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slideLayouts/slideLayout50.xml" ContentType="application/vnd.openxmlformats-officedocument.presentationml.slideLayout+xml"/>
  <Override PartName="/ppt/theme/theme9.xml" ContentType="application/vnd.openxmlformats-officedocument.theme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1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theme/theme13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4.xml" ContentType="application/vnd.openxmlformats-officedocument.theme+xml"/>
  <Override PartName="/ppt/slideLayouts/slideLayout86.xml" ContentType="application/vnd.openxmlformats-officedocument.presentationml.slideLayout+xml"/>
  <Override PartName="/ppt/theme/theme1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6.xml" ContentType="application/vnd.openxmlformats-officedocument.theme+xml"/>
  <Override PartName="/ppt/slideLayouts/slideLayout99.xml" ContentType="application/vnd.openxmlformats-officedocument.presentationml.slideLayout+xml"/>
  <Override PartName="/ppt/theme/theme17.xml" ContentType="application/vnd.openxmlformats-officedocument.theme+xml"/>
  <Override PartName="/ppt/slideLayouts/slideLayout100.xml" ContentType="application/vnd.openxmlformats-officedocument.presentationml.slideLayout+xml"/>
  <Override PartName="/ppt/theme/theme18.xml" ContentType="application/vnd.openxmlformats-officedocument.theme+xml"/>
  <Override PartName="/ppt/slideLayouts/slideLayout101.xml" ContentType="application/vnd.openxmlformats-officedocument.presentationml.slideLayout+xml"/>
  <Override PartName="/ppt/theme/theme1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2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1.xml" ContentType="application/vnd.openxmlformats-officedocument.theme+xml"/>
  <Override PartName="/ppt/slideLayouts/slideLayout125.xml" ContentType="application/vnd.openxmlformats-officedocument.presentationml.slideLayout+xml"/>
  <Override PartName="/ppt/theme/theme22.xml" ContentType="application/vnd.openxmlformats-officedocument.theme+xml"/>
  <Override PartName="/ppt/slideLayouts/slideLayout126.xml" ContentType="application/vnd.openxmlformats-officedocument.presentationml.slideLayout+xml"/>
  <Override PartName="/ppt/theme/theme23.xml" ContentType="application/vnd.openxmlformats-officedocument.theme+xml"/>
  <Override PartName="/ppt/slideLayouts/slideLayout127.xml" ContentType="application/vnd.openxmlformats-officedocument.presentationml.slideLayout+xml"/>
  <Override PartName="/ppt/theme/theme24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8" r:id="rId3"/>
    <p:sldMasterId id="2147483984" r:id="rId4"/>
    <p:sldMasterId id="2147484003" r:id="rId5"/>
    <p:sldMasterId id="2147484011" r:id="rId6"/>
    <p:sldMasterId id="2147484040" r:id="rId7"/>
    <p:sldMasterId id="2147484047" r:id="rId8"/>
    <p:sldMasterId id="2147484071" r:id="rId9"/>
    <p:sldMasterId id="2147484073" r:id="rId10"/>
    <p:sldMasterId id="2147484101" r:id="rId11"/>
    <p:sldMasterId id="2147484187" r:id="rId12"/>
    <p:sldMasterId id="2147484225" r:id="rId13"/>
    <p:sldMasterId id="2147484227" r:id="rId14"/>
    <p:sldMasterId id="2147484264" r:id="rId15"/>
    <p:sldMasterId id="2147484342" r:id="rId16"/>
    <p:sldMasterId id="2147484381" r:id="rId17"/>
    <p:sldMasterId id="2147484383" r:id="rId18"/>
    <p:sldMasterId id="2147484385" r:id="rId19"/>
    <p:sldMasterId id="2147484387" r:id="rId20"/>
    <p:sldMasterId id="2147484400" r:id="rId21"/>
    <p:sldMasterId id="2147484412" r:id="rId22"/>
    <p:sldMasterId id="2147484414" r:id="rId23"/>
    <p:sldMasterId id="2147484416" r:id="rId24"/>
    <p:sldMasterId id="2147484418" r:id="rId25"/>
  </p:sldMasterIdLst>
  <p:notesMasterIdLst>
    <p:notesMasterId r:id="rId66"/>
  </p:notesMasterIdLst>
  <p:sldIdLst>
    <p:sldId id="257" r:id="rId26"/>
    <p:sldId id="464" r:id="rId27"/>
    <p:sldId id="465" r:id="rId28"/>
    <p:sldId id="466" r:id="rId29"/>
    <p:sldId id="467" r:id="rId30"/>
    <p:sldId id="468" r:id="rId31"/>
    <p:sldId id="469" r:id="rId32"/>
    <p:sldId id="470" r:id="rId33"/>
    <p:sldId id="471" r:id="rId34"/>
    <p:sldId id="472" r:id="rId35"/>
    <p:sldId id="473" r:id="rId36"/>
    <p:sldId id="474" r:id="rId37"/>
    <p:sldId id="432" r:id="rId38"/>
    <p:sldId id="453" r:id="rId39"/>
    <p:sldId id="420" r:id="rId40"/>
    <p:sldId id="461" r:id="rId41"/>
    <p:sldId id="419" r:id="rId42"/>
    <p:sldId id="417" r:id="rId43"/>
    <p:sldId id="425" r:id="rId44"/>
    <p:sldId id="345" r:id="rId45"/>
    <p:sldId id="446" r:id="rId46"/>
    <p:sldId id="462" r:id="rId47"/>
    <p:sldId id="369" r:id="rId48"/>
    <p:sldId id="459" r:id="rId49"/>
    <p:sldId id="433" r:id="rId50"/>
    <p:sldId id="435" r:id="rId51"/>
    <p:sldId id="449" r:id="rId52"/>
    <p:sldId id="463" r:id="rId53"/>
    <p:sldId id="413" r:id="rId54"/>
    <p:sldId id="411" r:id="rId55"/>
    <p:sldId id="404" r:id="rId56"/>
    <p:sldId id="447" r:id="rId57"/>
    <p:sldId id="448" r:id="rId58"/>
    <p:sldId id="364" r:id="rId59"/>
    <p:sldId id="378" r:id="rId60"/>
    <p:sldId id="355" r:id="rId61"/>
    <p:sldId id="379" r:id="rId62"/>
    <p:sldId id="388" r:id="rId63"/>
    <p:sldId id="460" r:id="rId64"/>
    <p:sldId id="427" r:id="rId6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99D825"/>
    <a:srgbClr val="99D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280" y="9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38.xml"/><Relationship Id="rId64" Type="http://schemas.openxmlformats.org/officeDocument/2006/relationships/slide" Target="slides/slide39.xml"/><Relationship Id="rId65" Type="http://schemas.openxmlformats.org/officeDocument/2006/relationships/slide" Target="slides/slide40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25.xml"/><Relationship Id="rId51" Type="http://schemas.openxmlformats.org/officeDocument/2006/relationships/slide" Target="slides/slide26.xml"/><Relationship Id="rId52" Type="http://schemas.openxmlformats.org/officeDocument/2006/relationships/slide" Target="slides/slide27.xml"/><Relationship Id="rId53" Type="http://schemas.openxmlformats.org/officeDocument/2006/relationships/slide" Target="slides/slide28.xml"/><Relationship Id="rId54" Type="http://schemas.openxmlformats.org/officeDocument/2006/relationships/slide" Target="slides/slide29.xml"/><Relationship Id="rId55" Type="http://schemas.openxmlformats.org/officeDocument/2006/relationships/slide" Target="slides/slide30.xml"/><Relationship Id="rId56" Type="http://schemas.openxmlformats.org/officeDocument/2006/relationships/slide" Target="slides/slide31.xml"/><Relationship Id="rId57" Type="http://schemas.openxmlformats.org/officeDocument/2006/relationships/slide" Target="slides/slide32.xml"/><Relationship Id="rId58" Type="http://schemas.openxmlformats.org/officeDocument/2006/relationships/slide" Target="slides/slide33.xml"/><Relationship Id="rId59" Type="http://schemas.openxmlformats.org/officeDocument/2006/relationships/slide" Target="slides/slide34.xml"/><Relationship Id="rId40" Type="http://schemas.openxmlformats.org/officeDocument/2006/relationships/slide" Target="slides/slide15.xml"/><Relationship Id="rId41" Type="http://schemas.openxmlformats.org/officeDocument/2006/relationships/slide" Target="slides/slide16.xml"/><Relationship Id="rId42" Type="http://schemas.openxmlformats.org/officeDocument/2006/relationships/slide" Target="slides/slide17.xml"/><Relationship Id="rId43" Type="http://schemas.openxmlformats.org/officeDocument/2006/relationships/slide" Target="slides/slide18.xml"/><Relationship Id="rId44" Type="http://schemas.openxmlformats.org/officeDocument/2006/relationships/slide" Target="slides/slide19.xml"/><Relationship Id="rId45" Type="http://schemas.openxmlformats.org/officeDocument/2006/relationships/slide" Target="slides/slide20.xml"/><Relationship Id="rId46" Type="http://schemas.openxmlformats.org/officeDocument/2006/relationships/slide" Target="slides/slide21.xml"/><Relationship Id="rId47" Type="http://schemas.openxmlformats.org/officeDocument/2006/relationships/slide" Target="slides/slide22.xml"/><Relationship Id="rId48" Type="http://schemas.openxmlformats.org/officeDocument/2006/relationships/slide" Target="slides/slide23.xml"/><Relationship Id="rId4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5.xml"/><Relationship Id="rId31" Type="http://schemas.openxmlformats.org/officeDocument/2006/relationships/slide" Target="slides/slide6.xml"/><Relationship Id="rId32" Type="http://schemas.openxmlformats.org/officeDocument/2006/relationships/slide" Target="slides/slide7.xml"/><Relationship Id="rId33" Type="http://schemas.openxmlformats.org/officeDocument/2006/relationships/slide" Target="slides/slide8.xml"/><Relationship Id="rId34" Type="http://schemas.openxmlformats.org/officeDocument/2006/relationships/slide" Target="slides/slide9.xml"/><Relationship Id="rId35" Type="http://schemas.openxmlformats.org/officeDocument/2006/relationships/slide" Target="slides/slide10.xml"/><Relationship Id="rId36" Type="http://schemas.openxmlformats.org/officeDocument/2006/relationships/slide" Target="slides/slide11.xml"/><Relationship Id="rId37" Type="http://schemas.openxmlformats.org/officeDocument/2006/relationships/slide" Target="slides/slide12.xml"/><Relationship Id="rId38" Type="http://schemas.openxmlformats.org/officeDocument/2006/relationships/slide" Target="slides/slide13.xml"/><Relationship Id="rId39" Type="http://schemas.openxmlformats.org/officeDocument/2006/relationships/slide" Target="slides/slide14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" Target="slides/slide1.xml"/><Relationship Id="rId27" Type="http://schemas.openxmlformats.org/officeDocument/2006/relationships/slide" Target="slides/slide2.xml"/><Relationship Id="rId28" Type="http://schemas.openxmlformats.org/officeDocument/2006/relationships/slide" Target="slides/slide3.xml"/><Relationship Id="rId29" Type="http://schemas.openxmlformats.org/officeDocument/2006/relationships/slide" Target="slides/slide4.xml"/><Relationship Id="rId60" Type="http://schemas.openxmlformats.org/officeDocument/2006/relationships/slide" Target="slides/slide35.xml"/><Relationship Id="rId61" Type="http://schemas.openxmlformats.org/officeDocument/2006/relationships/slide" Target="slides/slide36.xml"/><Relationship Id="rId62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C0C072F-7918-0C48-AEA6-21826442BF9C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Click to edit Master text styles</a:t>
            </a:r>
          </a:p>
          <a:p>
            <a:pPr lvl="1"/>
            <a:r>
              <a:rPr lang="pl-PL" noProof="0" smtClean="0"/>
              <a:t>Second level</a:t>
            </a:r>
          </a:p>
          <a:p>
            <a:pPr lvl="2"/>
            <a:r>
              <a:rPr lang="pl-PL" noProof="0" smtClean="0"/>
              <a:t>Third level</a:t>
            </a:r>
          </a:p>
          <a:p>
            <a:pPr lvl="3"/>
            <a:r>
              <a:rPr lang="pl-PL" noProof="0" smtClean="0"/>
              <a:t>Fourth level</a:t>
            </a:r>
          </a:p>
          <a:p>
            <a:pPr lvl="4"/>
            <a:r>
              <a:rPr lang="pl-PL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1377B01-E0AA-BE40-BA29-A436AD65E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79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169F877-8445-B44D-AAFF-0F9D60B0A9F6}" type="slidenum">
              <a:rPr lang="ja-JP" altLang="en-US" sz="1200">
                <a:solidFill>
                  <a:srgbClr val="000000"/>
                </a:solidFill>
              </a:rPr>
              <a:pPr/>
              <a:t>3</a:t>
            </a:fld>
            <a:endParaRPr lang="en-US" altLang="ja-JP" sz="1200">
              <a:solidFill>
                <a:srgbClr val="000000"/>
              </a:solidFill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E1721C-1ABB-BC43-A71B-C692FD60048C}" type="slidenum">
              <a:rPr lang="en-US" sz="1200">
                <a:solidFill>
                  <a:srgbClr val="000000"/>
                </a:solidFill>
                <a:cs typeface="Arial" charset="0"/>
              </a:rPr>
              <a:pPr/>
              <a:t>19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A04F154-924F-A64D-BF05-5A2349ACC157}" type="slidenum">
              <a:rPr lang="en-US" sz="1200">
                <a:solidFill>
                  <a:prstClr val="black"/>
                </a:solidFill>
              </a:rPr>
              <a:pPr/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F769C4-435E-6347-93A9-DC0B5F9547EA}" type="slidenum">
              <a:rPr lang="en-US" sz="1200">
                <a:solidFill>
                  <a:prstClr val="black"/>
                </a:solidFill>
              </a:rPr>
              <a:pPr/>
              <a:t>32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6DF655F-7D6A-8040-A159-C0EDF0159739}" type="slidenum">
              <a:rPr lang="en-US" sz="1200">
                <a:solidFill>
                  <a:srgbClr val="000000"/>
                </a:solidFill>
              </a:rPr>
              <a:pPr/>
              <a:t>34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C0876F-341B-034C-9C08-C237E3652FFB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embarrassingly  parallel computing</a:t>
            </a: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E54218-9648-9E45-86FC-2C9F4B76EBA2}" type="slidenum">
              <a:rPr lang="en-US" sz="1200">
                <a:solidFill>
                  <a:srgbClr val="000000"/>
                </a:solidFill>
                <a:cs typeface="Arial" charset="0"/>
              </a:rPr>
              <a:pPr/>
              <a:t>39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FF0000"/>
                </a:solidFill>
              </a:rPr>
              <a:t>Tolman</a:t>
            </a:r>
            <a:r>
              <a:rPr lang="en-US" sz="1200" dirty="0" smtClean="0">
                <a:solidFill>
                  <a:srgbClr val="FF0000"/>
                </a:solidFill>
              </a:rPr>
              <a:t>–Oppenheimer–</a:t>
            </a:r>
            <a:r>
              <a:rPr lang="en-US" sz="1200" dirty="0" err="1" smtClean="0">
                <a:solidFill>
                  <a:srgbClr val="FF0000"/>
                </a:solidFill>
              </a:rPr>
              <a:t>Volkoff</a:t>
            </a:r>
            <a:r>
              <a:rPr lang="en-US" sz="1200" dirty="0" smtClean="0">
                <a:solidFill>
                  <a:srgbClr val="FF0000"/>
                </a:solidFill>
              </a:rPr>
              <a:t> equation</a:t>
            </a:r>
            <a:r>
              <a:rPr lang="en-US" sz="1200" dirty="0" smtClean="0">
                <a:solidFill>
                  <a:srgbClr val="000000"/>
                </a:solidFill>
              </a:rPr>
              <a:t>: describes a spherically symmetric isotropic material in static gravitational equilibrium, as modeled by general relativity. Main input: EOS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377B01-E0AA-BE40-BA29-A436AD65EBD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7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1E6A0F8-32C8-E540-B174-B4FB43532B56}" type="slidenum">
              <a:rPr lang="en-US" sz="1200">
                <a:solidFill>
                  <a:srgbClr val="000000"/>
                </a:solidFill>
              </a:rPr>
              <a:pPr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69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5F0162-A4A8-3049-90E7-8E1402459BCC}" type="slidenum">
              <a:rPr lang="en-GB" sz="1200">
                <a:solidFill>
                  <a:srgbClr val="FFFFFF"/>
                </a:solidFill>
              </a:rPr>
              <a:pPr/>
              <a:t>6</a:t>
            </a:fld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31747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7497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09575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09575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09575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09575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hangingPunct="0">
              <a:lnSpc>
                <a:spcPct val="93000"/>
              </a:lnSpc>
              <a:buClr>
                <a:srgbClr val="000000"/>
              </a:buClr>
              <a:buSzPct val="45000"/>
            </a:pPr>
            <a:fld id="{1483D65F-2335-6742-AA14-2F8256B06A91}" type="slidenum">
              <a:rPr lang="en-GB" sz="1300" smtClean="0">
                <a:solidFill>
                  <a:srgbClr val="000000"/>
                </a:solidFill>
                <a:latin typeface="Times New Roman" charset="0"/>
                <a:cs typeface="DejaVu Sans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t>6</a:t>
            </a:fld>
            <a:endParaRPr lang="en-GB" sz="1300" smtClean="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31748" name="Text Box 2"/>
          <p:cNvSpPr txBox="1">
            <a:spLocks noChangeArrowheads="1"/>
          </p:cNvSpPr>
          <p:nvPr/>
        </p:nvSpPr>
        <p:spPr bwMode="auto">
          <a:xfrm>
            <a:off x="920750" y="706438"/>
            <a:ext cx="49911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>
            <a:lvl1pPr defTabSz="4095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095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095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095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095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87000"/>
              </a:lnSpc>
              <a:buClr>
                <a:srgbClr val="000000"/>
              </a:buClr>
              <a:buSzPct val="45000"/>
            </a:pP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31749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lnSpc>
                <a:spcPct val="74000"/>
              </a:lnSpc>
              <a:spcBef>
                <a:spcPct val="0"/>
              </a:spcBef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  <a:tab pos="5195888" algn="l"/>
              </a:tabLst>
            </a:pPr>
            <a:endParaRPr lang="en-GB" sz="600">
              <a:latin typeface="Arial" charset="0"/>
              <a:ea typeface="ＭＳ Ｐゴシック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C2E07B-2C83-134C-B311-2121F1153499}" type="slidenum">
              <a:rPr lang="en-US" sz="1200">
                <a:solidFill>
                  <a:srgbClr val="000000"/>
                </a:solidFill>
              </a:rPr>
              <a:pPr/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6D76E4-0B97-6F4E-AB7C-0F62BE128D45}" type="slidenum">
              <a:rPr lang="en-US" sz="1200">
                <a:solidFill>
                  <a:srgbClr val="000000"/>
                </a:solidFill>
              </a:rPr>
              <a:pPr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6FD6D4-9A60-A64A-9109-C7F0AC6BE26E}" type="slidenum">
              <a:rPr lang="en-US" sz="1200" b="0"/>
              <a:pPr/>
              <a:t>14</a:t>
            </a:fld>
            <a:endParaRPr lang="en-US" sz="1200" b="0"/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68A38BA-76B8-3E4E-81BE-0E457FD73AAA}" type="slidenum">
              <a:rPr lang="en-US" sz="1200">
                <a:solidFill>
                  <a:srgbClr val="000000"/>
                </a:solidFill>
              </a:rPr>
              <a:pPr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Degrees of freedom of the strongly-interacting many-body problem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19DB389-F999-B14C-957D-976D1193E10F}" type="slidenum">
              <a:rPr lang="en-US" sz="1200">
                <a:solidFill>
                  <a:srgbClr val="000000"/>
                </a:solidFill>
              </a:rPr>
              <a:pPr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6D703C-3015-BA42-9A57-15442968E39D}" type="slidenum">
              <a:rPr lang="en-US" sz="1200">
                <a:solidFill>
                  <a:srgbClr val="000000"/>
                </a:solidFill>
              </a:rPr>
              <a:pPr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63E78-A9DB-2B44-98EF-7A60268D6788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9455C-2A0B-6642-94A9-EBA744163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32407-E6F1-9E4B-A5B4-B84B60F96747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8DF0F-AC4F-0246-8D34-9DDD6DD44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5B958DF-01D9-1842-889B-00E979E8C17E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B8F6DDB-8B7B-6141-89DC-2358A4D94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8208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0480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59" indent="0" algn="ctr">
              <a:buNone/>
              <a:defRPr/>
            </a:lvl3pPr>
            <a:lvl4pPr marL="1371390" indent="0" algn="ctr">
              <a:buNone/>
              <a:defRPr/>
            </a:lvl4pPr>
            <a:lvl5pPr marL="1828519" indent="0" algn="ctr">
              <a:buNone/>
              <a:defRPr/>
            </a:lvl5pPr>
            <a:lvl6pPr marL="2285649" indent="0" algn="ctr">
              <a:buNone/>
              <a:defRPr/>
            </a:lvl6pPr>
            <a:lvl7pPr marL="2742780" indent="0" algn="ctr">
              <a:buNone/>
              <a:defRPr/>
            </a:lvl7pPr>
            <a:lvl8pPr marL="3199908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4344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9852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  <a:prstGeom prst="rect">
            <a:avLst/>
          </a:prstGeom>
        </p:spPr>
        <p:txBody>
          <a:bodyPr vert="horz" lIns="91425" tIns="45713" rIns="91425" bIns="45713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vert="horz" lIns="91425" tIns="45713" rIns="91425" bIns="45713"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389689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  <a:prstGeom prst="rect">
            <a:avLst/>
          </a:prstGeom>
        </p:spPr>
        <p:txBody>
          <a:bodyPr vert="horz" lIns="91425" tIns="45713" rIns="91425" bIns="457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  <a:prstGeom prst="rect">
            <a:avLst/>
          </a:prstGeom>
        </p:spPr>
        <p:txBody>
          <a:bodyPr vert="horz" lIns="91425" tIns="45713" rIns="91425" bIns="457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7550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lIns="91425" tIns="45713" rIns="91425" bIns="45713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25" tIns="45713" rIns="91425" bIns="457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lIns="91425" tIns="45713" rIns="91425" bIns="45713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 lIns="91425" tIns="45713" rIns="91425" bIns="457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5614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7934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3346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vert="horz" lIns="91425" tIns="45713" rIns="91425" bIns="45713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 vert="horz" lIns="91425" tIns="45713" rIns="91425" bIns="45713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313294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1" y="366713"/>
            <a:ext cx="4476751" cy="7800975"/>
          </a:xfrm>
        </p:spPr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0CC06-0539-A147-9629-77737AA273E0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A9163-DBAC-DA42-802E-6406A2906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25" tIns="45713" rIns="91425" bIns="45713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414683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eaVert"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3495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  <a:prstGeom prst="rect">
            <a:avLst/>
          </a:prstGeom>
        </p:spPr>
        <p:txBody>
          <a:bodyPr vert="eaVert"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  <a:prstGeom prst="rect">
            <a:avLst/>
          </a:prstGeom>
        </p:spPr>
        <p:txBody>
          <a:bodyPr vert="eaVert"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4521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565900" y="62198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400">
              <a:defRPr/>
            </a:pPr>
            <a:fld id="{9F6837B5-9095-734A-BB78-D398E0B14CBC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44334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2CECE-2ACF-C045-8445-6BE549DD2D6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BF71-5058-4E4C-A054-6AD2E8D18A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84565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2CECE-2ACF-C045-8445-6BE549DD2D6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BF71-5058-4E4C-A054-6AD2E8D18A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18658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2CECE-2ACF-C045-8445-6BE549DD2D6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BF71-5058-4E4C-A054-6AD2E8D18A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15414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2CECE-2ACF-C045-8445-6BE549DD2D6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BF71-5058-4E4C-A054-6AD2E8D18A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3608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2CECE-2ACF-C045-8445-6BE549DD2D6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BF71-5058-4E4C-A054-6AD2E8D18A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1186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2CECE-2ACF-C045-8445-6BE549DD2D6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BF71-5058-4E4C-A054-6AD2E8D18A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3468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2CECE-2ACF-C045-8445-6BE549DD2D6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BF71-5058-4E4C-A054-6AD2E8D18A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0675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2CECE-2ACF-C045-8445-6BE549DD2D6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BF71-5058-4E4C-A054-6AD2E8D18A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25940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2CECE-2ACF-C045-8445-6BE549DD2D6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BF71-5058-4E4C-A054-6AD2E8D18A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68096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2CECE-2ACF-C045-8445-6BE549DD2D6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BF71-5058-4E4C-A054-6AD2E8D18A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4851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2CECE-2ACF-C045-8445-6BE549DD2D6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BF71-5058-4E4C-A054-6AD2E8D18A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7046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59" indent="0" algn="ctr">
              <a:buNone/>
              <a:defRPr/>
            </a:lvl3pPr>
            <a:lvl4pPr marL="1371390" indent="0" algn="ctr">
              <a:buNone/>
              <a:defRPr/>
            </a:lvl4pPr>
            <a:lvl5pPr marL="1828519" indent="0" algn="ctr">
              <a:buNone/>
              <a:defRPr/>
            </a:lvl5pPr>
            <a:lvl6pPr marL="2285649" indent="0" algn="ctr">
              <a:buNone/>
              <a:defRPr/>
            </a:lvl6pPr>
            <a:lvl7pPr marL="2742780" indent="0" algn="ctr">
              <a:buNone/>
              <a:defRPr/>
            </a:lvl7pPr>
            <a:lvl8pPr marL="3199908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0817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49572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6248400"/>
            <a:ext cx="2127250" cy="469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25" tIns="45713" rIns="91425" bIns="45713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87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endParaRPr lang="en-US" sz="1800" smtClean="0">
              <a:solidFill>
                <a:srgbClr val="FFFFFF"/>
              </a:solidFill>
              <a:cs typeface="DejaVu Sans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27375" y="6248400"/>
            <a:ext cx="2897188" cy="469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25" tIns="45713" rIns="91425" bIns="45713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87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endParaRPr lang="en-US" sz="1800" smtClean="0">
              <a:solidFill>
                <a:srgbClr val="FFFFFF"/>
              </a:solidFill>
              <a:cs typeface="DejaVu Sans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eaLnBrk="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765BC61D-6F5C-6447-A63B-7241170FC4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50201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8B4DF3-4DCA-854B-81FB-695AFF876E1D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78235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v="urn:schemas-microsoft-com:mac:vml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215AC-CB22-6F4A-9748-1F53CC8B99FA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43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v="urn:schemas-microsoft-com:mac:vml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3FA3E29-B267-B246-B41E-9AE4138AB947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BA95F6B-6B22-AD4D-9576-9E684DBE9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FA5F3-C90A-9048-838F-2B85DCBD28C8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52108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v="urn:schemas-microsoft-com:mac:vml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3886200"/>
            <a:ext cx="31242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86200"/>
            <a:ext cx="31242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AC6D1E-F480-B84A-AACD-E482BC180842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85413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v="urn:schemas-microsoft-com:mac:vml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DC50D-16C3-274B-91A0-C93050A59A6F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49413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v="urn:schemas-microsoft-com:mac:vml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30D08-788B-9848-BFBD-CBF3F7778494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96803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v="urn:schemas-microsoft-com:mac:vml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E2AFBC-DDEF-2E4F-AA63-51C2B7723263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53000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v="urn:schemas-microsoft-com:mac:vml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DA484D-6FAD-7C43-AB48-F8E7430F8FD2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22657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v="urn:schemas-microsoft-com:mac:vml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F1949-0291-6146-B751-73420C82E30B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2594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v="urn:schemas-microsoft-com:mac:vml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4F3792-1D60-A748-B25E-16E71370E5DF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11067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v="urn:schemas-microsoft-com:mac:vml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844675"/>
            <a:ext cx="1943100" cy="5013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844675"/>
            <a:ext cx="5676900" cy="5013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859B0C-5F9D-8A49-B820-4A3A647F3846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1033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v="urn:schemas-microsoft-com:mac:vml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59" indent="0" algn="ctr">
              <a:buNone/>
              <a:defRPr/>
            </a:lvl3pPr>
            <a:lvl4pPr marL="1371390" indent="0" algn="ctr">
              <a:buNone/>
              <a:defRPr/>
            </a:lvl4pPr>
            <a:lvl5pPr marL="1828519" indent="0" algn="ctr">
              <a:buNone/>
              <a:defRPr/>
            </a:lvl5pPr>
            <a:lvl6pPr marL="2285649" indent="0" algn="ctr">
              <a:buNone/>
              <a:defRPr/>
            </a:lvl6pPr>
            <a:lvl7pPr marL="2742780" indent="0" algn="ctr">
              <a:buNone/>
              <a:defRPr/>
            </a:lvl7pPr>
            <a:lvl8pPr marL="3199908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7784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2271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  <a:prstGeom prst="rect">
            <a:avLst/>
          </a:prstGeom>
        </p:spPr>
        <p:txBody>
          <a:bodyPr vert="horz" lIns="91425" tIns="45713" rIns="91425" bIns="45713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vert="horz" lIns="91425" tIns="45713" rIns="91425" bIns="45713"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22528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  <a:prstGeom prst="rect">
            <a:avLst/>
          </a:prstGeom>
        </p:spPr>
        <p:txBody>
          <a:bodyPr vert="horz" lIns="91425" tIns="45713" rIns="91425" bIns="457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  <a:prstGeom prst="rect">
            <a:avLst/>
          </a:prstGeom>
        </p:spPr>
        <p:txBody>
          <a:bodyPr vert="horz" lIns="91425" tIns="45713" rIns="91425" bIns="457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4006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lIns="91425" tIns="45713" rIns="91425" bIns="45713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25" tIns="45713" rIns="91425" bIns="457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lIns="91425" tIns="45713" rIns="91425" bIns="45713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 lIns="91425" tIns="45713" rIns="91425" bIns="457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9126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9118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263CC-4858-F34F-969E-39119D807A5C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A0F01-E451-8F40-ADAB-1922D27EA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67914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vert="horz" lIns="91425" tIns="45713" rIns="91425" bIns="45713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 vert="horz" lIns="91425" tIns="45713" rIns="91425" bIns="45713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809836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25" tIns="45713" rIns="91425" bIns="45713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25" tIns="45713" rIns="91425" bIns="45713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480120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eaVert"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9723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  <a:prstGeom prst="rect">
            <a:avLst/>
          </a:prstGeom>
        </p:spPr>
        <p:txBody>
          <a:bodyPr vert="eaVert"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  <a:prstGeom prst="rect">
            <a:avLst/>
          </a:prstGeom>
        </p:spPr>
        <p:txBody>
          <a:bodyPr vert="eaVert"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373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AD6652F-6F7D-0741-AB95-A75A76FFA840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038185C-CC8C-7C4B-81A9-0CF02E85BB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9850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4212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3468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910960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1091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F91C1-4861-644D-9C73-E9A705B4C279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F487B-3732-A84D-9107-8385FD35F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5432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0908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29333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99469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851537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9459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434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6248400"/>
            <a:ext cx="2127250" cy="469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87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endParaRPr lang="en-US" sz="1800" smtClean="0">
              <a:solidFill>
                <a:srgbClr val="FFFFFF"/>
              </a:solidFill>
              <a:cs typeface="DejaVu Sans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27375" y="6248400"/>
            <a:ext cx="2897188" cy="469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87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endParaRPr lang="en-US" sz="1800" smtClean="0">
              <a:solidFill>
                <a:srgbClr val="FFFFFF"/>
              </a:solidFill>
              <a:cs typeface="DejaVu Sans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eaLnBrk="0">
              <a:buClrTx/>
              <a:buSzTx/>
              <a:buFontTx/>
              <a:buNone/>
              <a:defRPr/>
            </a:lvl1pPr>
          </a:lstStyle>
          <a:p>
            <a:fld id="{E5E51609-F041-C646-9BF8-9EB193C9B5A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85598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6248400"/>
            <a:ext cx="2127250" cy="469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87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endParaRPr lang="en-US" sz="1800" smtClean="0">
              <a:solidFill>
                <a:srgbClr val="FFFFFF"/>
              </a:solidFill>
              <a:cs typeface="DejaVu Sans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127375" y="6248400"/>
            <a:ext cx="2897188" cy="469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87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endParaRPr lang="en-US" sz="1800" smtClean="0">
              <a:solidFill>
                <a:srgbClr val="FFFFFF"/>
              </a:solidFill>
              <a:cs typeface="DejaVu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5865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3889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1B329-82EA-3D4C-AAFA-AD74D08F1E97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21BD-669F-984E-A8B7-4BAD7DFF8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6041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39764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9333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1165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8075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61279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178970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620669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3421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6969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027DC-A7BA-6349-BE3D-F839641027A9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1DAF7-EC34-CC4E-B8E0-E96EAB6FA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C183BFE-86E4-9A4D-9292-8F7796B917FF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hangingPunct="0">
              <a:defRPr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AFEBE0A-864A-0E40-89D2-5672BF0CF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2528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8256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8A0A9-CC5B-CB44-8428-6B04A6255E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228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C852E-CC5B-A841-AB34-B7C0A18327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974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7277C8-1001-B640-8E77-273D112A10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8857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3886200"/>
            <a:ext cx="31242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86200"/>
            <a:ext cx="31242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A7E63A-1D2D-2E49-9DE6-480011F0E7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1606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47F21C-CA61-9E4C-A513-997007CA75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671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C6F2AC-1CCE-1C41-A461-D4F18162B1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357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ACA65-F923-AF40-8B08-FD1B99468F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5841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79C06-DEEA-844D-93F5-EED8435493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6376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5D89E-7E54-164A-A522-8FC2F033F56D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B9D71-92E5-7F43-9155-73192C5C3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893D6-4526-6646-8621-690B67E507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6145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0A5D26-0E25-AD44-9F98-A9748BF5E1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7378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844675"/>
            <a:ext cx="1943100" cy="5013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844675"/>
            <a:ext cx="5676900" cy="5013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40FD5F-D5CB-9F46-B6EC-C4DB17DDDA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877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71D2DD-5DC1-E943-B00F-6FF11A9E0E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438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43DE9F-CA75-B344-9773-4DD51261D8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566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B19CD5-6BC9-D34A-9086-C9B9A8D596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8216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A7C20-91EA-7C49-8ACC-D907150CEB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299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5A5B26-562B-334D-94F4-64C998EA4A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562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6F96A-6F95-A646-B1DC-C7CEF08443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397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DC2CF5-0114-264F-A6FB-7405C6AEA5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741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1A612-9BB0-DD4C-80A1-887709CCB227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3595B-1F0A-4643-B1B7-28A4AB0E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E41DB-1B29-AC46-AB2B-17D70ECEA5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174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736C34-D50A-B74E-A55F-9212FEECC1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025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7046A-DE8F-3445-9460-57827C8FC3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7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6AE6DC-FF09-3747-8AA0-A6F0CBD391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81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8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B2788-1CD2-BB4C-B3AC-39C8B9DC036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19DF6-6F0B-4F48-9BE1-DAA271A64EC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163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F44B1-793E-7F46-A1AA-B48B57894C9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6E8AE-7110-B948-9035-48540EBE7F3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264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A7E8-1036-C143-8E06-F3263F8E53D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B0102-8F54-6C44-8670-F9323F3C1E5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25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8BE1D-050B-744A-ABDF-00B397201E4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16E5E-C4BB-9842-86B5-EADD1779810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568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5314B-28F6-FF4F-86DD-94B7555CE55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A4B2F-9C27-4D4A-8CA3-DF543031F7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00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0F495-15E4-2844-8813-85191CF0ABAF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B003D-8B2B-0A41-A4EB-0433B3BC1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D427E-9BE8-5447-905E-77BCDEA172B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AEFD9-4F79-634F-BDDA-6771BE52150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741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76E4F-D662-C049-8B0E-48169F7D103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EB849-AD63-1945-A2F9-F5D02C282E6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7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D7732-6791-F649-8590-6A4FA2AD30A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C271F-5F85-D844-9618-AF8BBD099E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642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D066A-9BE2-594A-9AD2-55F880E55B5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C35A9-F354-A24D-BC3D-C5B7F2CFBB0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23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54BB0-2057-8346-BA35-D4042775B3C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9736C-3100-0E48-A0C4-DBF8FC09C7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758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0D3D1-3AE2-ED42-AA26-1AACB4ED030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518FE-589A-3E40-8713-42CE09EFF1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2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FE918E3-5B9D-FF4A-9337-02CAA4F4A3EC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6DB4CA0-253B-8140-96FA-2687E0944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600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0143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5071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690158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FF944-2F25-E84C-8F1B-DDBF4B3ECAE5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88C56-B088-214C-ACE4-79D544ECB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8520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2937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2928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94158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696421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056572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4228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8843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565900" y="62198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400"/>
            <a:fld id="{3C3F6464-D184-4B42-9CD6-7B83728267D4}" type="slidenum">
              <a:rPr lang="en-US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33833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Calibri" charset="0"/>
                <a:cs typeface="ＭＳ Ｐゴシック" charset="0"/>
              </a:defRPr>
            </a:lvl1pPr>
          </a:lstStyle>
          <a:p>
            <a:pPr defTabSz="914400">
              <a:defRPr/>
            </a:pPr>
            <a:fld id="{4FECF1BE-DA71-534B-BFB9-6C4E88C36BDF}" type="datetime1">
              <a:rPr lang="en-US">
                <a:ea typeface="ＭＳ Ｐゴシック" charset="0"/>
              </a:rPr>
              <a:pPr defTabSz="914400">
                <a:defRPr/>
              </a:pPr>
              <a:t>6/12/14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Calibri" charset="0"/>
                <a:cs typeface="ＭＳ Ｐゴシック" charset="0"/>
              </a:defRPr>
            </a:lvl1pPr>
          </a:lstStyle>
          <a:p>
            <a:pPr defTabSz="914400">
              <a:defRPr/>
            </a:pPr>
            <a:fld id="{A4E72EE8-3487-A545-9549-650830ECEB2E}" type="slidenum">
              <a:rPr lang="en-US">
                <a:ea typeface="ＭＳ Ｐゴシック" charset="0"/>
              </a:rPr>
              <a:pPr defTabSz="914400"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0636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8.xml"/><Relationship Id="rId13" Type="http://schemas.openxmlformats.org/officeDocument/2006/relationships/theme" Target="../theme/theme16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theme" Target="../theme/theme17.xml"/><Relationship Id="rId3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3.xml"/><Relationship Id="rId13" Type="http://schemas.openxmlformats.org/officeDocument/2006/relationships/theme" Target="../theme/theme20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4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3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8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7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510A1F5-ADF6-9B43-86D9-18A53F87C598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EC1029B-CD6A-0A4F-9911-8BF589E26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73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</p:sldLayoutIdLst>
  <p:transition xmlns:p14="http://schemas.microsoft.com/office/powerpoint/2010/main"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-112" charset="0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-112" charset="0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-112" charset="0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2" charset="0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844675"/>
            <a:ext cx="77724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3886200"/>
            <a:ext cx="6400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6467475"/>
            <a:ext cx="244475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Calibri" charset="0"/>
                <a:sym typeface="Calibri" charset="0"/>
              </a:defRPr>
            </a:lvl1pPr>
          </a:lstStyle>
          <a:p>
            <a:pPr defTabSz="914400"/>
            <a:fld id="{EB2566DE-EEE8-5347-9A41-A4F1B4834058}" type="slidenum">
              <a:rPr lang="en-US" smtClean="0">
                <a:ea typeface="ヒラギノ角ゴ ProN W3" charset="0"/>
              </a:rPr>
              <a:pPr defTabSz="914400"/>
              <a:t>‹#›</a:t>
            </a:fld>
            <a:endParaRPr lang="en-US" smtClean="0">
              <a:ea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ransition xmlns:p14="http://schemas.microsoft.com/office/powerpoint/2010/main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9pPr>
    </p:titleStyle>
    <p:bodyStyle>
      <a:lvl1pPr marL="342900" indent="-342900" algn="ctr" rtl="0" eaLnBrk="0" fontAlgn="base" hangingPunct="0">
        <a:spcBef>
          <a:spcPts val="800"/>
        </a:spcBef>
        <a:spcAft>
          <a:spcPct val="0"/>
        </a:spcAft>
        <a:defRPr sz="32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1pPr>
      <a:lvl2pPr marL="419100" indent="381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2pPr>
      <a:lvl3pPr marL="876300" indent="38100" algn="ctr" rtl="0" eaLnBrk="0" fontAlgn="base" hangingPunct="0">
        <a:spcBef>
          <a:spcPts val="600"/>
        </a:spcBef>
        <a:spcAft>
          <a:spcPct val="0"/>
        </a:spcAft>
        <a:defRPr sz="2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3pPr>
      <a:lvl4pPr marL="1333500" indent="38100" algn="ctr" rtl="0" eaLnBrk="0" fontAlgn="base" hangingPunct="0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4pPr>
      <a:lvl5pPr marL="1790700" indent="38100" algn="ctr" rtl="0" eaLnBrk="0" fontAlgn="base" hangingPunct="0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5pPr>
      <a:lvl6pPr marL="22479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27051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1623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36195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6467475"/>
            <a:ext cx="244475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Calibri" charset="0"/>
                <a:cs typeface="Calibri" charset="0"/>
                <a:sym typeface="Calibri" charset="0"/>
              </a:defRPr>
            </a:lvl1pPr>
          </a:lstStyle>
          <a:p>
            <a:pPr defTabSz="914400"/>
            <a:fld id="{958E5E5B-44C1-DE4B-A27F-1DF84FF1B623}" type="slidenum">
              <a:rPr lang="en-US" smtClean="0">
                <a:ea typeface="ヒラギノ角ゴ ProN W3" charset="0"/>
              </a:rPr>
              <a:pPr defTabSz="914400"/>
              <a:t>‹#›</a:t>
            </a:fld>
            <a:endParaRPr lang="en-US" smtClean="0">
              <a:ea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5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transition xmlns:p14="http://schemas.microsoft.com/office/powerpoint/2010/main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429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430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6002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574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146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718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290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862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 userDrawn="1"/>
        </p:nvSpPr>
        <p:spPr bwMode="auto">
          <a:xfrm>
            <a:off x="8645525" y="6232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87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0EEB4B-9FDD-104F-B7C5-58B77DF4C1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3224A8-259A-EF42-A085-05EA2E22EEB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285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768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 defTabSz="914400">
              <a:defRPr/>
            </a:pPr>
            <a:fld id="{B84943D2-3C66-FC4F-83F4-DEFBC32E74A3}" type="datetime1">
              <a:rPr lang="en-US"/>
              <a:pPr defTabSz="914400">
                <a:defRPr/>
              </a:pPr>
              <a:t>6/12/14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 defTabSz="914400">
              <a:defRPr/>
            </a:pPr>
            <a:fld id="{10C576B3-B661-0549-A291-AE92D932C7C4}" type="slidenum">
              <a:rPr lang="en-US"/>
              <a:pPr defTabSz="9144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3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 userDrawn="1"/>
        </p:nvSpPr>
        <p:spPr bwMode="auto">
          <a:xfrm>
            <a:off x="8645525" y="6232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  <p:sldLayoutId id="2147484354" r:id="rId12"/>
  </p:sldLayoutIdLst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6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</p:sldLayoutIdLst>
  <p:transition xmlns:p14="http://schemas.microsoft.com/office/powerpoint/2010/main" spd="med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>
              <a:defRPr/>
            </a:pPr>
            <a:fld id="{6091C6BD-C0BC-5E40-9242-2E4E55224654}" type="datetime1">
              <a:rPr lang="en-US">
                <a:ea typeface="ＭＳ Ｐゴシック" charset="0"/>
                <a:cs typeface="ＭＳ Ｐゴシック" charset="0"/>
              </a:rPr>
              <a:pPr defTabSz="914400">
                <a:defRPr/>
              </a:pPr>
              <a:t>6/12/14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>
              <a:defRPr/>
            </a:pPr>
            <a:fld id="{18DAB3DA-CDFE-A344-9DA7-8249D3627367}" type="slidenum">
              <a:rPr lang="en-US">
                <a:ea typeface="ＭＳ Ｐゴシック" charset="0"/>
                <a:cs typeface="ＭＳ Ｐゴシック" charset="0"/>
              </a:rPr>
              <a:pPr defTabSz="914400"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73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</p:sldLayoutIdLst>
  <p:transition xmlns:p14="http://schemas.microsoft.com/office/powerpoint/2010/main">
    <p:zoom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 userDrawn="1"/>
        </p:nvSpPr>
        <p:spPr bwMode="auto">
          <a:xfrm>
            <a:off x="8645525" y="6232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defTabSz="914400" eaLnBrk="0" hangingPunct="0"/>
            <a:endParaRPr lang="en-US" sz="240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41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</p:sldLayoutIdLst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1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2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3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5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 userDrawn="1"/>
        </p:nvSpPr>
        <p:spPr bwMode="auto">
          <a:xfrm>
            <a:off x="8645525" y="6232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</p:sldLayoutIdLst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8645525" y="6232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defTabSz="914400" eaLnBrk="0" hangingPunct="0"/>
            <a:endParaRPr lang="en-US" sz="240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32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</p:sldLayoutIdLst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1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2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3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5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12CECE-2ACF-C045-8445-6BE549DD2D6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6/12/14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16BF71-5058-4E4C-A054-6AD2E8D18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603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 userDrawn="1"/>
        </p:nvSpPr>
        <p:spPr bwMode="auto">
          <a:xfrm>
            <a:off x="8645525" y="6232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defTabSz="914400" eaLnBrk="0" hangingPunct="0"/>
            <a:endParaRPr lang="en-US" sz="240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3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3" r:id="rId1"/>
  </p:sldLayoutIdLst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1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2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3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5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 userDrawn="1"/>
        </p:nvSpPr>
        <p:spPr bwMode="auto">
          <a:xfrm>
            <a:off x="8645525" y="6232525"/>
            <a:ext cx="1841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pPr defTabSz="914400"/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67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</p:sldLayoutIdLst>
  <p:transition xmlns:p14="http://schemas.microsoft.com/office/powerpoint/2010/main"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1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2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3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5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483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457200" y="6248400"/>
            <a:ext cx="2127250" cy="469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25" tIns="45713" rIns="91425" bIns="45713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87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endParaRPr lang="en-US" sz="1800" smtClean="0">
              <a:solidFill>
                <a:srgbClr val="FFFFFF"/>
              </a:solidFill>
              <a:cs typeface="DejaVu Sans" charset="0"/>
            </a:endParaRP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3127375" y="6248400"/>
            <a:ext cx="2897188" cy="469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25" tIns="45713" rIns="91425" bIns="45713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87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endParaRPr lang="en-US" sz="1800" smtClean="0">
              <a:solidFill>
                <a:srgbClr val="FFFFFF"/>
              </a:solidFill>
              <a:cs typeface="DejaVu San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8400"/>
            <a:ext cx="2125663" cy="468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pPr defTabSz="914400" hangingPunct="0">
              <a:defRPr/>
            </a:pPr>
            <a:fld id="{48BF1EF8-0EAF-6040-8CAA-09BC2C404706}" type="slidenum">
              <a:rPr lang="en-GB">
                <a:ea typeface="ＭＳ Ｐゴシック" charset="0"/>
              </a:rPr>
              <a:pPr defTabSz="914400" hangingPunct="0">
                <a:defRPr/>
              </a:pPr>
              <a:t>‹#›</a:t>
            </a:fld>
            <a:endParaRPr lang="en-GB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15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</p:sldLayoutIdLst>
  <p:transition xmlns:p14="http://schemas.microsoft.com/office/powerpoint/2010/main">
    <p:zoom/>
  </p:transition>
  <p:txStyles>
    <p:titleStyle>
      <a:lvl1pPr algn="ctr" defTabSz="45561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561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algn="ctr" defTabSz="45561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algn="ctr" defTabSz="45561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algn="ctr" defTabSz="45561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457130" algn="ctr" defTabSz="45713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6pPr>
      <a:lvl7pPr marL="914259" algn="ctr" defTabSz="45713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7pPr>
      <a:lvl8pPr marL="1371390" algn="ctr" defTabSz="45713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8pPr>
      <a:lvl9pPr marL="1828519" algn="ctr" defTabSz="45713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428625" indent="-322263" algn="l" defTabSz="455613" rtl="0" eaLnBrk="0" fontAlgn="base" hangingPunct="0">
        <a:lnSpc>
          <a:spcPct val="87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Wingdings" charset="0"/>
        <a:buChar char="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860425" indent="-284163" algn="l" defTabSz="455613" rtl="0" eaLnBrk="0" fontAlgn="base" hangingPunct="0">
        <a:lnSpc>
          <a:spcPct val="87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ymbol" charset="0"/>
        <a:buChar char="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2225" indent="-214313" algn="l" defTabSz="455613" rtl="0" eaLnBrk="0" fontAlgn="base" hangingPunct="0">
        <a:lnSpc>
          <a:spcPct val="87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charset="0"/>
        <a:buChar char="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4025" indent="-212725" algn="l" defTabSz="455613" rtl="0" eaLnBrk="0" fontAlgn="base" hangingPunct="0">
        <a:lnSpc>
          <a:spcPct val="87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charset="0"/>
        <a:buChar char="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5825" indent="-214313" algn="l" defTabSz="455613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0"/>
        <a:buChar char="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4211" indent="-215867" algn="l" defTabSz="457130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1340" indent="-215867" algn="l" defTabSz="457130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28470" indent="-215867" algn="l" defTabSz="457130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5601" indent="-215867" algn="l" defTabSz="457130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844675"/>
            <a:ext cx="77724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3886200"/>
            <a:ext cx="6400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6467475"/>
            <a:ext cx="244475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Calibri" charset="0"/>
                <a:sym typeface="Calibri" charset="0"/>
              </a:defRPr>
            </a:lvl1pPr>
          </a:lstStyle>
          <a:p>
            <a:pPr defTabSz="914400"/>
            <a:fld id="{2899486A-83A5-A246-BD26-4004BFAE7F2E}" type="slidenum">
              <a:rPr lang="en-US" smtClean="0">
                <a:ea typeface="ヒラギノ角ゴ ProN W3" charset="0"/>
              </a:rPr>
              <a:pPr defTabSz="914400"/>
              <a:t>‹#›</a:t>
            </a:fld>
            <a:endParaRPr lang="en-US" smtClean="0">
              <a:ea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26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v="urn:schemas-microsoft-com:mac:vml">
      <p:transition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9pPr>
    </p:titleStyle>
    <p:bodyStyle>
      <a:lvl1pPr marL="342900" indent="-342900" algn="ctr" rtl="0" eaLnBrk="0" fontAlgn="base" hangingPunct="0">
        <a:spcBef>
          <a:spcPts val="800"/>
        </a:spcBef>
        <a:spcAft>
          <a:spcPct val="0"/>
        </a:spcAft>
        <a:defRPr sz="32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1pPr>
      <a:lvl2pPr marL="419100" indent="381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2pPr>
      <a:lvl3pPr marL="876300" indent="38100" algn="ctr" rtl="0" eaLnBrk="0" fontAlgn="base" hangingPunct="0">
        <a:spcBef>
          <a:spcPts val="600"/>
        </a:spcBef>
        <a:spcAft>
          <a:spcPct val="0"/>
        </a:spcAft>
        <a:defRPr sz="2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3pPr>
      <a:lvl4pPr marL="1333500" indent="38100" algn="ctr" rtl="0" eaLnBrk="0" fontAlgn="base" hangingPunct="0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4pPr>
      <a:lvl5pPr marL="1790700" indent="38100" algn="ctr" rtl="0" eaLnBrk="0" fontAlgn="base" hangingPunct="0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5pPr>
      <a:lvl6pPr marL="22479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27051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1623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36195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84FFCA5-C304-9C44-AADB-36E7CB0E1DDD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03B1770-21E7-8A40-AC30-B0567AD2F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20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130" algn="ctr" defTabSz="807914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Times New Roman" pitchFamily="-112" charset="0"/>
        </a:defRPr>
      </a:lvl6pPr>
      <a:lvl7pPr marL="914259" algn="ctr" defTabSz="807914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Times New Roman" pitchFamily="-112" charset="0"/>
        </a:defRPr>
      </a:lvl7pPr>
      <a:lvl8pPr marL="1371390" algn="ctr" defTabSz="807914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Times New Roman" pitchFamily="-112" charset="0"/>
        </a:defRPr>
      </a:lvl8pPr>
      <a:lvl9pPr marL="1828519" algn="ctr" defTabSz="807914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Times New Roman" pitchFamily="-112" charset="0"/>
        </a:defRPr>
      </a:lvl9pPr>
    </p:titleStyle>
    <p:bodyStyle>
      <a:lvl1pPr marL="250825" indent="-250825" algn="l" defTabSz="8064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603250" indent="-200025" algn="l" defTabSz="8064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2pPr>
      <a:lvl3pPr marL="1008063" indent="-200025" algn="l" defTabSz="8064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3pPr>
      <a:lvl4pPr marL="1362075" indent="-150813" algn="l" defTabSz="8064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latin typeface="+mn-lt"/>
          <a:ea typeface="ＭＳ Ｐゴシック" pitchFamily="-112" charset="-128"/>
        </a:defRPr>
      </a:lvl4pPr>
      <a:lvl5pPr marL="1765300" indent="-149225" algn="l" defTabSz="8064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  <a:ea typeface="ＭＳ Ｐゴシック" pitchFamily="-112" charset="-128"/>
        </a:defRPr>
      </a:lvl5pPr>
      <a:lvl6pPr marL="2223746" indent="-150789" algn="l" defTabSz="807914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  <a:ea typeface="ＭＳ Ｐゴシック" pitchFamily="-112" charset="-128"/>
        </a:defRPr>
      </a:lvl6pPr>
      <a:lvl7pPr marL="2680877" indent="-150789" algn="l" defTabSz="807914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  <a:ea typeface="ＭＳ Ｐゴシック" pitchFamily="-112" charset="-128"/>
        </a:defRPr>
      </a:lvl7pPr>
      <a:lvl8pPr marL="3138006" indent="-150789" algn="l" defTabSz="807914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  <a:ea typeface="ＭＳ Ｐゴシック" pitchFamily="-112" charset="-128"/>
        </a:defRPr>
      </a:lvl8pPr>
      <a:lvl9pPr marL="3595136" indent="-150789" algn="l" defTabSz="807914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583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36146A0E-8552-2643-8E27-3A24F8E14E00}" type="datetime1">
              <a:rPr lang="en-US"/>
              <a:pPr/>
              <a:t>6/12/14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DEDEB8DD-5507-2E41-A0E6-2640ACD7E1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8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</p:sldLayoutIdLst>
  <p:transition xmlns:p14="http://schemas.microsoft.com/office/powerpoint/2010/main">
    <p:zoom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2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Times New Roman" pitchFamily="-112" charset="0"/>
        </a:defRPr>
      </a:lvl6pPr>
      <a:lvl7pPr marL="914400"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Times New Roman" pitchFamily="-112" charset="0"/>
        </a:defRPr>
      </a:lvl7pPr>
      <a:lvl8pPr marL="1371600"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Times New Roman" pitchFamily="-112" charset="0"/>
        </a:defRPr>
      </a:lvl8pPr>
      <a:lvl9pPr marL="1828800" algn="ctr" defTabSz="808038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900">
          <a:solidFill>
            <a:srgbClr val="064308"/>
          </a:solidFill>
          <a:latin typeface="Times New Roman" pitchFamily="-112" charset="0"/>
        </a:defRPr>
      </a:lvl9pPr>
    </p:titleStyle>
    <p:bodyStyle>
      <a:lvl1pPr marL="252413" indent="-252413" algn="l" defTabSz="80803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604838" indent="-201613" algn="l" defTabSz="80803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2pPr>
      <a:lvl3pPr marL="1009650" indent="-201613" algn="l" defTabSz="80803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3pPr>
      <a:lvl4pPr marL="1363663" indent="-152400" algn="l" defTabSz="80803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latin typeface="+mn-lt"/>
          <a:ea typeface="ＭＳ Ｐゴシック" pitchFamily="-112" charset="-128"/>
        </a:defRPr>
      </a:lvl4pPr>
      <a:lvl5pPr marL="1766888" indent="-150813" algn="l" defTabSz="80803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  <a:ea typeface="ＭＳ Ｐゴシック" pitchFamily="-112" charset="-128"/>
        </a:defRPr>
      </a:lvl5pPr>
      <a:lvl6pPr marL="2224088" indent="-150813" algn="l" defTabSz="80803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  <a:ea typeface="ＭＳ Ｐゴシック" pitchFamily="-112" charset="-128"/>
        </a:defRPr>
      </a:lvl6pPr>
      <a:lvl7pPr marL="2681288" indent="-150813" algn="l" defTabSz="80803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  <a:ea typeface="ＭＳ Ｐゴシック" pitchFamily="-112" charset="-128"/>
        </a:defRPr>
      </a:lvl7pPr>
      <a:lvl8pPr marL="3138488" indent="-150813" algn="l" defTabSz="80803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  <a:ea typeface="ＭＳ Ｐゴシック" pitchFamily="-112" charset="-128"/>
        </a:defRPr>
      </a:lvl8pPr>
      <a:lvl9pPr marL="3595688" indent="-150813" algn="l" defTabSz="80803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483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457200" y="6248400"/>
            <a:ext cx="2127250" cy="469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87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endParaRPr lang="en-US" sz="1800" smtClean="0">
              <a:solidFill>
                <a:srgbClr val="FFFFFF"/>
              </a:solidFill>
              <a:cs typeface="DejaVu Sans" charset="0"/>
            </a:endParaRP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3127375" y="6248400"/>
            <a:ext cx="2897188" cy="469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87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endParaRPr lang="en-US" sz="1800" smtClean="0">
              <a:solidFill>
                <a:srgbClr val="FFFFFF"/>
              </a:solidFill>
              <a:cs typeface="DejaVu San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8400"/>
            <a:ext cx="2125663" cy="468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pPr defTabSz="914400" hangingPunct="0"/>
            <a:fld id="{E924A3EA-4E38-BC41-8BEF-4C595B211F5E}" type="slidenum">
              <a:rPr lang="en-GB" smtClean="0">
                <a:ea typeface="ＭＳ Ｐゴシック" charset="0"/>
              </a:rPr>
              <a:pPr defTabSz="914400" hangingPunct="0"/>
              <a:t>‹#›</a:t>
            </a:fld>
            <a:endParaRPr lang="en-GB" smtClean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72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</p:sldLayoutIdLst>
  <p:transition xmlns:p14="http://schemas.microsoft.com/office/powerpoint/2010/main">
    <p:zoom/>
  </p:transition>
  <p:txStyles>
    <p:titleStyle>
      <a:lvl1pPr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457200"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6pPr>
      <a:lvl7pPr marL="914400"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7pPr>
      <a:lvl8pPr marL="1371600"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8pPr>
      <a:lvl9pPr marL="1828800"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430213" indent="-323850" algn="l" defTabSz="457200" rtl="0" eaLnBrk="0" fontAlgn="base" hangingPunct="0">
        <a:lnSpc>
          <a:spcPct val="87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Wingdings" charset="0"/>
        <a:buChar char="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862013" indent="-285750" algn="l" defTabSz="457200" rtl="0" eaLnBrk="0" fontAlgn="base" hangingPunct="0">
        <a:lnSpc>
          <a:spcPct val="87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ymbol" charset="0"/>
        <a:buChar char="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3813" indent="-215900" algn="l" defTabSz="457200" rtl="0" eaLnBrk="0" fontAlgn="base" hangingPunct="0">
        <a:lnSpc>
          <a:spcPct val="87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charset="0"/>
        <a:buChar char="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5613" indent="-214313" algn="l" defTabSz="457200" rtl="0" eaLnBrk="0" fontAlgn="base" hangingPunct="0">
        <a:lnSpc>
          <a:spcPct val="87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charset="0"/>
        <a:buChar char="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7413" indent="-215900" algn="l" defTabSz="457200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0"/>
        <a:buChar char="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4613" indent="-215900" algn="l" defTabSz="457200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1813" indent="-215900" algn="l" defTabSz="457200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29013" indent="-215900" algn="l" defTabSz="457200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6213" indent="-215900" algn="l" defTabSz="457200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 userDrawn="1"/>
        </p:nvSpPr>
        <p:spPr bwMode="auto">
          <a:xfrm>
            <a:off x="8645525" y="6232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endParaRPr lang="en-US" sz="240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04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ransition xmlns:p14="http://schemas.microsoft.com/office/powerpoint/2010/main"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5059824-FE88-8F4A-9232-A095747D8C6B}" type="datetime1">
              <a:rPr lang="en-US"/>
              <a:pPr>
                <a:defRPr/>
              </a:pPr>
              <a:t>6/12/14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1C90DDB-9D95-5C42-A36C-5E27E7A5F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9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</p:sldLayoutIdLst>
  <p:transition xmlns:p14="http://schemas.microsoft.com/office/powerpoint/2010/main">
    <p:zoom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7.emf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2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image" Target="../media/image3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0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emf"/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53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54.emf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0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emf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25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emf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physics.aps.org/synopsis-for/10.1103/PhysRevLett.107.122502" TargetMode="External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7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74.emf"/><Relationship Id="rId3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jpeg"/><Relationship Id="rId10" Type="http://schemas.openxmlformats.org/officeDocument/2006/relationships/image" Target="../media/image83.png"/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125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3.png"/><Relationship Id="rId6" Type="http://schemas.openxmlformats.org/officeDocument/2006/relationships/image" Target="../media/image81.png"/><Relationship Id="rId7" Type="http://schemas.openxmlformats.org/officeDocument/2006/relationships/image" Target="../media/image76.jpeg"/><Relationship Id="rId8" Type="http://schemas.openxmlformats.org/officeDocument/2006/relationships/image" Target="../media/image77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129.xml"/><Relationship Id="rId2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59268" y="3093400"/>
            <a:ext cx="3911600" cy="310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5425" indent="-225425">
              <a:buFont typeface="Arial" charset="0"/>
              <a:buChar char="•"/>
            </a:pPr>
            <a:r>
              <a:rPr lang="en-US" sz="2800" dirty="0" smtClean="0">
                <a:latin typeface="+mn-lt"/>
              </a:rPr>
              <a:t>Nuclear Force</a:t>
            </a:r>
            <a:endParaRPr lang="en-US" sz="2800" dirty="0">
              <a:latin typeface="+mn-lt"/>
            </a:endParaRPr>
          </a:p>
          <a:p>
            <a:pPr marL="225425" indent="-225425">
              <a:buFont typeface="Arial" charset="0"/>
              <a:buChar char="•"/>
            </a:pPr>
            <a:r>
              <a:rPr lang="en-US" sz="2800" dirty="0" smtClean="0">
                <a:latin typeface="+mn-lt"/>
              </a:rPr>
              <a:t>General principles</a:t>
            </a:r>
          </a:p>
          <a:p>
            <a:pPr marL="225425" indent="-225425">
              <a:buFont typeface="Arial" charset="0"/>
              <a:buChar char="•"/>
            </a:pPr>
            <a:r>
              <a:rPr lang="en-US" sz="2800" dirty="0" smtClean="0">
                <a:latin typeface="+mn-lt"/>
              </a:rPr>
              <a:t>Examples: quantitative </a:t>
            </a:r>
          </a:p>
          <a:p>
            <a:pPr marL="225425" indent="-225425"/>
            <a:r>
              <a:rPr lang="en-US" sz="2800" dirty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  nuclear theory; 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p</a:t>
            </a:r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redictive 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capability </a:t>
            </a:r>
            <a:endParaRPr lang="en-US" sz="2800" dirty="0" smtClean="0">
              <a:solidFill>
                <a:srgbClr val="000000"/>
              </a:solidFill>
              <a:latin typeface="+mn-lt"/>
            </a:endParaRPr>
          </a:p>
          <a:p>
            <a:pPr marL="225425" indent="-225425">
              <a:buFont typeface="Arial" charset="0"/>
              <a:buChar char="•"/>
            </a:pPr>
            <a:r>
              <a:rPr lang="en-US" sz="2800" dirty="0" smtClean="0">
                <a:latin typeface="+mn-lt"/>
              </a:rPr>
              <a:t>Realities of high-performance </a:t>
            </a:r>
            <a:r>
              <a:rPr lang="en-US" sz="2800" dirty="0" smtClean="0">
                <a:latin typeface="+mn-lt"/>
              </a:rPr>
              <a:t>computing</a:t>
            </a:r>
            <a:endParaRPr lang="en-US" sz="2800" dirty="0" smtClean="0">
              <a:latin typeface="+mn-lt"/>
            </a:endParaRPr>
          </a:p>
        </p:txBody>
      </p:sp>
      <p:pic>
        <p:nvPicPr>
          <p:cNvPr id="19" name="Picture 15" descr="ConferenceBa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" y="0"/>
            <a:ext cx="91313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jagu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4854443" y="3305787"/>
            <a:ext cx="1770725" cy="101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7581372" y="2751667"/>
            <a:ext cx="1075174" cy="1382713"/>
            <a:chOff x="7734300" y="631825"/>
            <a:chExt cx="1409700" cy="1812925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300" y="635000"/>
              <a:ext cx="1409700" cy="180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5750" y="631825"/>
              <a:ext cx="446088" cy="60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1" descr="figure 1.3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06" y="4403103"/>
            <a:ext cx="4962294" cy="226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79942" y="2053696"/>
            <a:ext cx="851852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Nuclear structure III (theory)</a:t>
            </a:r>
          </a:p>
          <a:p>
            <a:pPr algn="ctr"/>
            <a:r>
              <a:rPr lang="en-US" dirty="0" err="1" smtClean="0"/>
              <a:t>Witek</a:t>
            </a:r>
            <a:r>
              <a:rPr lang="en-US" dirty="0" smtClean="0"/>
              <a:t> </a:t>
            </a:r>
            <a:r>
              <a:rPr lang="en-US" dirty="0"/>
              <a:t>Nazarewicz (UTK/</a:t>
            </a:r>
            <a:r>
              <a:rPr lang="en-US" dirty="0" smtClean="0"/>
              <a:t>ORNL</a:t>
            </a:r>
            <a:r>
              <a:rPr lang="en-US" dirty="0"/>
              <a:t>)</a:t>
            </a:r>
          </a:p>
          <a:p>
            <a:pPr algn="ctr"/>
            <a:r>
              <a:rPr lang="en-US" sz="1600" dirty="0"/>
              <a:t>National Nuclear Physics Summer School </a:t>
            </a:r>
            <a:r>
              <a:rPr lang="en-US" sz="1600" dirty="0" smtClean="0"/>
              <a:t>2014</a:t>
            </a:r>
          </a:p>
          <a:p>
            <a:pPr algn="ctr"/>
            <a:r>
              <a:rPr lang="en-US" sz="1600" dirty="0" smtClean="0"/>
              <a:t>William &amp; Mary, VA</a:t>
            </a:r>
            <a:endParaRPr lang="en-US" sz="1600" dirty="0"/>
          </a:p>
        </p:txBody>
      </p:sp>
      <p:pic>
        <p:nvPicPr>
          <p:cNvPr id="11" name="Picture 10" descr="wmcyph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698500"/>
            <a:ext cx="1346200" cy="123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8" descr="aa                                                             00000010&#10;Piotr's HD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5"/>
          <a:stretch>
            <a:fillRect/>
          </a:stretch>
        </p:blipFill>
        <p:spPr bwMode="auto">
          <a:xfrm>
            <a:off x="5777972" y="67208"/>
            <a:ext cx="3224212" cy="662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Group 10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817985"/>
              </p:ext>
            </p:extLst>
          </p:nvPr>
        </p:nvGraphicFramePr>
        <p:xfrm>
          <a:off x="1364192" y="1563687"/>
          <a:ext cx="3716338" cy="2258696"/>
        </p:xfrm>
        <a:graphic>
          <a:graphicData uri="http://schemas.openxmlformats.org/drawingml/2006/table">
            <a:tbl>
              <a:tblPr/>
              <a:tblGrid>
                <a:gridCol w="2057400"/>
                <a:gridCol w="1658938"/>
              </a:tblGrid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Binding energy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2.225 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CD0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Spin, parity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+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CD0"/>
                    </a:solidFill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Isospin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CD0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Magnetic moment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=0.857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CD0"/>
                    </a:solidFill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Electric quadrupole moment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Q=0.282 e fm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CD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Object 10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68619"/>
              </p:ext>
            </p:extLst>
          </p:nvPr>
        </p:nvGraphicFramePr>
        <p:xfrm>
          <a:off x="1504950" y="4250266"/>
          <a:ext cx="3430588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4" imgW="2425700" imgH="203200" progId="Equation.3">
                  <p:embed/>
                </p:oleObj>
              </mc:Choice>
              <mc:Fallback>
                <p:oleObj name="Equation" r:id="rId4" imgW="2425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950" y="4250266"/>
                        <a:ext cx="3430588" cy="28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0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832782"/>
              </p:ext>
            </p:extLst>
          </p:nvPr>
        </p:nvGraphicFramePr>
        <p:xfrm>
          <a:off x="1943100" y="4994804"/>
          <a:ext cx="235267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6" imgW="1663700" imgH="254000" progId="Equation.3">
                  <p:embed/>
                </p:oleObj>
              </mc:Choice>
              <mc:Fallback>
                <p:oleObj name="Equation" r:id="rId6" imgW="1663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3100" y="4994804"/>
                        <a:ext cx="2352675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071"/>
          <p:cNvSpPr txBox="1">
            <a:spLocks noChangeArrowheads="1"/>
          </p:cNvSpPr>
          <p:nvPr/>
        </p:nvSpPr>
        <p:spPr bwMode="auto">
          <a:xfrm>
            <a:off x="1922463" y="6034616"/>
            <a:ext cx="30718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EF1F1D"/>
                </a:solidFill>
                <a:latin typeface="Comic Sans MS" charset="0"/>
              </a:rPr>
              <a:t>produced by tensor force!</a:t>
            </a:r>
          </a:p>
        </p:txBody>
      </p:sp>
      <p:sp>
        <p:nvSpPr>
          <p:cNvPr id="7" name="Line 1072"/>
          <p:cNvSpPr>
            <a:spLocks noChangeShapeType="1"/>
          </p:cNvSpPr>
          <p:nvPr/>
        </p:nvSpPr>
        <p:spPr bwMode="auto">
          <a:xfrm flipV="1">
            <a:off x="3436938" y="5334529"/>
            <a:ext cx="322262" cy="744537"/>
          </a:xfrm>
          <a:prstGeom prst="line">
            <a:avLst/>
          </a:prstGeom>
          <a:noFill/>
          <a:ln w="28575">
            <a:solidFill>
              <a:srgbClr val="EF1F1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7733" y="287867"/>
            <a:ext cx="18728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Deuteron</a:t>
            </a:r>
            <a:endParaRPr lang="en-US" sz="3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6693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664078"/>
              </p:ext>
            </p:extLst>
          </p:nvPr>
        </p:nvGraphicFramePr>
        <p:xfrm>
          <a:off x="2942167" y="1676400"/>
          <a:ext cx="3992563" cy="317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3" imgW="1981200" imgH="1574800" progId="Equation.3">
                  <p:embed/>
                </p:oleObj>
              </mc:Choice>
              <mc:Fallback>
                <p:oleObj name="Equation" r:id="rId3" imgW="1981200" imgH="157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2167" y="1676400"/>
                        <a:ext cx="3992563" cy="317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577417" y="2698750"/>
            <a:ext cx="1657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5918B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short-range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679017" y="3257550"/>
            <a:ext cx="158273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5918B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three-body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333046" y="0"/>
            <a:ext cx="471550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Nucleon-Nucleon Interaction</a:t>
            </a:r>
          </a:p>
          <a:p>
            <a:pPr algn="ctr"/>
            <a:r>
              <a:rPr lang="en-US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NN, NNN, NNNN,…, forces</a:t>
            </a:r>
            <a:endParaRPr lang="en-US" sz="2800" b="1" dirty="0">
              <a:solidFill>
                <a:srgbClr val="EF1F1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314450" y="1136650"/>
            <a:ext cx="40163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GFMC calculations tell us that:</a:t>
            </a:r>
          </a:p>
        </p:txBody>
      </p:sp>
    </p:spTree>
    <p:extLst>
      <p:ext uri="{BB962C8B-B14F-4D97-AF65-F5344CB8AC3E}">
        <p14:creationId xmlns:p14="http://schemas.microsoft.com/office/powerpoint/2010/main" val="3041962389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452158" y="1480609"/>
            <a:ext cx="371232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Palatino" charset="0"/>
              </a:rPr>
              <a:t>A=2: many years ago</a:t>
            </a:r>
            <a:r>
              <a:rPr lang="en-US" sz="2400" b="1" dirty="0" smtClean="0">
                <a:solidFill>
                  <a:srgbClr val="000000"/>
                </a:solidFill>
                <a:latin typeface="Palatino" charset="0"/>
              </a:rPr>
              <a:t>…</a:t>
            </a:r>
            <a:endParaRPr lang="en-US" sz="2400" b="1" dirty="0">
              <a:solidFill>
                <a:srgbClr val="000000"/>
              </a:solidFill>
              <a:latin typeface="Palatino" charset="0"/>
            </a:endParaRPr>
          </a:p>
          <a:p>
            <a:endParaRPr lang="en-US" sz="2400" b="1" dirty="0">
              <a:solidFill>
                <a:srgbClr val="000000"/>
              </a:solidFill>
              <a:latin typeface="Palatino" charset="0"/>
            </a:endParaRPr>
          </a:p>
          <a:p>
            <a:r>
              <a:rPr lang="en-US" sz="2400" b="1" baseline="30000" dirty="0">
                <a:solidFill>
                  <a:srgbClr val="000000"/>
                </a:solidFill>
                <a:latin typeface="Palatino" charset="0"/>
              </a:rPr>
              <a:t>3</a:t>
            </a:r>
            <a:r>
              <a:rPr lang="en-US" sz="2400" b="1" dirty="0">
                <a:solidFill>
                  <a:srgbClr val="000000"/>
                </a:solidFill>
                <a:latin typeface="Palatino" charset="0"/>
              </a:rPr>
              <a:t>H: 1984 (1% accuracy)</a:t>
            </a:r>
          </a:p>
          <a:p>
            <a:pPr lvl="1">
              <a:buFontTx/>
              <a:buChar char="•"/>
            </a:pPr>
            <a:r>
              <a:rPr lang="en-US" sz="2400" b="1" dirty="0" err="1">
                <a:solidFill>
                  <a:srgbClr val="000000"/>
                </a:solidFill>
                <a:latin typeface="Palatino" charset="0"/>
              </a:rPr>
              <a:t>Faddeev</a:t>
            </a:r>
            <a:endParaRPr lang="en-US" sz="2400" b="1" dirty="0">
              <a:solidFill>
                <a:srgbClr val="000000"/>
              </a:solidFill>
              <a:latin typeface="Palatino" charset="0"/>
            </a:endParaRPr>
          </a:p>
          <a:p>
            <a:pPr lvl="1">
              <a:buFontTx/>
              <a:buChar char="•"/>
            </a:pPr>
            <a:r>
              <a:rPr lang="en-US" sz="2400" b="1" dirty="0" err="1">
                <a:solidFill>
                  <a:srgbClr val="000000"/>
                </a:solidFill>
                <a:latin typeface="Palatino" charset="0"/>
              </a:rPr>
              <a:t>Schroedinger</a:t>
            </a:r>
            <a:endParaRPr lang="en-US" sz="2400" b="1" dirty="0">
              <a:solidFill>
                <a:srgbClr val="000000"/>
              </a:solidFill>
              <a:latin typeface="Palatino" charset="0"/>
            </a:endParaRPr>
          </a:p>
          <a:p>
            <a:pPr lvl="1">
              <a:buFontTx/>
              <a:buChar char="•"/>
            </a:pPr>
            <a:endParaRPr lang="en-US" sz="2400" b="1" dirty="0">
              <a:solidFill>
                <a:srgbClr val="000000"/>
              </a:solidFill>
              <a:latin typeface="Palatino" charset="0"/>
            </a:endParaRPr>
          </a:p>
          <a:p>
            <a:r>
              <a:rPr lang="en-US" sz="2400" b="1" baseline="30000" dirty="0" smtClean="0">
                <a:solidFill>
                  <a:srgbClr val="000000"/>
                </a:solidFill>
                <a:latin typeface="Palatino" charset="0"/>
              </a:rPr>
              <a:t>3</a:t>
            </a:r>
            <a:r>
              <a:rPr lang="en-US" sz="2400" b="1" dirty="0" smtClean="0">
                <a:solidFill>
                  <a:srgbClr val="000000"/>
                </a:solidFill>
                <a:latin typeface="Palatino" charset="0"/>
              </a:rPr>
              <a:t>He</a:t>
            </a:r>
            <a:r>
              <a:rPr lang="en-US" sz="2400" b="1" dirty="0">
                <a:solidFill>
                  <a:srgbClr val="000000"/>
                </a:solidFill>
                <a:latin typeface="Palatino" charset="0"/>
              </a:rPr>
              <a:t>: 1987</a:t>
            </a:r>
          </a:p>
          <a:p>
            <a:endParaRPr lang="en-US" sz="2400" b="1" dirty="0">
              <a:solidFill>
                <a:srgbClr val="000000"/>
              </a:solidFill>
              <a:latin typeface="Palatino" charset="0"/>
            </a:endParaRPr>
          </a:p>
          <a:p>
            <a:r>
              <a:rPr lang="en-US" sz="2400" b="1" baseline="30000" dirty="0">
                <a:solidFill>
                  <a:srgbClr val="000000"/>
                </a:solidFill>
                <a:latin typeface="Palatino" charset="0"/>
              </a:rPr>
              <a:t>4</a:t>
            </a:r>
            <a:r>
              <a:rPr lang="en-US" sz="2400" b="1" dirty="0">
                <a:solidFill>
                  <a:srgbClr val="000000"/>
                </a:solidFill>
                <a:latin typeface="Palatino" charset="0"/>
              </a:rPr>
              <a:t>He: 1987</a:t>
            </a:r>
          </a:p>
          <a:p>
            <a:endParaRPr lang="en-US" sz="2400" b="1" dirty="0">
              <a:solidFill>
                <a:srgbClr val="000000"/>
              </a:solidFill>
              <a:latin typeface="Palatino" charset="0"/>
            </a:endParaRPr>
          </a:p>
          <a:p>
            <a:r>
              <a:rPr lang="en-US" sz="2400" b="1" baseline="30000" dirty="0">
                <a:solidFill>
                  <a:srgbClr val="000000"/>
                </a:solidFill>
                <a:latin typeface="Palatino" charset="0"/>
              </a:rPr>
              <a:t>5</a:t>
            </a:r>
            <a:r>
              <a:rPr lang="en-US" sz="2400" b="1" dirty="0">
                <a:solidFill>
                  <a:srgbClr val="000000"/>
                </a:solidFill>
                <a:latin typeface="Palatino" charset="0"/>
              </a:rPr>
              <a:t>He: 1994 (n-</a:t>
            </a:r>
            <a:r>
              <a:rPr lang="en-US" sz="2400" b="1" dirty="0">
                <a:solidFill>
                  <a:srgbClr val="000000"/>
                </a:solidFill>
                <a:latin typeface="Symbol" charset="0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Palatino" charset="0"/>
              </a:rPr>
              <a:t> resonance)</a:t>
            </a:r>
          </a:p>
          <a:p>
            <a:endParaRPr lang="en-US" sz="2400" b="1" dirty="0">
              <a:solidFill>
                <a:srgbClr val="000000"/>
              </a:solidFill>
              <a:latin typeface="Palatino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Palatino" charset="0"/>
              </a:rPr>
              <a:t>A=6,7,..</a:t>
            </a:r>
            <a:r>
              <a:rPr lang="en-US" sz="2400" b="1" dirty="0" smtClean="0">
                <a:solidFill>
                  <a:srgbClr val="000000"/>
                </a:solidFill>
                <a:latin typeface="Palatino" charset="0"/>
              </a:rPr>
              <a:t>12: </a:t>
            </a:r>
            <a:r>
              <a:rPr lang="en-US" sz="2400" b="1" dirty="0">
                <a:solidFill>
                  <a:srgbClr val="000000"/>
                </a:solidFill>
                <a:latin typeface="Palatino" charset="0"/>
              </a:rPr>
              <a:t>1995-</a:t>
            </a:r>
            <a:r>
              <a:rPr lang="en-US" sz="2400" b="1" dirty="0" smtClean="0">
                <a:solidFill>
                  <a:srgbClr val="000000"/>
                </a:solidFill>
                <a:latin typeface="Palatino" charset="0"/>
              </a:rPr>
              <a:t>2014</a:t>
            </a:r>
            <a:endParaRPr lang="en-US" sz="2400" b="1" dirty="0">
              <a:solidFill>
                <a:srgbClr val="000000"/>
              </a:solidFill>
              <a:latin typeface="Palatino" charset="0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252008" y="1347247"/>
            <a:ext cx="598488" cy="598488"/>
            <a:chOff x="561" y="870"/>
            <a:chExt cx="377" cy="377"/>
          </a:xfrm>
        </p:grpSpPr>
        <p:sp>
          <p:nvSpPr>
            <p:cNvPr id="4" name="Oval 7"/>
            <p:cNvSpPr>
              <a:spLocks noChangeArrowheads="1"/>
            </p:cNvSpPr>
            <p:nvPr/>
          </p:nvSpPr>
          <p:spPr bwMode="auto">
            <a:xfrm>
              <a:off x="561" y="870"/>
              <a:ext cx="281" cy="281"/>
            </a:xfrm>
            <a:prstGeom prst="ellipse">
              <a:avLst/>
            </a:prstGeom>
            <a:gradFill rotWithShape="0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" name="Oval 8"/>
            <p:cNvSpPr>
              <a:spLocks noChangeArrowheads="1"/>
            </p:cNvSpPr>
            <p:nvPr/>
          </p:nvSpPr>
          <p:spPr bwMode="auto">
            <a:xfrm>
              <a:off x="657" y="966"/>
              <a:ext cx="281" cy="281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1204383" y="2014012"/>
            <a:ext cx="665163" cy="666750"/>
            <a:chOff x="432" y="1778"/>
            <a:chExt cx="419" cy="420"/>
          </a:xfrm>
        </p:grpSpPr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32" y="1850"/>
              <a:ext cx="281" cy="281"/>
            </a:xfrm>
            <a:prstGeom prst="ellipse">
              <a:avLst/>
            </a:prstGeom>
            <a:gradFill rotWithShape="0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70" y="1917"/>
              <a:ext cx="281" cy="281"/>
            </a:xfrm>
            <a:prstGeom prst="ellipse">
              <a:avLst/>
            </a:prstGeom>
            <a:gradFill rotWithShape="0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557" y="1778"/>
              <a:ext cx="281" cy="281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1215496" y="3472925"/>
            <a:ext cx="671512" cy="649287"/>
            <a:chOff x="455" y="2689"/>
            <a:chExt cx="423" cy="409"/>
          </a:xfrm>
        </p:grpSpPr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455" y="2729"/>
              <a:ext cx="281" cy="281"/>
            </a:xfrm>
            <a:prstGeom prst="ellipse">
              <a:avLst/>
            </a:prstGeom>
            <a:gradFill rotWithShape="0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57" y="2817"/>
              <a:ext cx="281" cy="281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597" y="2689"/>
              <a:ext cx="281" cy="281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1158346" y="4220643"/>
            <a:ext cx="784225" cy="685800"/>
            <a:chOff x="354" y="3352"/>
            <a:chExt cx="494" cy="432"/>
          </a:xfrm>
        </p:grpSpPr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430" y="3503"/>
              <a:ext cx="281" cy="281"/>
            </a:xfrm>
            <a:prstGeom prst="ellipse">
              <a:avLst/>
            </a:prstGeom>
            <a:gradFill rotWithShape="0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67" y="3487"/>
              <a:ext cx="281" cy="281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354" y="3359"/>
              <a:ext cx="281" cy="281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530" y="3352"/>
              <a:ext cx="281" cy="281"/>
            </a:xfrm>
            <a:prstGeom prst="ellipse">
              <a:avLst/>
            </a:prstGeom>
            <a:gradFill rotWithShape="0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22"/>
          <p:cNvGrpSpPr>
            <a:grpSpLocks/>
          </p:cNvGrpSpPr>
          <p:nvPr/>
        </p:nvGrpSpPr>
        <p:grpSpPr bwMode="auto">
          <a:xfrm>
            <a:off x="1158346" y="5015458"/>
            <a:ext cx="784225" cy="685800"/>
            <a:chOff x="408" y="4066"/>
            <a:chExt cx="494" cy="432"/>
          </a:xfrm>
        </p:grpSpPr>
        <p:grpSp>
          <p:nvGrpSpPr>
            <p:cNvPr id="20" name="Group 23"/>
            <p:cNvGrpSpPr>
              <a:grpSpLocks/>
            </p:cNvGrpSpPr>
            <p:nvPr/>
          </p:nvGrpSpPr>
          <p:grpSpPr bwMode="auto">
            <a:xfrm>
              <a:off x="408" y="4066"/>
              <a:ext cx="494" cy="432"/>
              <a:chOff x="354" y="3352"/>
              <a:chExt cx="494" cy="432"/>
            </a:xfrm>
          </p:grpSpPr>
          <p:sp>
            <p:nvSpPr>
              <p:cNvPr id="22" name="Oval 24"/>
              <p:cNvSpPr>
                <a:spLocks noChangeArrowheads="1"/>
              </p:cNvSpPr>
              <p:nvPr/>
            </p:nvSpPr>
            <p:spPr bwMode="auto">
              <a:xfrm>
                <a:off x="430" y="3503"/>
                <a:ext cx="281" cy="281"/>
              </a:xfrm>
              <a:prstGeom prst="ellipse">
                <a:avLst/>
              </a:prstGeom>
              <a:gradFill rotWithShape="0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Oval 25"/>
              <p:cNvSpPr>
                <a:spLocks noChangeArrowheads="1"/>
              </p:cNvSpPr>
              <p:nvPr/>
            </p:nvSpPr>
            <p:spPr bwMode="auto">
              <a:xfrm>
                <a:off x="567" y="3487"/>
                <a:ext cx="281" cy="281"/>
              </a:xfrm>
              <a:prstGeom prst="ellipse">
                <a:avLst/>
              </a:prstGeom>
              <a:gradFill rotWithShape="0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Oval 26"/>
              <p:cNvSpPr>
                <a:spLocks noChangeArrowheads="1"/>
              </p:cNvSpPr>
              <p:nvPr/>
            </p:nvSpPr>
            <p:spPr bwMode="auto">
              <a:xfrm>
                <a:off x="354" y="3359"/>
                <a:ext cx="281" cy="281"/>
              </a:xfrm>
              <a:prstGeom prst="ellipse">
                <a:avLst/>
              </a:prstGeom>
              <a:gradFill rotWithShape="0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Oval 27"/>
              <p:cNvSpPr>
                <a:spLocks noChangeArrowheads="1"/>
              </p:cNvSpPr>
              <p:nvPr/>
            </p:nvSpPr>
            <p:spPr bwMode="auto">
              <a:xfrm>
                <a:off x="530" y="3352"/>
                <a:ext cx="281" cy="281"/>
              </a:xfrm>
              <a:prstGeom prst="ellipse">
                <a:avLst/>
              </a:prstGeom>
              <a:gradFill rotWithShape="0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" name="Oval 28"/>
            <p:cNvSpPr>
              <a:spLocks noChangeArrowheads="1"/>
            </p:cNvSpPr>
            <p:nvPr/>
          </p:nvSpPr>
          <p:spPr bwMode="auto">
            <a:xfrm>
              <a:off x="495" y="4144"/>
              <a:ext cx="281" cy="281"/>
            </a:xfrm>
            <a:prstGeom prst="ellipse">
              <a:avLst/>
            </a:prstGeom>
            <a:gradFill rotWithShape="0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Oval 29"/>
          <p:cNvSpPr>
            <a:spLocks noChangeArrowheads="1"/>
          </p:cNvSpPr>
          <p:nvPr/>
        </p:nvSpPr>
        <p:spPr bwMode="auto">
          <a:xfrm>
            <a:off x="1559983" y="5829848"/>
            <a:ext cx="446088" cy="446087"/>
          </a:xfrm>
          <a:prstGeom prst="ellipse">
            <a:avLst/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Oval 30"/>
          <p:cNvSpPr>
            <a:spLocks noChangeArrowheads="1"/>
          </p:cNvSpPr>
          <p:nvPr/>
        </p:nvSpPr>
        <p:spPr bwMode="auto">
          <a:xfrm>
            <a:off x="1290108" y="5893348"/>
            <a:ext cx="446088" cy="446087"/>
          </a:xfrm>
          <a:prstGeom prst="ellipse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Oval 31"/>
          <p:cNvSpPr>
            <a:spLocks noChangeArrowheads="1"/>
          </p:cNvSpPr>
          <p:nvPr/>
        </p:nvSpPr>
        <p:spPr bwMode="auto">
          <a:xfrm>
            <a:off x="1085321" y="6114010"/>
            <a:ext cx="446087" cy="446088"/>
          </a:xfrm>
          <a:prstGeom prst="ellipse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Oval 32"/>
          <p:cNvSpPr>
            <a:spLocks noChangeArrowheads="1"/>
          </p:cNvSpPr>
          <p:nvPr/>
        </p:nvSpPr>
        <p:spPr bwMode="auto">
          <a:xfrm>
            <a:off x="1459971" y="6055273"/>
            <a:ext cx="446087" cy="446087"/>
          </a:xfrm>
          <a:prstGeom prst="ellipse">
            <a:avLst/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1615546" y="6066385"/>
            <a:ext cx="446087" cy="446088"/>
          </a:xfrm>
          <a:prstGeom prst="ellipse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Oval 34"/>
          <p:cNvSpPr>
            <a:spLocks noChangeArrowheads="1"/>
          </p:cNvSpPr>
          <p:nvPr/>
        </p:nvSpPr>
        <p:spPr bwMode="auto">
          <a:xfrm>
            <a:off x="1596496" y="6353723"/>
            <a:ext cx="446087" cy="446087"/>
          </a:xfrm>
          <a:prstGeom prst="ellipse">
            <a:avLst/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Oval 35"/>
          <p:cNvSpPr>
            <a:spLocks noChangeArrowheads="1"/>
          </p:cNvSpPr>
          <p:nvPr/>
        </p:nvSpPr>
        <p:spPr bwMode="auto">
          <a:xfrm>
            <a:off x="1310746" y="6318798"/>
            <a:ext cx="446087" cy="446087"/>
          </a:xfrm>
          <a:prstGeom prst="ellipse">
            <a:avLst/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2502164" y="191559"/>
            <a:ext cx="41529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Few-nucleon systems</a:t>
            </a:r>
          </a:p>
          <a:p>
            <a:pPr algn="ctr"/>
            <a:r>
              <a:rPr lang="en-US" sz="24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(theoretical struggle)</a:t>
            </a:r>
            <a:endParaRPr lang="en-US" sz="32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8313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463" y="3087688"/>
            <a:ext cx="8601075" cy="2678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defTabSz="914400" eaLnBrk="0" hangingPunct="0"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A first rate theory predicts</a:t>
            </a:r>
          </a:p>
          <a:p>
            <a:pPr marL="571500" indent="-571500" defTabSz="914400" eaLnBrk="0" hangingPunct="0"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A second rate theory forbids</a:t>
            </a:r>
          </a:p>
          <a:p>
            <a:pPr marL="571500" indent="-571500" defTabSz="914400" eaLnBrk="0" hangingPunct="0"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A third rate theory explains after the facts</a:t>
            </a:r>
          </a:p>
          <a:p>
            <a:pPr algn="r" defTabSz="914400" eaLnBrk="0" hangingPunct="0"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Alexander I. </a:t>
            </a:r>
            <a:r>
              <a:rPr lang="en-US" sz="2400" dirty="0" err="1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Kitaigorodskii</a:t>
            </a:r>
            <a:endParaRPr lang="en-US" sz="2400" dirty="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1922" name="Rectangle 4"/>
          <p:cNvSpPr>
            <a:spLocks noChangeArrowheads="1"/>
          </p:cNvSpPr>
          <p:nvPr/>
        </p:nvSpPr>
        <p:spPr bwMode="auto">
          <a:xfrm>
            <a:off x="338138" y="190500"/>
            <a:ext cx="86010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hangingPunct="0"/>
            <a:r>
              <a:rPr lang="en-US" sz="360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Happy the man who has been able to discern the cause of things</a:t>
            </a:r>
          </a:p>
          <a:p>
            <a:pPr algn="r" defTabSz="914400" eaLnBrk="0" hangingPunct="0"/>
            <a:r>
              <a:rPr lang="en-US" sz="240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Virgil, Georgica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760663" y="1600200"/>
            <a:ext cx="2141537" cy="1592263"/>
            <a:chOff x="2760134" y="1617133"/>
            <a:chExt cx="2142066" cy="1591734"/>
          </a:xfrm>
        </p:grpSpPr>
        <p:sp>
          <p:nvSpPr>
            <p:cNvPr id="2" name="Pentagon 1"/>
            <p:cNvSpPr/>
            <p:nvPr/>
          </p:nvSpPr>
          <p:spPr>
            <a:xfrm rot="5400000">
              <a:off x="3035300" y="1341967"/>
              <a:ext cx="1591734" cy="2142066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0" hangingPunct="0">
                <a:defRPr/>
              </a:pP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926" name="TextBox 2"/>
            <p:cNvSpPr txBox="1">
              <a:spLocks noChangeArrowheads="1"/>
            </p:cNvSpPr>
            <p:nvPr/>
          </p:nvSpPr>
          <p:spPr bwMode="auto">
            <a:xfrm>
              <a:off x="3106920" y="1794933"/>
              <a:ext cx="146746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hangingPunct="0"/>
              <a:r>
                <a:rPr lang="en-US" b="1" smtClean="0">
                  <a:solidFill>
                    <a:srgbClr val="FFFFFF"/>
                  </a:solidFill>
                </a:rPr>
                <a:t>Theories</a:t>
              </a:r>
            </a:p>
            <a:p>
              <a:pPr algn="ctr" defTabSz="914400" eaLnBrk="0" hangingPunct="0"/>
              <a:r>
                <a:rPr lang="en-US" b="1" smtClean="0">
                  <a:solidFill>
                    <a:srgbClr val="FFFFFF"/>
                  </a:solidFill>
                </a:rPr>
                <a:t>Models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0585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091" name="Picture 3" descr="fur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5" t="23203" r="36111" b="37091"/>
          <a:stretch>
            <a:fillRect/>
          </a:stretch>
        </p:blipFill>
        <p:spPr bwMode="auto">
          <a:xfrm>
            <a:off x="2519363" y="3519488"/>
            <a:ext cx="3860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528638" y="180975"/>
            <a:ext cx="81327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4080"/>
                </a:solidFill>
                <a:latin typeface="Comic Sans MS" charset="0"/>
              </a:rPr>
              <a:t>Weinberg</a:t>
            </a:r>
            <a:r>
              <a:rPr lang="ja-JP" altLang="en-US" sz="2000">
                <a:solidFill>
                  <a:srgbClr val="004080"/>
                </a:solidFill>
                <a:latin typeface="Comic Sans MS" charset="0"/>
              </a:rPr>
              <a:t>’</a:t>
            </a:r>
            <a:r>
              <a:rPr lang="en-US" sz="2000">
                <a:solidFill>
                  <a:srgbClr val="004080"/>
                </a:solidFill>
                <a:latin typeface="Comic Sans MS" charset="0"/>
              </a:rPr>
              <a:t>s Laws of Progress in Theoretical Physics</a:t>
            </a:r>
          </a:p>
          <a:p>
            <a:pPr algn="ctr"/>
            <a:r>
              <a:rPr lang="en-US" sz="1600">
                <a:solidFill>
                  <a:srgbClr val="004080"/>
                </a:solidFill>
                <a:latin typeface="Comic Sans MS" charset="0"/>
              </a:rPr>
              <a:t>From: </a:t>
            </a:r>
            <a:r>
              <a:rPr lang="ja-JP" altLang="en-US" sz="1600">
                <a:solidFill>
                  <a:srgbClr val="004080"/>
                </a:solidFill>
                <a:latin typeface="Comic Sans MS" charset="0"/>
              </a:rPr>
              <a:t>“</a:t>
            </a:r>
            <a:r>
              <a:rPr lang="en-US" sz="1600">
                <a:solidFill>
                  <a:srgbClr val="004080"/>
                </a:solidFill>
                <a:latin typeface="Comic Sans MS" charset="0"/>
              </a:rPr>
              <a:t>Asymptotic Realms of Physics</a:t>
            </a:r>
            <a:r>
              <a:rPr lang="ja-JP" altLang="en-US" sz="1600">
                <a:solidFill>
                  <a:srgbClr val="004080"/>
                </a:solidFill>
                <a:latin typeface="Comic Sans MS" charset="0"/>
              </a:rPr>
              <a:t>”</a:t>
            </a:r>
            <a:r>
              <a:rPr lang="en-US" sz="1600">
                <a:solidFill>
                  <a:srgbClr val="004080"/>
                </a:solidFill>
                <a:latin typeface="Comic Sans MS" charset="0"/>
              </a:rPr>
              <a:t> (ed. by Guth, Huang, Jaffe, MIT Press, 1983)</a:t>
            </a:r>
          </a:p>
        </p:txBody>
      </p:sp>
      <p:sp>
        <p:nvSpPr>
          <p:cNvPr id="62468" name="Rectangle 6"/>
          <p:cNvSpPr>
            <a:spLocks noChangeArrowheads="1"/>
          </p:cNvSpPr>
          <p:nvPr/>
        </p:nvSpPr>
        <p:spPr bwMode="auto">
          <a:xfrm>
            <a:off x="388938" y="976313"/>
            <a:ext cx="8408987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004080"/>
                </a:solidFill>
                <a:latin typeface="Comic Sans MS" charset="0"/>
              </a:rPr>
              <a:t>First Law: </a:t>
            </a:r>
            <a:r>
              <a:rPr lang="ja-JP" altLang="en-US" sz="2000">
                <a:latin typeface="Comic Sans MS" charset="0"/>
              </a:rPr>
              <a:t>“</a:t>
            </a:r>
            <a:r>
              <a:rPr lang="en-US" sz="2000">
                <a:latin typeface="Comic Sans MS" charset="0"/>
              </a:rPr>
              <a:t>The conservation of Information</a:t>
            </a:r>
            <a:r>
              <a:rPr lang="ja-JP" altLang="en-US" sz="2000">
                <a:latin typeface="Comic Sans MS" charset="0"/>
              </a:rPr>
              <a:t>”</a:t>
            </a:r>
            <a:r>
              <a:rPr lang="en-US" sz="2000">
                <a:latin typeface="Comic Sans MS" charset="0"/>
              </a:rPr>
              <a:t> (</a:t>
            </a:r>
            <a:r>
              <a:rPr lang="en-US" sz="2000" i="1">
                <a:latin typeface="Comic Sans MS" charset="0"/>
              </a:rPr>
              <a:t>You will get nowhere by churning equations</a:t>
            </a:r>
            <a:r>
              <a:rPr lang="en-US" sz="2000">
                <a:latin typeface="Comic Sans MS" charset="0"/>
              </a:rPr>
              <a:t>)</a:t>
            </a:r>
          </a:p>
          <a:p>
            <a:endParaRPr lang="en-US" sz="2000">
              <a:latin typeface="Comic Sans MS" charset="0"/>
            </a:endParaRPr>
          </a:p>
          <a:p>
            <a:r>
              <a:rPr lang="en-US" sz="2000">
                <a:solidFill>
                  <a:srgbClr val="004080"/>
                </a:solidFill>
                <a:latin typeface="Comic Sans MS" charset="0"/>
              </a:rPr>
              <a:t>Second Law: </a:t>
            </a:r>
            <a:r>
              <a:rPr lang="ja-JP" altLang="en-US" sz="2000">
                <a:latin typeface="Comic Sans MS" charset="0"/>
              </a:rPr>
              <a:t>“</a:t>
            </a:r>
            <a:r>
              <a:rPr lang="en-US" sz="2000">
                <a:latin typeface="Comic Sans MS" charset="0"/>
              </a:rPr>
              <a:t>Do not trust arguments based on the lowest order of perturbation theory</a:t>
            </a:r>
            <a:r>
              <a:rPr lang="ja-JP" altLang="en-US" sz="2000">
                <a:latin typeface="Comic Sans MS" charset="0"/>
              </a:rPr>
              <a:t>”</a:t>
            </a:r>
            <a:endParaRPr lang="en-US" sz="2000">
              <a:latin typeface="Comic Sans MS" charset="0"/>
            </a:endParaRPr>
          </a:p>
          <a:p>
            <a:endParaRPr lang="en-US" sz="2000">
              <a:solidFill>
                <a:srgbClr val="004080"/>
              </a:solidFill>
              <a:latin typeface="Comic Sans MS" charset="0"/>
            </a:endParaRPr>
          </a:p>
          <a:p>
            <a:r>
              <a:rPr lang="en-US" sz="2000">
                <a:solidFill>
                  <a:srgbClr val="004080"/>
                </a:solidFill>
                <a:latin typeface="Comic Sans MS" charset="0"/>
              </a:rPr>
              <a:t>Third Law:</a:t>
            </a:r>
            <a:r>
              <a:rPr lang="en-US" sz="2000">
                <a:latin typeface="Comic Sans MS" charset="0"/>
              </a:rPr>
              <a:t> </a:t>
            </a:r>
            <a:r>
              <a:rPr lang="ja-JP" altLang="en-US" sz="2000">
                <a:latin typeface="Comic Sans MS" charset="0"/>
              </a:rPr>
              <a:t>“</a:t>
            </a:r>
            <a:r>
              <a:rPr lang="en-US" sz="2000">
                <a:latin typeface="Comic Sans MS" charset="0"/>
              </a:rPr>
              <a:t>You may use any degrees of freedom you like to describe a physical system, but if you use the wrong ones, you</a:t>
            </a:r>
            <a:r>
              <a:rPr lang="ja-JP" altLang="en-US" sz="2000">
                <a:latin typeface="Comic Sans MS" charset="0"/>
              </a:rPr>
              <a:t>’</a:t>
            </a:r>
            <a:r>
              <a:rPr lang="en-US" sz="2000">
                <a:latin typeface="Comic Sans MS" charset="0"/>
              </a:rPr>
              <a:t>ll be sorry!</a:t>
            </a:r>
            <a:r>
              <a:rPr lang="ja-JP" altLang="en-US" sz="2000">
                <a:latin typeface="Comic Sans MS" charset="0"/>
              </a:rPr>
              <a:t>”</a:t>
            </a:r>
            <a:endParaRPr lang="en-US" sz="200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60174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4"/>
          <p:cNvSpPr>
            <a:spLocks noChangeArrowheads="1"/>
          </p:cNvSpPr>
          <p:nvPr/>
        </p:nvSpPr>
        <p:spPr bwMode="auto">
          <a:xfrm>
            <a:off x="5910263" y="3332163"/>
            <a:ext cx="28860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Nuclear structure</a:t>
            </a:r>
          </a:p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Nuclear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reactions</a:t>
            </a:r>
          </a:p>
          <a:p>
            <a:r>
              <a:rPr lang="en-US" dirty="0" smtClean="0">
                <a:solidFill>
                  <a:srgbClr val="000000"/>
                </a:solidFill>
                <a:cs typeface="Arial" charset="0"/>
              </a:rPr>
              <a:t>New standard model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0" name="Rectangle 5"/>
          <p:cNvSpPr>
            <a:spLocks noChangeArrowheads="1"/>
          </p:cNvSpPr>
          <p:nvPr/>
        </p:nvSpPr>
        <p:spPr bwMode="auto">
          <a:xfrm>
            <a:off x="5224463" y="862013"/>
            <a:ext cx="3962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Hot and dense quark-gluon matter</a:t>
            </a:r>
          </a:p>
          <a:p>
            <a:endParaRPr lang="en-US" dirty="0">
              <a:solidFill>
                <a:srgbClr val="000000"/>
              </a:solidFill>
              <a:cs typeface="Arial" charset="0"/>
            </a:endParaRPr>
          </a:p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Hadron structure</a:t>
            </a:r>
          </a:p>
        </p:txBody>
      </p:sp>
      <p:sp>
        <p:nvSpPr>
          <p:cNvPr id="58371" name="Rectangle 6"/>
          <p:cNvSpPr>
            <a:spLocks noChangeArrowheads="1"/>
          </p:cNvSpPr>
          <p:nvPr/>
        </p:nvSpPr>
        <p:spPr bwMode="auto">
          <a:xfrm>
            <a:off x="5526088" y="5011738"/>
            <a:ext cx="3617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Arial" charset="0"/>
              </a:rPr>
              <a:t>Applications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of nuclear science</a:t>
            </a:r>
          </a:p>
        </p:txBody>
      </p:sp>
      <p:sp>
        <p:nvSpPr>
          <p:cNvPr id="58372" name="Rectangle 7"/>
          <p:cNvSpPr>
            <a:spLocks noChangeArrowheads="1"/>
          </p:cNvSpPr>
          <p:nvPr/>
        </p:nvSpPr>
        <p:spPr bwMode="auto">
          <a:xfrm>
            <a:off x="5338763" y="2274888"/>
            <a:ext cx="284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3366FF"/>
                </a:solidFill>
                <a:cs typeface="Arial" charset="0"/>
              </a:rPr>
              <a:t>Hadron-Nuclear interface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rot="5400000" flipH="1" flipV="1">
            <a:off x="1815307" y="3702844"/>
            <a:ext cx="5651500" cy="15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58374" name="TextBox 10"/>
          <p:cNvSpPr txBox="1">
            <a:spLocks noChangeArrowheads="1"/>
          </p:cNvSpPr>
          <p:nvPr/>
        </p:nvSpPr>
        <p:spPr bwMode="auto">
          <a:xfrm rot="-5400000">
            <a:off x="4080669" y="1219994"/>
            <a:ext cx="163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cs typeface="Arial" charset="0"/>
              </a:rPr>
              <a:t>Resolution</a:t>
            </a:r>
          </a:p>
        </p:txBody>
      </p:sp>
      <p:pic>
        <p:nvPicPr>
          <p:cNvPr id="58375" name="Picture 10" descr="DoF_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54000"/>
            <a:ext cx="4016375" cy="662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Left Arrow 11"/>
          <p:cNvSpPr>
            <a:spLocks noChangeArrowheads="1"/>
          </p:cNvSpPr>
          <p:nvPr/>
        </p:nvSpPr>
        <p:spPr bwMode="auto">
          <a:xfrm>
            <a:off x="4787900" y="2324100"/>
            <a:ext cx="533400" cy="279400"/>
          </a:xfrm>
          <a:prstGeom prst="leftArrow">
            <a:avLst>
              <a:gd name="adj1" fmla="val 50000"/>
              <a:gd name="adj2" fmla="val 49999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Striped Right Arrow 12"/>
          <p:cNvSpPr/>
          <p:nvPr/>
        </p:nvSpPr>
        <p:spPr bwMode="auto">
          <a:xfrm rot="16200000">
            <a:off x="7912100" y="2552700"/>
            <a:ext cx="647700" cy="609600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Striped Right Arrow 13"/>
          <p:cNvSpPr/>
          <p:nvPr/>
        </p:nvSpPr>
        <p:spPr bwMode="auto">
          <a:xfrm rot="5400000" flipV="1">
            <a:off x="7912100" y="1790700"/>
            <a:ext cx="647700" cy="609600"/>
          </a:xfrm>
          <a:prstGeom prst="stripedRightArrow">
            <a:avLst/>
          </a:prstGeom>
          <a:solidFill>
            <a:srgbClr val="EBA28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9700" y="208900"/>
            <a:ext cx="5910262" cy="6041325"/>
            <a:chOff x="139700" y="196200"/>
            <a:chExt cx="5910262" cy="6041325"/>
          </a:xfrm>
        </p:grpSpPr>
        <p:grpSp>
          <p:nvGrpSpPr>
            <p:cNvPr id="58381" name="Group 3"/>
            <p:cNvGrpSpPr>
              <a:grpSpLocks/>
            </p:cNvGrpSpPr>
            <p:nvPr/>
          </p:nvGrpSpPr>
          <p:grpSpPr bwMode="auto">
            <a:xfrm>
              <a:off x="4611202" y="2987697"/>
              <a:ext cx="1438760" cy="2659702"/>
              <a:chOff x="4187442" y="2998988"/>
              <a:chExt cx="1439333" cy="2660248"/>
            </a:xfrm>
          </p:grpSpPr>
          <p:sp>
            <p:nvSpPr>
              <p:cNvPr id="58386" name="TextBox 11"/>
              <p:cNvSpPr txBox="1">
                <a:spLocks noChangeArrowheads="1"/>
              </p:cNvSpPr>
              <p:nvPr/>
            </p:nvSpPr>
            <p:spPr bwMode="auto">
              <a:xfrm rot="16200000">
                <a:off x="3174408" y="4128977"/>
                <a:ext cx="2660248" cy="400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000" dirty="0">
                    <a:solidFill>
                      <a:srgbClr val="0000FF"/>
                    </a:solidFill>
                  </a:rPr>
                  <a:t>Effective Field Theory</a:t>
                </a:r>
              </a:p>
            </p:txBody>
          </p:sp>
          <p:pic>
            <p:nvPicPr>
              <p:cNvPr id="58387" name="Picture 2" descr="tool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532871">
                <a:off x="4047020" y="3555996"/>
                <a:ext cx="1720178" cy="1439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139700" y="196200"/>
              <a:ext cx="1558011" cy="6041325"/>
              <a:chOff x="-284163" y="207963"/>
              <a:chExt cx="1558011" cy="6041325"/>
            </a:xfrm>
          </p:grpSpPr>
          <p:sp>
            <p:nvSpPr>
              <p:cNvPr id="58382" name="TextBox 1"/>
              <p:cNvSpPr txBox="1">
                <a:spLocks noChangeArrowheads="1"/>
              </p:cNvSpPr>
              <p:nvPr/>
            </p:nvSpPr>
            <p:spPr bwMode="auto">
              <a:xfrm>
                <a:off x="-55563" y="4584816"/>
                <a:ext cx="68480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000" dirty="0">
                    <a:solidFill>
                      <a:srgbClr val="FF0000"/>
                    </a:solidFill>
                  </a:rPr>
                  <a:t>DFT</a:t>
                </a:r>
              </a:p>
            </p:txBody>
          </p:sp>
          <p:sp>
            <p:nvSpPr>
              <p:cNvPr id="58383" name="TextBox 16"/>
              <p:cNvSpPr txBox="1">
                <a:spLocks noChangeArrowheads="1"/>
              </p:cNvSpPr>
              <p:nvPr/>
            </p:nvSpPr>
            <p:spPr bwMode="auto">
              <a:xfrm>
                <a:off x="-284163" y="5541402"/>
                <a:ext cx="1558011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collective</a:t>
                </a:r>
              </a:p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models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8384" name="TextBox 17"/>
              <p:cNvSpPr txBox="1">
                <a:spLocks noChangeArrowheads="1"/>
              </p:cNvSpPr>
              <p:nvPr/>
            </p:nvSpPr>
            <p:spPr bwMode="auto">
              <a:xfrm>
                <a:off x="-30163" y="3556335"/>
                <a:ext cx="44114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000" dirty="0">
                    <a:solidFill>
                      <a:srgbClr val="FF0000"/>
                    </a:solidFill>
                  </a:rPr>
                  <a:t>CI</a:t>
                </a:r>
              </a:p>
            </p:txBody>
          </p:sp>
          <p:sp>
            <p:nvSpPr>
              <p:cNvPr id="58385" name="TextBox 18"/>
              <p:cNvSpPr txBox="1">
                <a:spLocks noChangeArrowheads="1"/>
              </p:cNvSpPr>
              <p:nvPr/>
            </p:nvSpPr>
            <p:spPr bwMode="auto">
              <a:xfrm>
                <a:off x="-169863" y="2709863"/>
                <a:ext cx="106869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000" dirty="0" err="1">
                    <a:solidFill>
                      <a:srgbClr val="FF0000"/>
                    </a:solidFill>
                  </a:rPr>
                  <a:t>ab</a:t>
                </a:r>
                <a:r>
                  <a:rPr lang="en-US" sz="2000" dirty="0">
                    <a:solidFill>
                      <a:srgbClr val="FF0000"/>
                    </a:solidFill>
                  </a:rPr>
                  <a:t> initio</a:t>
                </a:r>
              </a:p>
            </p:txBody>
          </p:sp>
          <p:sp>
            <p:nvSpPr>
              <p:cNvPr id="21" name="TextBox 18"/>
              <p:cNvSpPr txBox="1">
                <a:spLocks noChangeArrowheads="1"/>
              </p:cNvSpPr>
              <p:nvPr/>
            </p:nvSpPr>
            <p:spPr bwMode="auto">
              <a:xfrm>
                <a:off x="-169863" y="207963"/>
                <a:ext cx="897251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LQCD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TextBox 18"/>
              <p:cNvSpPr txBox="1">
                <a:spLocks noChangeArrowheads="1"/>
              </p:cNvSpPr>
              <p:nvPr/>
            </p:nvSpPr>
            <p:spPr bwMode="auto">
              <a:xfrm>
                <a:off x="-169863" y="1096963"/>
                <a:ext cx="1011465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quark</a:t>
                </a:r>
              </a:p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models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3041502" y="485034"/>
            <a:ext cx="1262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scale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separation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5201" y="5871634"/>
            <a:ext cx="4284132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To explain, predict, use…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03800" y="0"/>
            <a:ext cx="3924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buClr>
                <a:srgbClr val="FFFF00"/>
              </a:buClr>
              <a:buSzPct val="100000"/>
            </a:pPr>
            <a:r>
              <a:rPr lang="en-US" sz="2800" dirty="0">
                <a:solidFill>
                  <a:srgbClr val="000090"/>
                </a:solidFill>
                <a:latin typeface="Arial"/>
                <a:ea typeface="ヒラギノ角ゴ ProN W3" charset="0"/>
                <a:cs typeface="Arial"/>
                <a:sym typeface="Times New Roman" charset="0"/>
              </a:rPr>
              <a:t>How 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ea typeface="ヒラギノ角ゴ ProN W3" charset="0"/>
                <a:cs typeface="Arial"/>
                <a:sym typeface="Times New Roman" charset="0"/>
              </a:rPr>
              <a:t>are nuclei made?</a:t>
            </a:r>
          </a:p>
          <a:p>
            <a:pPr algn="ctr" defTabSz="914400">
              <a:buClr>
                <a:srgbClr val="FFFF00"/>
              </a:buClr>
              <a:buSzPct val="100000"/>
            </a:pP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Origin of elements, isotopes</a:t>
            </a:r>
            <a:endParaRPr lang="en-US" sz="2000" dirty="0">
              <a:solidFill>
                <a:srgbClr val="000090"/>
              </a:solidFill>
              <a:latin typeface="Arial"/>
              <a:ea typeface="ヒラギノ角ゴ ProN W3" charset="0"/>
              <a:cs typeface="Arial"/>
              <a:sym typeface="Times New Roman" charset="0"/>
            </a:endParaRPr>
          </a:p>
        </p:txBody>
      </p:sp>
      <p:sp>
        <p:nvSpPr>
          <p:cNvPr id="4" name="Curved Left Arrow 3"/>
          <p:cNvSpPr/>
          <p:nvPr/>
        </p:nvSpPr>
        <p:spPr bwMode="auto">
          <a:xfrm>
            <a:off x="2552700" y="711200"/>
            <a:ext cx="660400" cy="201930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058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>
            <a:spLocks noChangeArrowheads="1"/>
          </p:cNvSpPr>
          <p:nvPr/>
        </p:nvSpPr>
        <p:spPr bwMode="auto">
          <a:xfrm>
            <a:off x="1182688" y="625475"/>
            <a:ext cx="6799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sz="4000" smtClean="0">
                <a:solidFill>
                  <a:srgbClr val="FF0000"/>
                </a:solidFill>
                <a:cs typeface="Arial" charset="0"/>
              </a:rPr>
              <a:t>Modeling the Atomic Nucleus </a:t>
            </a:r>
          </a:p>
        </p:txBody>
      </p:sp>
      <p:pic>
        <p:nvPicPr>
          <p:cNvPr id="36866" name="Picture 2" descr="toolbox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811338"/>
            <a:ext cx="47752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nucleus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2419350"/>
            <a:ext cx="27590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4386263" y="5842000"/>
            <a:ext cx="375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smtClean="0">
                <a:solidFill>
                  <a:srgbClr val="000000"/>
                </a:solidFill>
              </a:rPr>
              <a:t>Theoretical bag of tricks…</a:t>
            </a:r>
          </a:p>
        </p:txBody>
      </p:sp>
    </p:spTree>
    <p:extLst>
      <p:ext uri="{BB962C8B-B14F-4D97-AF65-F5344CB8AC3E}">
        <p14:creationId xmlns:p14="http://schemas.microsoft.com/office/powerpoint/2010/main" val="336118111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a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9"/>
          <a:stretch>
            <a:fillRect/>
          </a:stretch>
        </p:blipFill>
        <p:spPr bwMode="auto">
          <a:xfrm>
            <a:off x="1607537" y="372527"/>
            <a:ext cx="5829300" cy="52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03375" y="0"/>
            <a:ext cx="6616700" cy="6350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>
                <a:solidFill>
                  <a:srgbClr val="FF0000"/>
                </a:solidFill>
                <a:latin typeface="Arial" charset="0"/>
                <a:ea typeface="ＭＳ Ｐゴシック" charset="0"/>
                <a:cs typeface="Comic Sans MS" charset="0"/>
              </a:rPr>
              <a:t>The Nuclear Many-Body Problem</a:t>
            </a:r>
            <a:endParaRPr lang="en-US" sz="2800" i="1">
              <a:solidFill>
                <a:srgbClr val="FF0000"/>
              </a:solidFill>
              <a:latin typeface="Arial" charset="0"/>
              <a:ea typeface="ＭＳ Ｐゴシック" charset="0"/>
              <a:cs typeface="Comic Sans MS" charset="0"/>
            </a:endParaRPr>
          </a:p>
        </p:txBody>
      </p:sp>
      <p:pic>
        <p:nvPicPr>
          <p:cNvPr id="63492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65" y="5519738"/>
            <a:ext cx="2447925" cy="1101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Box 4"/>
          <p:cNvSpPr txBox="1">
            <a:spLocks noChangeArrowheads="1"/>
          </p:cNvSpPr>
          <p:nvPr/>
        </p:nvSpPr>
        <p:spPr bwMode="auto">
          <a:xfrm>
            <a:off x="3370253" y="5824538"/>
            <a:ext cx="51308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smtClean="0">
                <a:solidFill>
                  <a:srgbClr val="000000"/>
                </a:solidFill>
              </a:rPr>
              <a:t>coupled integro-differential equations in 3A dimensions</a:t>
            </a:r>
          </a:p>
        </p:txBody>
      </p:sp>
    </p:spTree>
    <p:extLst>
      <p:ext uri="{BB962C8B-B14F-4D97-AF65-F5344CB8AC3E}">
        <p14:creationId xmlns:p14="http://schemas.microsoft.com/office/powerpoint/2010/main" val="27543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landscap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523875"/>
            <a:ext cx="7415212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81063" y="546760"/>
            <a:ext cx="8083993" cy="5689600"/>
            <a:chOff x="881063" y="546760"/>
            <a:chExt cx="8083993" cy="5689600"/>
          </a:xfrm>
        </p:grpSpPr>
        <p:pic>
          <p:nvPicPr>
            <p:cNvPr id="7" name="Picture 6" descr="CowModel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00" y="546760"/>
              <a:ext cx="1853056" cy="5689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6" name="Group 5"/>
            <p:cNvGrpSpPr/>
            <p:nvPr/>
          </p:nvGrpSpPr>
          <p:grpSpPr>
            <a:xfrm>
              <a:off x="881063" y="1320800"/>
              <a:ext cx="6027737" cy="2438400"/>
              <a:chOff x="881063" y="1320800"/>
              <a:chExt cx="6027737" cy="2438400"/>
            </a:xfrm>
          </p:grpSpPr>
          <p:cxnSp>
            <p:nvCxnSpPr>
              <p:cNvPr id="4" name="Straight Arrow Connector 3"/>
              <p:cNvCxnSpPr/>
              <p:nvPr/>
            </p:nvCxnSpPr>
            <p:spPr bwMode="auto">
              <a:xfrm flipV="1">
                <a:off x="881063" y="1320800"/>
                <a:ext cx="5824537" cy="2438400"/>
              </a:xfrm>
              <a:prstGeom prst="straightConnector1">
                <a:avLst/>
              </a:prstGeom>
              <a:ln>
                <a:solidFill>
                  <a:srgbClr val="FFD309"/>
                </a:solidFill>
                <a:headEnd type="none" w="med" len="med"/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71684" name="TextBox 6"/>
              <p:cNvSpPr txBox="1">
                <a:spLocks noChangeArrowheads="1"/>
              </p:cNvSpPr>
              <p:nvPr/>
            </p:nvSpPr>
            <p:spPr bwMode="auto">
              <a:xfrm rot="-1405590">
                <a:off x="3268663" y="1473200"/>
                <a:ext cx="3640137" cy="46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0" hangingPunct="0"/>
                <a:r>
                  <a:rPr lang="en-US" smtClean="0">
                    <a:solidFill>
                      <a:srgbClr val="FFFF00"/>
                    </a:solidFill>
                  </a:rPr>
                  <a:t>dimension of the problem</a:t>
                </a: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189397" y="25098"/>
            <a:ext cx="8877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How to explain the nuclear landscape from the bottom up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?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Theory roadmap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358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575305" y="1722438"/>
            <a:ext cx="3233847" cy="1815882"/>
            <a:chOff x="4013210" y="1701752"/>
            <a:chExt cx="3234692" cy="1818769"/>
          </a:xfrm>
        </p:grpSpPr>
        <p:sp>
          <p:nvSpPr>
            <p:cNvPr id="68612" name="TextBox 9"/>
            <p:cNvSpPr txBox="1">
              <a:spLocks noChangeArrowheads="1"/>
            </p:cNvSpPr>
            <p:nvPr/>
          </p:nvSpPr>
          <p:spPr bwMode="auto">
            <a:xfrm>
              <a:off x="6204732" y="1701752"/>
              <a:ext cx="1043170" cy="1818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hangingPunct="0"/>
              <a:r>
                <a:rPr lang="en-US" sz="2800" b="1" baseline="30000" dirty="0" smtClean="0">
                  <a:solidFill>
                    <a:srgbClr val="000090"/>
                  </a:solidFill>
                </a:rPr>
                <a:t>11</a:t>
              </a:r>
              <a:r>
                <a:rPr lang="en-US" sz="2800" b="1" dirty="0" smtClean="0">
                  <a:solidFill>
                    <a:srgbClr val="000090"/>
                  </a:solidFill>
                </a:rPr>
                <a:t>Li</a:t>
              </a:r>
            </a:p>
            <a:p>
              <a:pPr defTabSz="914400" eaLnBrk="0" hangingPunct="0"/>
              <a:r>
                <a:rPr lang="en-US" sz="2800" b="1" baseline="30000" dirty="0" smtClean="0">
                  <a:solidFill>
                    <a:srgbClr val="000090"/>
                  </a:solidFill>
                </a:rPr>
                <a:t>100</a:t>
              </a:r>
              <a:r>
                <a:rPr lang="en-US" sz="2800" b="1" dirty="0" smtClean="0">
                  <a:solidFill>
                    <a:srgbClr val="000090"/>
                  </a:solidFill>
                </a:rPr>
                <a:t>Sn</a:t>
              </a:r>
            </a:p>
            <a:p>
              <a:pPr defTabSz="914400" eaLnBrk="0" hangingPunct="0"/>
              <a:r>
                <a:rPr lang="en-US" sz="2800" b="1" baseline="30000" dirty="0" smtClean="0">
                  <a:solidFill>
                    <a:srgbClr val="000090"/>
                  </a:solidFill>
                </a:rPr>
                <a:t>240</a:t>
              </a:r>
              <a:r>
                <a:rPr lang="en-US" sz="2800" b="1" dirty="0" smtClean="0">
                  <a:solidFill>
                    <a:srgbClr val="000090"/>
                  </a:solidFill>
                </a:rPr>
                <a:t>Pu </a:t>
              </a:r>
            </a:p>
            <a:p>
              <a:pPr defTabSz="914400" eaLnBrk="0" hangingPunct="0"/>
              <a:r>
                <a:rPr lang="en-US" sz="2800" b="1" baseline="30000" dirty="0" smtClean="0">
                  <a:solidFill>
                    <a:srgbClr val="000090"/>
                  </a:solidFill>
                </a:rPr>
                <a:t>298</a:t>
              </a:r>
              <a:r>
                <a:rPr lang="en-US" sz="2800" b="1" dirty="0" smtClean="0">
                  <a:solidFill>
                    <a:srgbClr val="000090"/>
                  </a:solidFill>
                </a:rPr>
                <a:t>U</a:t>
              </a:r>
            </a:p>
          </p:txBody>
        </p:sp>
        <p:cxnSp>
          <p:nvCxnSpPr>
            <p:cNvPr id="12" name="Straight Arrow Connector 11"/>
            <p:cNvCxnSpPr>
              <a:stCxn id="68612" idx="1"/>
            </p:cNvCxnSpPr>
            <p:nvPr/>
          </p:nvCxnSpPr>
          <p:spPr bwMode="auto">
            <a:xfrm flipH="1">
              <a:off x="4013210" y="2611137"/>
              <a:ext cx="2191522" cy="438957"/>
            </a:xfrm>
            <a:prstGeom prst="straightConnector1">
              <a:avLst/>
            </a:prstGeom>
            <a:ln>
              <a:solidFill>
                <a:srgbClr val="000090"/>
              </a:solidFill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611" name="Rectangle 1"/>
          <p:cNvSpPr>
            <a:spLocks noChangeArrowheads="1"/>
          </p:cNvSpPr>
          <p:nvPr/>
        </p:nvSpPr>
        <p:spPr bwMode="auto">
          <a:xfrm>
            <a:off x="1409700" y="0"/>
            <a:ext cx="63436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sz="36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Theory of nuclei is demanding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4300" y="673100"/>
            <a:ext cx="6659563" cy="2585323"/>
            <a:chOff x="114300" y="673100"/>
            <a:chExt cx="6659563" cy="2585323"/>
          </a:xfrm>
        </p:grpSpPr>
        <p:sp>
          <p:nvSpPr>
            <p:cNvPr id="68614" name="Oval 5"/>
            <p:cNvSpPr>
              <a:spLocks noChangeArrowheads="1"/>
            </p:cNvSpPr>
            <p:nvPr/>
          </p:nvSpPr>
          <p:spPr bwMode="auto">
            <a:xfrm>
              <a:off x="4360863" y="722313"/>
              <a:ext cx="2413000" cy="2413000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hangingPunct="0"/>
              <a:r>
                <a:rPr lang="en-US" sz="2000" b="1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rPr>
                <a:t>Input</a:t>
              </a:r>
            </a:p>
            <a:p>
              <a:pPr algn="ctr" defTabSz="914400" eaLnBrk="0" hangingPunct="0"/>
              <a:r>
                <a:rPr lang="en-US" sz="1600" b="1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rPr>
                <a:t>Forces, operators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14300" y="673100"/>
              <a:ext cx="36576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</a:rPr>
                <a:t>rooted in QCD</a:t>
              </a:r>
            </a:p>
            <a:p>
              <a:pPr marL="228600" indent="-22860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</a:rPr>
                <a:t>insights from EFT</a:t>
              </a:r>
            </a:p>
            <a:p>
              <a:pPr marL="228600" indent="-22860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</a:rPr>
                <a:t>many</a:t>
              </a:r>
              <a:r>
                <a:rPr lang="en-US" dirty="0">
                  <a:solidFill>
                    <a:srgbClr val="000000"/>
                  </a:solidFill>
                </a:rPr>
                <a:t>-body </a:t>
              </a:r>
              <a:r>
                <a:rPr lang="en-US" dirty="0" smtClean="0">
                  <a:solidFill>
                    <a:srgbClr val="000000"/>
                  </a:solidFill>
                </a:rPr>
                <a:t>interactions</a:t>
              </a:r>
            </a:p>
            <a:p>
              <a:pPr marL="228600" indent="-22860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</a:rPr>
                <a:t>in-medium renormalization</a:t>
              </a:r>
            </a:p>
            <a:p>
              <a:pPr marL="228600" indent="-22860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</a:rPr>
                <a:t>microscopic </a:t>
              </a:r>
              <a:r>
                <a:rPr lang="en-US" dirty="0" err="1" smtClean="0">
                  <a:solidFill>
                    <a:srgbClr val="000000"/>
                  </a:solidFill>
                </a:rPr>
                <a:t>functionals</a:t>
              </a:r>
              <a:endParaRPr lang="en-US" dirty="0" smtClean="0">
                <a:solidFill>
                  <a:srgbClr val="000000"/>
                </a:solidFill>
              </a:endParaRPr>
            </a:p>
            <a:p>
              <a:pPr marL="228600" indent="-22860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</a:rPr>
                <a:t>low-energy coupling constants optimized to data</a:t>
              </a:r>
            </a:p>
            <a:p>
              <a:pPr marL="228600" indent="-22860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</a:rPr>
                <a:t>crucial insights from exotic nuclei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9700" y="2373313"/>
            <a:ext cx="5643563" cy="3749814"/>
            <a:chOff x="139700" y="2373313"/>
            <a:chExt cx="5643563" cy="3749814"/>
          </a:xfrm>
        </p:grpSpPr>
        <p:sp>
          <p:nvSpPr>
            <p:cNvPr id="68615" name="Oval 6"/>
            <p:cNvSpPr>
              <a:spLocks noChangeArrowheads="1"/>
            </p:cNvSpPr>
            <p:nvPr/>
          </p:nvSpPr>
          <p:spPr bwMode="auto">
            <a:xfrm>
              <a:off x="3370263" y="2373313"/>
              <a:ext cx="2413000" cy="2413000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hangingPunct="0"/>
              <a:r>
                <a:rPr lang="en-US" sz="2000" b="1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rPr>
                <a:t>Many-body</a:t>
              </a:r>
            </a:p>
            <a:p>
              <a:pPr algn="ctr" defTabSz="914400" eaLnBrk="0" hangingPunct="0"/>
              <a:r>
                <a:rPr lang="en-US" sz="2000" b="1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rPr>
                <a:t>dynamics </a:t>
              </a:r>
              <a:endParaRPr lang="en-US" sz="2000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9700" y="4368800"/>
              <a:ext cx="4089400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</a:rPr>
                <a:t>many-body techniques</a:t>
              </a:r>
            </a:p>
            <a:p>
              <a:pPr marL="628650" lvl="1" indent="-285750">
                <a:buFont typeface="Courier New"/>
                <a:buChar char="o"/>
              </a:pPr>
              <a:r>
                <a:rPr lang="en-US" dirty="0" smtClean="0">
                  <a:solidFill>
                    <a:srgbClr val="000000"/>
                  </a:solidFill>
                </a:rPr>
                <a:t>direct </a:t>
              </a:r>
              <a:r>
                <a:rPr lang="en-US" i="1" dirty="0" err="1" smtClean="0">
                  <a:solidFill>
                    <a:srgbClr val="000000"/>
                  </a:solidFill>
                </a:rPr>
                <a:t>ab</a:t>
              </a:r>
              <a:r>
                <a:rPr lang="en-US" i="1" dirty="0" smtClean="0">
                  <a:solidFill>
                    <a:srgbClr val="000000"/>
                  </a:solidFill>
                </a:rPr>
                <a:t> initio </a:t>
              </a:r>
              <a:r>
                <a:rPr lang="en-US" dirty="0" smtClean="0">
                  <a:solidFill>
                    <a:srgbClr val="000000"/>
                  </a:solidFill>
                </a:rPr>
                <a:t>schemes </a:t>
              </a:r>
            </a:p>
            <a:p>
              <a:pPr marL="628650" lvl="1" indent="-285750">
                <a:buFont typeface="Courier New"/>
                <a:buChar char="o"/>
              </a:pPr>
              <a:r>
                <a:rPr lang="en-US" dirty="0" smtClean="0">
                  <a:solidFill>
                    <a:srgbClr val="000000"/>
                  </a:solidFill>
                </a:rPr>
                <a:t>symmetry breaking and restoration</a:t>
              </a:r>
            </a:p>
            <a:p>
              <a:pPr marL="228600" indent="-22860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</a:rPr>
                <a:t>high-performance computing</a:t>
              </a:r>
            </a:p>
            <a:p>
              <a:pPr marL="228600" indent="-22860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</a:rPr>
                <a:t>interdisciplinary connections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56100" y="2373313"/>
            <a:ext cx="4635500" cy="3930015"/>
            <a:chOff x="4356100" y="2373313"/>
            <a:chExt cx="4635500" cy="3930015"/>
          </a:xfrm>
        </p:grpSpPr>
        <p:sp>
          <p:nvSpPr>
            <p:cNvPr id="68616" name="Oval 7"/>
            <p:cNvSpPr>
              <a:spLocks noChangeArrowheads="1"/>
            </p:cNvSpPr>
            <p:nvPr/>
          </p:nvSpPr>
          <p:spPr bwMode="auto">
            <a:xfrm>
              <a:off x="5338763" y="2373313"/>
              <a:ext cx="2413000" cy="2413000"/>
            </a:xfrm>
            <a:prstGeom prst="ellipse">
              <a:avLst/>
            </a:prstGeom>
            <a:solidFill>
              <a:schemeClr val="tx2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hangingPunct="0"/>
              <a:r>
                <a:rPr lang="en-US" sz="2000" b="1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rPr>
                <a:t>Open </a:t>
              </a:r>
            </a:p>
            <a:p>
              <a:pPr algn="ctr" defTabSz="914400" eaLnBrk="0" hangingPunct="0"/>
              <a:r>
                <a:rPr lang="en-US" sz="2000" b="1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rPr>
                <a:t>channels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56100" y="4826000"/>
              <a:ext cx="46355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</a:rPr>
                <a:t>nuclear structure impacted by couplings to reaction and decay channels</a:t>
              </a:r>
            </a:p>
            <a:p>
              <a:pPr marL="228600" indent="-22860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</a:rPr>
                <a:t>clustering, alpha decay, and fission still remain major challenges for theory</a:t>
              </a:r>
            </a:p>
            <a:p>
              <a:pPr marL="228600" indent="-22860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</a:rPr>
                <a:t>unified picture of structure and reactions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07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070504" y="668337"/>
            <a:ext cx="6891337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defTabSz="914400" eaLnBrk="0" hangingPunct="0">
              <a:defRPr/>
            </a:pPr>
            <a:r>
              <a:rPr lang="en-US" sz="4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 charset="0"/>
                <a:cs typeface="Arial"/>
              </a:rPr>
              <a:t>The Force</a:t>
            </a:r>
            <a:endParaRPr lang="en-US" sz="48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67" y="2281766"/>
            <a:ext cx="23368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7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ChangeArrowheads="1"/>
          </p:cNvSpPr>
          <p:nvPr/>
        </p:nvSpPr>
        <p:spPr bwMode="auto">
          <a:xfrm>
            <a:off x="778933" y="2692412"/>
            <a:ext cx="784013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Illustrative physics examples</a:t>
            </a:r>
            <a:endParaRPr lang="en-US" sz="4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81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ChangeArrowheads="1"/>
          </p:cNvSpPr>
          <p:nvPr/>
        </p:nvSpPr>
        <p:spPr bwMode="auto">
          <a:xfrm>
            <a:off x="831850" y="163513"/>
            <a:ext cx="6946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2400" i="1">
                <a:solidFill>
                  <a:srgbClr val="333399"/>
                </a:solidFill>
                <a:ea typeface="Arial" charset="0"/>
                <a:cs typeface="Arial" charset="0"/>
              </a:rPr>
              <a:t> Ab initio </a:t>
            </a:r>
            <a:r>
              <a:rPr lang="en-US" sz="2400">
                <a:solidFill>
                  <a:srgbClr val="333399"/>
                </a:solidFill>
                <a:ea typeface="Arial" charset="0"/>
                <a:cs typeface="Arial" charset="0"/>
              </a:rPr>
              <a:t>theory for light nuclei and nuclear matter </a:t>
            </a:r>
            <a:endParaRPr lang="en-US" sz="24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2036763" y="762000"/>
            <a:ext cx="52498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hangingPunct="0"/>
            <a:r>
              <a:rPr lang="en-US" sz="2800" i="1">
                <a:solidFill>
                  <a:srgbClr val="FF0000"/>
                </a:solidFill>
                <a:ea typeface="Arial" charset="0"/>
                <a:cs typeface="Arial" charset="0"/>
              </a:rPr>
              <a:t>Ab initio:</a:t>
            </a:r>
            <a:r>
              <a:rPr lang="en-US" sz="2800">
                <a:solidFill>
                  <a:srgbClr val="FF0000"/>
                </a:solidFill>
                <a:ea typeface="Arial" charset="0"/>
                <a:cs typeface="Arial" charset="0"/>
              </a:rPr>
              <a:t> QMC, NCSM, CCM,…</a:t>
            </a:r>
          </a:p>
          <a:p>
            <a:pPr algn="ctr" defTabSz="914400" eaLnBrk="0" hangingPunct="0"/>
            <a:r>
              <a:rPr lang="en-US" sz="2000">
                <a:solidFill>
                  <a:srgbClr val="333399"/>
                </a:solidFill>
                <a:ea typeface="Arial" charset="0"/>
                <a:cs typeface="Arial" charset="0"/>
              </a:rPr>
              <a:t>(nuclei, neutron droplets, nuclear matter)</a:t>
            </a:r>
            <a:endParaRPr lang="en-US" sz="280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197475" y="3959225"/>
            <a:ext cx="3827463" cy="1754327"/>
          </a:xfrm>
          <a:prstGeom prst="rect">
            <a:avLst/>
          </a:prstGeom>
          <a:solidFill>
            <a:srgbClr val="FDFFD8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 indent="-228600" defTabSz="914400" eaLnBrk="0" hangingPunct="0">
              <a:buFont typeface="Wingdings" charset="2"/>
              <a:buChar char="§"/>
            </a:pPr>
            <a:r>
              <a:rPr lang="en-US" dirty="0">
                <a:solidFill>
                  <a:srgbClr val="333399"/>
                </a:solidFill>
                <a:ea typeface="Arial" charset="0"/>
                <a:cs typeface="Arial" charset="0"/>
              </a:rPr>
              <a:t>Quantum Monte Carlo (GFMC)    </a:t>
            </a:r>
            <a:r>
              <a:rPr lang="en-US" b="1" baseline="30000" dirty="0">
                <a:solidFill>
                  <a:srgbClr val="FF0000"/>
                </a:solidFill>
                <a:ea typeface="Arial" charset="0"/>
                <a:cs typeface="Arial" charset="0"/>
              </a:rPr>
              <a:t>12</a:t>
            </a:r>
            <a:r>
              <a:rPr lang="en-US" b="1" dirty="0">
                <a:solidFill>
                  <a:srgbClr val="FF0000"/>
                </a:solidFill>
                <a:ea typeface="Arial" charset="0"/>
                <a:cs typeface="Arial" charset="0"/>
              </a:rPr>
              <a:t>C</a:t>
            </a:r>
            <a:endParaRPr lang="en-US" dirty="0">
              <a:solidFill>
                <a:srgbClr val="333399"/>
              </a:solidFill>
              <a:ea typeface="Arial" charset="0"/>
              <a:cs typeface="Arial" charset="0"/>
            </a:endParaRPr>
          </a:p>
          <a:p>
            <a:pPr marL="228600" indent="-228600" defTabSz="914400" eaLnBrk="0" hangingPunct="0">
              <a:buFont typeface="Wingdings" charset="2"/>
              <a:buChar char="§"/>
            </a:pPr>
            <a:r>
              <a:rPr lang="en-US" dirty="0">
                <a:solidFill>
                  <a:srgbClr val="333399"/>
                </a:solidFill>
                <a:ea typeface="Arial" charset="0"/>
                <a:cs typeface="Arial" charset="0"/>
              </a:rPr>
              <a:t>No-Core Shell Model	         </a:t>
            </a:r>
            <a:r>
              <a:rPr lang="en-US" b="1" baseline="30000" dirty="0">
                <a:solidFill>
                  <a:srgbClr val="FF0000"/>
                </a:solidFill>
                <a:ea typeface="Arial" charset="0"/>
                <a:cs typeface="Arial" charset="0"/>
              </a:rPr>
              <a:t>14</a:t>
            </a:r>
            <a:r>
              <a:rPr lang="en-US" b="1" dirty="0">
                <a:solidFill>
                  <a:srgbClr val="FF0000"/>
                </a:solidFill>
                <a:ea typeface="Arial" charset="0"/>
                <a:cs typeface="Arial" charset="0"/>
              </a:rPr>
              <a:t>F, </a:t>
            </a:r>
            <a:r>
              <a:rPr lang="en-US" b="1" baseline="30000" dirty="0">
                <a:solidFill>
                  <a:srgbClr val="FF0000"/>
                </a:solidFill>
                <a:ea typeface="Arial" charset="0"/>
                <a:cs typeface="Arial" charset="0"/>
              </a:rPr>
              <a:t>14</a:t>
            </a:r>
            <a:r>
              <a:rPr lang="en-US" b="1" dirty="0">
                <a:solidFill>
                  <a:srgbClr val="FF0000"/>
                </a:solidFill>
                <a:ea typeface="Arial" charset="0"/>
                <a:cs typeface="Arial" charset="0"/>
              </a:rPr>
              <a:t>C</a:t>
            </a:r>
            <a:endParaRPr lang="en-US" dirty="0">
              <a:solidFill>
                <a:srgbClr val="333399"/>
              </a:solidFill>
              <a:ea typeface="Arial" charset="0"/>
              <a:cs typeface="Arial" charset="0"/>
            </a:endParaRPr>
          </a:p>
          <a:p>
            <a:pPr marL="228600" indent="-228600" defTabSz="914400" eaLnBrk="0" hangingPunct="0">
              <a:buFont typeface="Wingdings" charset="2"/>
              <a:buChar char="§"/>
            </a:pPr>
            <a:r>
              <a:rPr lang="en-US" dirty="0">
                <a:solidFill>
                  <a:srgbClr val="333399"/>
                </a:solidFill>
                <a:ea typeface="Arial" charset="0"/>
                <a:cs typeface="Arial" charset="0"/>
              </a:rPr>
              <a:t>Coupled-Cluster Techniques    </a:t>
            </a:r>
            <a:r>
              <a:rPr lang="en-US" b="1" baseline="30000" dirty="0">
                <a:solidFill>
                  <a:srgbClr val="FF0000"/>
                </a:solidFill>
                <a:ea typeface="Arial" charset="0"/>
                <a:cs typeface="Arial" charset="0"/>
              </a:rPr>
              <a:t>17</a:t>
            </a:r>
            <a:r>
              <a:rPr lang="en-US" b="1" dirty="0">
                <a:solidFill>
                  <a:srgbClr val="FF0000"/>
                </a:solidFill>
                <a:ea typeface="Arial" charset="0"/>
                <a:cs typeface="Arial" charset="0"/>
              </a:rPr>
              <a:t>F, </a:t>
            </a:r>
            <a:r>
              <a:rPr lang="en-US" b="1" baseline="30000" dirty="0" smtClean="0">
                <a:solidFill>
                  <a:srgbClr val="FF0000"/>
                </a:solidFill>
                <a:ea typeface="Arial" charset="0"/>
                <a:cs typeface="Arial" charset="0"/>
              </a:rPr>
              <a:t>56</a:t>
            </a:r>
            <a:r>
              <a:rPr lang="en-US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Ni, </a:t>
            </a:r>
            <a:r>
              <a:rPr lang="en-US" b="1" baseline="30000" dirty="0" smtClean="0">
                <a:solidFill>
                  <a:srgbClr val="FF0000"/>
                </a:solidFill>
                <a:ea typeface="Arial" charset="0"/>
                <a:cs typeface="Arial" charset="0"/>
              </a:rPr>
              <a:t>61</a:t>
            </a:r>
            <a:r>
              <a:rPr lang="en-US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Ca</a:t>
            </a:r>
            <a:endParaRPr lang="en-US" dirty="0">
              <a:solidFill>
                <a:srgbClr val="333399"/>
              </a:solidFill>
              <a:ea typeface="Arial" charset="0"/>
              <a:cs typeface="Arial" charset="0"/>
            </a:endParaRPr>
          </a:p>
        </p:txBody>
      </p:sp>
      <p:sp>
        <p:nvSpPr>
          <p:cNvPr id="102406" name="Rectangle 7"/>
          <p:cNvSpPr>
            <a:spLocks noChangeArrowheads="1"/>
          </p:cNvSpPr>
          <p:nvPr/>
        </p:nvSpPr>
        <p:spPr bwMode="auto">
          <a:xfrm>
            <a:off x="5332413" y="1720850"/>
            <a:ext cx="34893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14300" indent="-114300" defTabSz="914400" eaLnBrk="0" hangingPunct="0"/>
            <a:r>
              <a:rPr lang="en-US" sz="2000">
                <a:solidFill>
                  <a:srgbClr val="009999"/>
                </a:solidFill>
                <a:ea typeface="Arial" charset="0"/>
                <a:cs typeface="Arial" charset="0"/>
              </a:rPr>
              <a:t>Input</a:t>
            </a:r>
            <a:r>
              <a:rPr lang="en-US" sz="2000" b="1">
                <a:solidFill>
                  <a:srgbClr val="009999"/>
                </a:solidFill>
                <a:ea typeface="Arial" charset="0"/>
                <a:cs typeface="Arial" charset="0"/>
              </a:rPr>
              <a:t>:</a:t>
            </a:r>
            <a:r>
              <a:rPr lang="en-US" sz="2000" b="1">
                <a:solidFill>
                  <a:srgbClr val="333399"/>
                </a:solidFill>
                <a:ea typeface="Arial" charset="0"/>
                <a:cs typeface="Arial" charset="0"/>
              </a:rPr>
              <a:t> </a:t>
            </a:r>
          </a:p>
          <a:p>
            <a:pPr marL="114300" indent="-114300" defTabSz="914400" eaLnBrk="0" hangingPunct="0">
              <a:buFontTx/>
              <a:buChar char="•"/>
            </a:pPr>
            <a:r>
              <a:rPr lang="en-US" sz="1600">
                <a:solidFill>
                  <a:srgbClr val="333399"/>
                </a:solidFill>
                <a:ea typeface="Arial" charset="0"/>
                <a:cs typeface="Arial" charset="0"/>
              </a:rPr>
              <a:t>Excellent forces based on the phase shift analysis and few-body data </a:t>
            </a:r>
          </a:p>
          <a:p>
            <a:pPr marL="114300" indent="-114300" defTabSz="914400" eaLnBrk="0" hangingPunct="0">
              <a:buFontTx/>
              <a:buChar char="•"/>
            </a:pPr>
            <a:r>
              <a:rPr lang="en-US" sz="1600">
                <a:solidFill>
                  <a:srgbClr val="333399"/>
                </a:solidFill>
                <a:ea typeface="Arial" charset="0"/>
                <a:cs typeface="Arial" charset="0"/>
              </a:rPr>
              <a:t>EFT based nonlocal chiral NN and NNN potentials</a:t>
            </a:r>
          </a:p>
          <a:p>
            <a:pPr marL="114300" indent="-114300" defTabSz="914400" eaLnBrk="0" hangingPunct="0">
              <a:buFontTx/>
              <a:buChar char="•"/>
            </a:pPr>
            <a:r>
              <a:rPr lang="en-US" sz="1600">
                <a:solidFill>
                  <a:srgbClr val="333399"/>
                </a:solidFill>
                <a:ea typeface="Arial" charset="0"/>
                <a:cs typeface="Arial" charset="0"/>
              </a:rPr>
              <a:t>SRG-softened potentials based on bare NN+NNN interactions</a:t>
            </a:r>
            <a:endParaRPr lang="en-US">
              <a:solidFill>
                <a:srgbClr val="333399"/>
              </a:solidFill>
              <a:ea typeface="Arial" charset="0"/>
              <a:cs typeface="Arial" charset="0"/>
            </a:endParaRPr>
          </a:p>
        </p:txBody>
      </p:sp>
      <p:grpSp>
        <p:nvGrpSpPr>
          <p:cNvPr id="81926" name="Group 29"/>
          <p:cNvGrpSpPr>
            <a:grpSpLocks/>
          </p:cNvGrpSpPr>
          <p:nvPr/>
        </p:nvGrpSpPr>
        <p:grpSpPr bwMode="auto">
          <a:xfrm>
            <a:off x="266700" y="2011363"/>
            <a:ext cx="4800600" cy="4076700"/>
            <a:chOff x="330200" y="2184400"/>
            <a:chExt cx="4800600" cy="4076700"/>
          </a:xfrm>
        </p:grpSpPr>
        <p:sp>
          <p:nvSpPr>
            <p:cNvPr id="81927" name="Rectangle 28"/>
            <p:cNvSpPr>
              <a:spLocks noChangeArrowheads="1"/>
            </p:cNvSpPr>
            <p:nvPr/>
          </p:nvSpPr>
          <p:spPr bwMode="auto">
            <a:xfrm>
              <a:off x="330200" y="2184400"/>
              <a:ext cx="4800600" cy="4076700"/>
            </a:xfrm>
            <a:prstGeom prst="rect">
              <a:avLst/>
            </a:prstGeom>
            <a:solidFill>
              <a:srgbClr val="E4FFE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8376" y="2724010"/>
              <a:ext cx="1292278" cy="646331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>
                <a:defRPr/>
              </a:pPr>
              <a:r>
                <a: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</a:rPr>
                <a:t>NN+NNN</a:t>
              </a:r>
            </a:p>
            <a:p>
              <a:pPr algn="ctr" defTabSz="914400">
                <a:defRPr/>
              </a:pPr>
              <a:r>
                <a: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</a:rPr>
                <a:t>interactions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26922" y="3750214"/>
              <a:ext cx="1712578" cy="369332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  <a:alpha val="81000"/>
                  </a:srgbClr>
                </a:gs>
                <a:gs pos="100000">
                  <a:srgbClr val="F79646">
                    <a:lumMod val="60000"/>
                    <a:lumOff val="4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>
                <a:defRPr/>
              </a:pPr>
              <a:r>
                <a: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</a:rPr>
                <a:t>Renormalization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5450" y="2311400"/>
              <a:ext cx="1517650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kern="0" dirty="0" err="1">
                  <a:solidFill>
                    <a:sysClr val="windowText" lastClr="000000"/>
                  </a:solidFill>
                </a:rPr>
                <a:t>Ab</a:t>
              </a:r>
              <a:r>
                <a:rPr lang="en-US" i="1" kern="0" dirty="0">
                  <a:solidFill>
                    <a:sysClr val="windowText" lastClr="000000"/>
                  </a:solidFill>
                </a:rPr>
                <a:t> initio </a:t>
              </a:r>
              <a:r>
                <a:rPr lang="en-US" kern="0" dirty="0">
                  <a:solidFill>
                    <a:sysClr val="windowText" lastClr="000000"/>
                  </a:solidFill>
                </a:rPr>
                <a:t>input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33332" y="3032538"/>
              <a:ext cx="1236236" cy="646331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000000"/>
                  </a:solidFill>
                  <a:latin typeface="Calibri"/>
                  <a:ea typeface="ＭＳ Ｐゴシック"/>
                  <a:cs typeface="ＭＳ Ｐゴシック"/>
                </a:rPr>
                <a:t>Many body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000000"/>
                  </a:solidFill>
                  <a:latin typeface="Calibri"/>
                  <a:ea typeface="ＭＳ Ｐゴシック"/>
                  <a:cs typeface="ＭＳ Ｐゴシック"/>
                </a:rPr>
                <a:t>method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16200000" flipH="1">
              <a:off x="1389062" y="3155950"/>
              <a:ext cx="379413" cy="80803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Elbow Connector 22"/>
            <p:cNvCxnSpPr/>
            <p:nvPr/>
          </p:nvCxnSpPr>
          <p:spPr>
            <a:xfrm>
              <a:off x="1820863" y="3046412"/>
              <a:ext cx="1612900" cy="323850"/>
            </a:xfrm>
            <a:prstGeom prst="bentConnector3">
              <a:avLst>
                <a:gd name="adj1" fmla="val 5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" name="Elbow Connector 23"/>
            <p:cNvCxnSpPr/>
            <p:nvPr/>
          </p:nvCxnSpPr>
          <p:spPr>
            <a:xfrm flipV="1">
              <a:off x="2840038" y="3370262"/>
              <a:ext cx="593725" cy="566738"/>
            </a:xfrm>
            <a:prstGeom prst="bentConnector3">
              <a:avLst>
                <a:gd name="adj1" fmla="val 5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5" name="TextBox 24"/>
            <p:cNvSpPr txBox="1"/>
            <p:nvPr/>
          </p:nvSpPr>
          <p:spPr>
            <a:xfrm>
              <a:off x="3382040" y="4460588"/>
              <a:ext cx="1338828" cy="369332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100000"/>
                    <a:shade val="100000"/>
                    <a:satMod val="130000"/>
                  </a:srgbClr>
                </a:gs>
                <a:gs pos="100000">
                  <a:srgbClr val="9BBB5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000000"/>
                  </a:solidFill>
                  <a:latin typeface="Calibri"/>
                  <a:ea typeface="ＭＳ Ｐゴシック"/>
                  <a:cs typeface="ＭＳ Ｐゴシック"/>
                </a:rPr>
                <a:t>Observables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40050" y="4994275"/>
              <a:ext cx="21875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114300" indent="-114300" defTabSz="9144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kern="0" dirty="0">
                  <a:solidFill>
                    <a:sysClr val="windowText" lastClr="000000"/>
                  </a:solidFill>
                </a:rPr>
                <a:t>Direct comparison with experiment</a:t>
              </a:r>
            </a:p>
            <a:p>
              <a:pPr marL="114300" indent="-114300" defTabSz="9144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kern="0" dirty="0">
                  <a:solidFill>
                    <a:sysClr val="windowText" lastClr="000000"/>
                  </a:solidFill>
                </a:rPr>
                <a:t>Pseudo-data to inform theory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5400000">
              <a:off x="3609182" y="4069556"/>
              <a:ext cx="781050" cy="1587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4989670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27263" y="133350"/>
            <a:ext cx="5380037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2800" b="1" dirty="0">
                <a:solidFill>
                  <a:srgbClr val="5918B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ＭＳ Ｐゴシック"/>
              </a:rPr>
              <a:t>Green</a:t>
            </a:r>
            <a:r>
              <a:rPr lang="ja-JP" altLang="en-US" sz="2800" b="1" dirty="0">
                <a:solidFill>
                  <a:srgbClr val="5918B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ＭＳ Ｐゴシック"/>
              </a:rPr>
              <a:t>’</a:t>
            </a:r>
            <a:r>
              <a:rPr lang="en-US" sz="2800" b="1" dirty="0">
                <a:solidFill>
                  <a:srgbClr val="5918B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ＭＳ Ｐゴシック"/>
              </a:rPr>
              <a:t>s Function Monte Carlo</a:t>
            </a:r>
            <a:br>
              <a:rPr lang="en-US" sz="2800" b="1" dirty="0">
                <a:solidFill>
                  <a:srgbClr val="5918B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ＭＳ Ｐゴシック"/>
              </a:rPr>
            </a:br>
            <a:r>
              <a:rPr lang="en-US" sz="2800" b="1" dirty="0">
                <a:solidFill>
                  <a:srgbClr val="5918B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ＭＳ Ｐゴシック"/>
              </a:rPr>
              <a:t>(imaginary-time method)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43038"/>
            <a:ext cx="338137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4449763" y="2060575"/>
            <a:ext cx="2571750" cy="598488"/>
          </a:xfrm>
          <a:prstGeom prst="upArrowCallout">
            <a:avLst>
              <a:gd name="adj1" fmla="val 31524"/>
              <a:gd name="adj2" fmla="val 37581"/>
              <a:gd name="adj3" fmla="val 16792"/>
              <a:gd name="adj4" fmla="val 66667"/>
            </a:avLst>
          </a:prstGeom>
          <a:solidFill>
            <a:srgbClr val="FCFCD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9pPr>
          </a:lstStyle>
          <a:p>
            <a:pPr defTabSz="914400">
              <a:defRPr/>
            </a:pPr>
            <a:r>
              <a:rPr lang="en-US" sz="2000" b="1" dirty="0">
                <a:solidFill>
                  <a:srgbClr val="EF1F1D"/>
                </a:solidFill>
                <a:latin typeface="Comic Sans MS" charset="0"/>
                <a:cs typeface="ＭＳ Ｐゴシック"/>
              </a:rPr>
              <a:t>Trial wave </a:t>
            </a:r>
            <a:r>
              <a:rPr lang="en-US" sz="2000" b="1" dirty="0" smtClean="0">
                <a:solidFill>
                  <a:srgbClr val="EF1F1D"/>
                </a:solidFill>
                <a:latin typeface="Comic Sans MS" charset="0"/>
                <a:cs typeface="ＭＳ Ｐゴシック"/>
              </a:rPr>
              <a:t>function</a:t>
            </a:r>
            <a:endParaRPr lang="en-US" sz="2000" b="1" dirty="0">
              <a:solidFill>
                <a:srgbClr val="EF1F1D"/>
              </a:solidFill>
              <a:latin typeface="Comic Sans MS" charset="0"/>
              <a:cs typeface="ＭＳ Ｐゴシック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2673350"/>
            <a:ext cx="5956300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879600" y="4979988"/>
            <a:ext cx="4827588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36538" indent="-236538" defTabSz="914400" eaLnBrk="0" hangingPunct="0">
              <a:defRPr/>
            </a:pPr>
            <a:r>
              <a:rPr lang="en-US" sz="2000" dirty="0">
                <a:solidFill>
                  <a:srgbClr val="EF1F1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Other methods:</a:t>
            </a:r>
            <a:endParaRPr lang="en-US" sz="2000" dirty="0">
              <a:solidFill>
                <a:srgbClr val="5918BB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marL="236538" indent="-236538" defTabSz="914400" eaLnBrk="0" hangingPunct="0">
              <a:buFontTx/>
              <a:buChar char="•"/>
              <a:defRPr/>
            </a:pPr>
            <a:r>
              <a:rPr lang="en-US" sz="1600" dirty="0" err="1">
                <a:solidFill>
                  <a:srgbClr val="5918BB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Faddeev-Yakubovsky</a:t>
            </a:r>
            <a:r>
              <a:rPr lang="en-US" sz="1600" dirty="0">
                <a:solidFill>
                  <a:srgbClr val="5918BB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method</a:t>
            </a:r>
          </a:p>
          <a:p>
            <a:pPr marL="236538" indent="-236538" defTabSz="914400" eaLnBrk="0" hangingPunct="0">
              <a:buFontTx/>
              <a:buChar char="•"/>
              <a:defRPr/>
            </a:pPr>
            <a:r>
              <a:rPr lang="en-US" sz="1600" dirty="0" err="1">
                <a:solidFill>
                  <a:srgbClr val="5918BB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Hyperspherical</a:t>
            </a:r>
            <a:r>
              <a:rPr lang="en-US" sz="1600" dirty="0">
                <a:solidFill>
                  <a:srgbClr val="5918BB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harmonics method</a:t>
            </a:r>
          </a:p>
          <a:p>
            <a:pPr marL="236538" indent="-236538" defTabSz="914400" eaLnBrk="0" hangingPunct="0">
              <a:buFontTx/>
              <a:buChar char="•"/>
              <a:defRPr/>
            </a:pPr>
            <a:r>
              <a:rPr lang="en-US" sz="1600" dirty="0">
                <a:solidFill>
                  <a:srgbClr val="5918BB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Coupled-cluster expansion method, </a:t>
            </a:r>
            <a:r>
              <a:rPr lang="en-US" sz="1600" dirty="0" err="1">
                <a:solidFill>
                  <a:srgbClr val="5918BB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exp</a:t>
            </a:r>
            <a:r>
              <a:rPr lang="en-US" sz="1600" dirty="0">
                <a:solidFill>
                  <a:srgbClr val="5918BB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(S)</a:t>
            </a:r>
          </a:p>
          <a:p>
            <a:pPr marL="236538" indent="-236538" defTabSz="914400" eaLnBrk="0" hangingPunct="0">
              <a:buFontTx/>
              <a:buChar char="•"/>
              <a:defRPr/>
            </a:pPr>
            <a:r>
              <a:rPr lang="en-US" sz="1600" dirty="0">
                <a:solidFill>
                  <a:srgbClr val="5918BB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Cluster approaches (resonating group method)</a:t>
            </a:r>
          </a:p>
          <a:p>
            <a:pPr marL="236538" indent="-236538" defTabSz="914400" eaLnBrk="0" hangingPunct="0">
              <a:buFontTx/>
              <a:buChar char="•"/>
              <a:defRPr/>
            </a:pPr>
            <a:r>
              <a:rPr lang="en-US" sz="1600" dirty="0">
                <a:solidFill>
                  <a:srgbClr val="5918BB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No-core shell model</a:t>
            </a:r>
            <a:endParaRPr lang="en-US" sz="1600" dirty="0">
              <a:solidFill>
                <a:srgbClr val="5918BB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marL="236538" indent="-236538" defTabSz="914400" eaLnBrk="0" hangingPunct="0">
              <a:buFontTx/>
              <a:buChar char="•"/>
              <a:defRPr/>
            </a:pPr>
            <a:r>
              <a:rPr lang="en-US" sz="1600" dirty="0">
                <a:solidFill>
                  <a:srgbClr val="5918B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Lattice methods</a:t>
            </a:r>
            <a:endParaRPr lang="en-US" sz="1600" dirty="0">
              <a:solidFill>
                <a:srgbClr val="5918BB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6882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av18_il2_exp_2-12-wit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5954" r="8238" b="5954"/>
          <a:stretch>
            <a:fillRect/>
          </a:stretch>
        </p:blipFill>
        <p:spPr bwMode="auto">
          <a:xfrm>
            <a:off x="1292225" y="261938"/>
            <a:ext cx="6669088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Rectangle 4"/>
          <p:cNvSpPr>
            <a:spLocks noChangeArrowheads="1"/>
          </p:cNvSpPr>
          <p:nvPr/>
        </p:nvSpPr>
        <p:spPr bwMode="auto">
          <a:xfrm>
            <a:off x="4249738" y="5330825"/>
            <a:ext cx="1993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sz="1400" smtClean="0">
                <a:solidFill>
                  <a:srgbClr val="3333CC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GFMC: S. Pieper, ANL</a:t>
            </a:r>
          </a:p>
        </p:txBody>
      </p:sp>
      <p:sp>
        <p:nvSpPr>
          <p:cNvPr id="109572" name="Rectangle 5"/>
          <p:cNvSpPr>
            <a:spLocks noChangeArrowheads="1"/>
          </p:cNvSpPr>
          <p:nvPr/>
        </p:nvSpPr>
        <p:spPr bwMode="auto">
          <a:xfrm>
            <a:off x="2401888" y="5857875"/>
            <a:ext cx="51800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1-2% calculations of A = 6 – 12 nuclear energies are possible</a:t>
            </a:r>
          </a:p>
          <a:p>
            <a:pPr defTabSz="914400" eaLnBrk="0" hangingPunct="0"/>
            <a:r>
              <a: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excited states with the same quantum numbers computed</a:t>
            </a:r>
          </a:p>
        </p:txBody>
      </p:sp>
      <p:sp>
        <p:nvSpPr>
          <p:cNvPr id="109573" name="TextBox 4"/>
          <p:cNvSpPr txBox="1">
            <a:spLocks noChangeArrowheads="1"/>
          </p:cNvSpPr>
          <p:nvPr/>
        </p:nvSpPr>
        <p:spPr bwMode="auto">
          <a:xfrm>
            <a:off x="3492500" y="0"/>
            <a:ext cx="2814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smtClean="0">
                <a:solidFill>
                  <a:srgbClr val="000090"/>
                </a:solidFill>
              </a:rPr>
              <a:t>Ab initio: Examples</a:t>
            </a:r>
          </a:p>
        </p:txBody>
      </p:sp>
    </p:spTree>
    <p:extLst>
      <p:ext uri="{BB962C8B-B14F-4D97-AF65-F5344CB8AC3E}">
        <p14:creationId xmlns:p14="http://schemas.microsoft.com/office/powerpoint/2010/main" val="2513589754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1788"/>
            <a:ext cx="3506788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133475"/>
            <a:ext cx="3678238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365655" y="-25406"/>
            <a:ext cx="62603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aseline="30000" dirty="0" smtClean="0">
                <a:solidFill>
                  <a:srgbClr val="0000FF"/>
                </a:solidFill>
                <a:latin typeface="Arial" charset="0"/>
              </a:rPr>
              <a:t>12</a:t>
            </a:r>
            <a:r>
              <a:rPr lang="en-US" sz="3200" dirty="0" smtClean="0">
                <a:solidFill>
                  <a:srgbClr val="0000FF"/>
                </a:solidFill>
                <a:latin typeface="Arial" charset="0"/>
              </a:rPr>
              <a:t>C: ground</a:t>
            </a:r>
            <a:r>
              <a:rPr lang="en-US" sz="32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Arial" charset="0"/>
              </a:rPr>
              <a:t>state </a:t>
            </a:r>
            <a:r>
              <a:rPr lang="en-US" sz="3200" dirty="0">
                <a:solidFill>
                  <a:srgbClr val="0000FF"/>
                </a:solidFill>
                <a:latin typeface="Arial" charset="0"/>
              </a:rPr>
              <a:t>and </a:t>
            </a:r>
            <a:r>
              <a:rPr lang="en-US" sz="3200" dirty="0" smtClean="0">
                <a:solidFill>
                  <a:srgbClr val="0000FF"/>
                </a:solidFill>
                <a:latin typeface="Arial" charset="0"/>
              </a:rPr>
              <a:t>Hoyle state</a:t>
            </a:r>
          </a:p>
          <a:p>
            <a:pPr algn="ctr" eaLnBrk="1" hangingPunct="1"/>
            <a:r>
              <a:rPr lang="en-US" sz="2800" dirty="0" smtClean="0">
                <a:solidFill>
                  <a:srgbClr val="0000FF"/>
                </a:solidFill>
                <a:latin typeface="Arial" charset="0"/>
              </a:rPr>
              <a:t>state-of-the-art computing</a:t>
            </a:r>
            <a:endParaRPr lang="en-US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86301" y="5866936"/>
            <a:ext cx="4212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solidFill>
                  <a:prstClr val="black"/>
                </a:solidFill>
              </a:rPr>
              <a:t>Epelbaum et al., Phys</a:t>
            </a:r>
            <a:r>
              <a:rPr lang="hu-HU" sz="1600" dirty="0">
                <a:solidFill>
                  <a:prstClr val="black"/>
                </a:solidFill>
              </a:rPr>
              <a:t>. Rev. Lett. 109, 252501 (2012</a:t>
            </a:r>
            <a:r>
              <a:rPr lang="hu-HU" sz="1600" dirty="0" smtClean="0">
                <a:solidFill>
                  <a:prstClr val="black"/>
                </a:solidFill>
              </a:rPr>
              <a:t>). Lattice EFT</a:t>
            </a:r>
          </a:p>
          <a:p>
            <a:r>
              <a:rPr lang="fi-FI" sz="1600" dirty="0" err="1">
                <a:solidFill>
                  <a:prstClr val="black"/>
                </a:solidFill>
              </a:rPr>
              <a:t>Lahde</a:t>
            </a:r>
            <a:r>
              <a:rPr lang="fi-FI" sz="1600" dirty="0">
                <a:solidFill>
                  <a:prstClr val="black"/>
                </a:solidFill>
              </a:rPr>
              <a:t> et </a:t>
            </a:r>
            <a:r>
              <a:rPr lang="fi-FI" sz="1600" dirty="0" smtClean="0">
                <a:solidFill>
                  <a:prstClr val="black"/>
                </a:solidFill>
              </a:rPr>
              <a:t>al., </a:t>
            </a:r>
            <a:r>
              <a:rPr lang="fi-FI" sz="1600" dirty="0" err="1">
                <a:solidFill>
                  <a:prstClr val="black"/>
                </a:solidFill>
              </a:rPr>
              <a:t>Phys</a:t>
            </a:r>
            <a:r>
              <a:rPr lang="fi-FI" sz="1600" dirty="0" smtClean="0">
                <a:solidFill>
                  <a:prstClr val="black"/>
                </a:solidFill>
              </a:rPr>
              <a:t>. </a:t>
            </a:r>
            <a:r>
              <a:rPr lang="fi-FI" sz="1600" dirty="0" err="1" smtClean="0">
                <a:solidFill>
                  <a:prstClr val="black"/>
                </a:solidFill>
              </a:rPr>
              <a:t>Lett</a:t>
            </a:r>
            <a:r>
              <a:rPr lang="fi-FI" sz="1600" dirty="0">
                <a:solidFill>
                  <a:prstClr val="black"/>
                </a:solidFill>
              </a:rPr>
              <a:t>. </a:t>
            </a:r>
            <a:r>
              <a:rPr lang="fi-FI" sz="1600" dirty="0" smtClean="0">
                <a:solidFill>
                  <a:prstClr val="black"/>
                </a:solidFill>
              </a:rPr>
              <a:t>B 732, 110 </a:t>
            </a:r>
            <a:r>
              <a:rPr lang="fi-FI" sz="1600" dirty="0">
                <a:solidFill>
                  <a:prstClr val="black"/>
                </a:solidFill>
              </a:rPr>
              <a:t>(2014</a:t>
            </a:r>
            <a:r>
              <a:rPr lang="fi-FI" sz="1600" dirty="0" smtClean="0">
                <a:solidFill>
                  <a:prstClr val="black"/>
                </a:solidFill>
              </a:rPr>
              <a:t>).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4" name="Picture 3" descr="grou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4033174"/>
            <a:ext cx="1674379" cy="1678091"/>
          </a:xfrm>
          <a:prstGeom prst="rect">
            <a:avLst/>
          </a:prstGeom>
        </p:spPr>
      </p:pic>
      <p:pic>
        <p:nvPicPr>
          <p:cNvPr id="5" name="Picture 4" descr="hoy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4031317"/>
            <a:ext cx="2231268" cy="16818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56089" y="3345934"/>
            <a:ext cx="20304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solidFill>
                  <a:prstClr val="black"/>
                </a:solidFill>
              </a:rPr>
              <a:t>Pieper et al., QMC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0" name="Picture 9" descr="e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27259" y="76199"/>
            <a:ext cx="2169513" cy="131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43935" y="987973"/>
            <a:ext cx="3548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/>
                </a:solidFill>
              </a:rPr>
              <a:t>Wiringa</a:t>
            </a:r>
            <a:r>
              <a:rPr lang="en-US" sz="1600" dirty="0" smtClean="0">
                <a:solidFill>
                  <a:prstClr val="black"/>
                </a:solidFill>
              </a:rPr>
              <a:t> et al.  Phys</a:t>
            </a:r>
            <a:r>
              <a:rPr lang="en-US" sz="1600" dirty="0">
                <a:solidFill>
                  <a:prstClr val="black"/>
                </a:solidFill>
              </a:rPr>
              <a:t>. Rev. C 89, 024305 (2014</a:t>
            </a:r>
            <a:r>
              <a:rPr lang="en-US" sz="1600" dirty="0" smtClean="0">
                <a:solidFill>
                  <a:prstClr val="black"/>
                </a:solidFill>
              </a:rPr>
              <a:t>); </a:t>
            </a:r>
            <a:r>
              <a:rPr lang="it-IT" sz="1600" dirty="0">
                <a:solidFill>
                  <a:prstClr val="black"/>
                </a:solidFill>
              </a:rPr>
              <a:t>A. </a:t>
            </a:r>
            <a:r>
              <a:rPr lang="it-IT" sz="1600" dirty="0" err="1">
                <a:solidFill>
                  <a:prstClr val="black"/>
                </a:solidFill>
              </a:rPr>
              <a:t>Lovato</a:t>
            </a:r>
            <a:r>
              <a:rPr lang="it-IT" sz="1600" dirty="0">
                <a:solidFill>
                  <a:prstClr val="black"/>
                </a:solidFill>
              </a:rPr>
              <a:t> et al., </a:t>
            </a:r>
            <a:r>
              <a:rPr lang="hu-HU" sz="1600" dirty="0">
                <a:solidFill>
                  <a:prstClr val="black"/>
                </a:solidFill>
              </a:rPr>
              <a:t>Phys. Rev. Lett. 112, 182502 (2014)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6" name="Picture 5" descr="aa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27" y="4199462"/>
            <a:ext cx="2234953" cy="2385885"/>
          </a:xfrm>
          <a:prstGeom prst="rect">
            <a:avLst/>
          </a:prstGeom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448300" y="1484313"/>
            <a:ext cx="3509433" cy="2246769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The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ADLB (Asynchronous Dynamic Load-Balancing) version 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of GFMC was used to make calculations of </a:t>
            </a:r>
            <a:r>
              <a:rPr lang="en-US" sz="1400" baseline="300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12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 with a complete Hamiltonian (two- and three-nucleon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potential 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AV18+IL7) on 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32,000 processors 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of the Argonne BGP. 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The 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computed binding energy is 93.5(6) MeV compared to the experimental value of 92.16 MeV and the point </a:t>
            </a:r>
            <a:r>
              <a:rPr lang="en-US" sz="1400" dirty="0" err="1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rms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 radius is 2.35 fm </a:t>
            </a:r>
            <a:r>
              <a:rPr lang="en-US" sz="1400" dirty="0" err="1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vs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 2.33 from experiment. </a:t>
            </a:r>
            <a:endParaRPr lang="en-US" sz="140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0806" y="6488668"/>
            <a:ext cx="992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-91.7(2)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038600" y="6299200"/>
            <a:ext cx="194733" cy="25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47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00" y="3598187"/>
            <a:ext cx="4170112" cy="3192973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020759" y="0"/>
            <a:ext cx="703615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/>
            <a:r>
              <a:rPr lang="en-US" dirty="0" smtClean="0">
                <a:solidFill>
                  <a:srgbClr val="000090"/>
                </a:solidFill>
              </a:rPr>
              <a:t>The frontier: neutron-rich calcium isotopes</a:t>
            </a:r>
            <a:endParaRPr lang="en-US" sz="1800" dirty="0" smtClean="0">
              <a:solidFill>
                <a:srgbClr val="000090"/>
              </a:solidFill>
            </a:endParaRPr>
          </a:p>
          <a:p>
            <a:pPr algn="ctr" defTabSz="914400" eaLnBrk="0" hangingPunct="0"/>
            <a:r>
              <a:rPr lang="en-US" sz="1800" dirty="0" smtClean="0">
                <a:solidFill>
                  <a:srgbClr val="000090"/>
                </a:solidFill>
              </a:rPr>
              <a:t>probing nuclear forces and shell structure in a neutron-rich medium </a:t>
            </a:r>
          </a:p>
        </p:txBody>
      </p:sp>
      <p:pic>
        <p:nvPicPr>
          <p:cNvPr id="4" name="Picture 3" descr="ISOLDE-S2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32" y="2124446"/>
            <a:ext cx="4053852" cy="3107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7367" y="2353047"/>
            <a:ext cx="222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ISOLTRAP@CERN</a:t>
            </a:r>
          </a:p>
          <a:p>
            <a:r>
              <a:rPr lang="en-US" sz="1200" dirty="0" err="1" smtClean="0">
                <a:solidFill>
                  <a:srgbClr val="000090"/>
                </a:solidFill>
              </a:rPr>
              <a:t>Wienholtz</a:t>
            </a:r>
            <a:r>
              <a:rPr lang="en-US" sz="1200" dirty="0" smtClean="0">
                <a:solidFill>
                  <a:srgbClr val="000090"/>
                </a:solidFill>
              </a:rPr>
              <a:t> et </a:t>
            </a:r>
            <a:r>
              <a:rPr lang="en-US" sz="1200" dirty="0">
                <a:solidFill>
                  <a:srgbClr val="000090"/>
                </a:solidFill>
              </a:rPr>
              <a:t>al, </a:t>
            </a:r>
            <a:r>
              <a:rPr lang="en-US" sz="1200" dirty="0" smtClean="0">
                <a:solidFill>
                  <a:srgbClr val="000090"/>
                </a:solidFill>
              </a:rPr>
              <a:t>Nature (2013)</a:t>
            </a:r>
            <a:endParaRPr lang="en-US" sz="1200" dirty="0">
              <a:solidFill>
                <a:srgbClr val="000090"/>
              </a:solidFill>
            </a:endParaRPr>
          </a:p>
        </p:txBody>
      </p:sp>
      <p:pic>
        <p:nvPicPr>
          <p:cNvPr id="17" name="Picture 16" descr="Pages from Gallan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711199"/>
            <a:ext cx="4419600" cy="28174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9300" y="2476500"/>
            <a:ext cx="2771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TITAN@TRIUMF</a:t>
            </a:r>
          </a:p>
          <a:p>
            <a:r>
              <a:rPr lang="en-US" sz="1200" dirty="0" smtClean="0">
                <a:solidFill>
                  <a:srgbClr val="000090"/>
                </a:solidFill>
              </a:rPr>
              <a:t>Gallant et al</a:t>
            </a:r>
            <a:r>
              <a:rPr lang="en-US" sz="1200" dirty="0">
                <a:solidFill>
                  <a:srgbClr val="000090"/>
                </a:solidFill>
              </a:rPr>
              <a:t>, PRL 109, 032506 (2012)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25017" y="5883798"/>
            <a:ext cx="2781300" cy="52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CC theory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200" dirty="0" smtClean="0">
                <a:solidFill>
                  <a:srgbClr val="000090"/>
                </a:solidFill>
              </a:rPr>
              <a:t>Hagen et </a:t>
            </a:r>
            <a:r>
              <a:rPr lang="en-US" sz="1200" dirty="0">
                <a:solidFill>
                  <a:srgbClr val="000090"/>
                </a:solidFill>
              </a:rPr>
              <a:t>al., </a:t>
            </a:r>
            <a:r>
              <a:rPr lang="hu-HU" sz="1200" dirty="0" smtClean="0">
                <a:solidFill>
                  <a:srgbClr val="000090"/>
                </a:solidFill>
              </a:rPr>
              <a:t>PRL109</a:t>
            </a:r>
            <a:r>
              <a:rPr lang="hu-HU" sz="1200" dirty="0">
                <a:solidFill>
                  <a:srgbClr val="000090"/>
                </a:solidFill>
              </a:rPr>
              <a:t>, 032502 (2012)</a:t>
            </a:r>
            <a:endParaRPr lang="en-US" sz="1200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2146300"/>
            <a:ext cx="126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FF0000"/>
                </a:solidFill>
              </a:rPr>
              <a:t>52</a:t>
            </a:r>
            <a:r>
              <a:rPr lang="en-US" dirty="0" smtClean="0">
                <a:solidFill>
                  <a:srgbClr val="FF0000"/>
                </a:solidFill>
              </a:rPr>
              <a:t>Ca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71267" y="2975347"/>
            <a:ext cx="126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FF0000"/>
                </a:solidFill>
              </a:rPr>
              <a:t>54</a:t>
            </a:r>
            <a:r>
              <a:rPr lang="en-US" dirty="0" smtClean="0">
                <a:solidFill>
                  <a:srgbClr val="FF0000"/>
                </a:solidFill>
              </a:rPr>
              <a:t>Ca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48567" y="4699000"/>
            <a:ext cx="9332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FF0000"/>
                </a:solidFill>
              </a:rPr>
              <a:t>54</a:t>
            </a:r>
            <a:r>
              <a:rPr lang="en-US" dirty="0" smtClean="0">
                <a:solidFill>
                  <a:srgbClr val="FF0000"/>
                </a:solidFill>
              </a:rPr>
              <a:t>Ca 2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5" name="5-Point Star 4"/>
          <p:cNvSpPr/>
          <p:nvPr/>
        </p:nvSpPr>
        <p:spPr bwMode="auto">
          <a:xfrm>
            <a:off x="2952373" y="2216839"/>
            <a:ext cx="245102" cy="245102"/>
          </a:xfrm>
          <a:prstGeom prst="star5">
            <a:avLst/>
          </a:prstGeom>
          <a:solidFill>
            <a:srgbClr val="FEFF7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>
              <a:solidFill>
                <a:srgbClr val="FFFF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2" name="5-Point Star 21"/>
          <p:cNvSpPr/>
          <p:nvPr/>
        </p:nvSpPr>
        <p:spPr bwMode="auto">
          <a:xfrm>
            <a:off x="7243444" y="3819708"/>
            <a:ext cx="245102" cy="245102"/>
          </a:xfrm>
          <a:prstGeom prst="star5">
            <a:avLst/>
          </a:prstGeom>
          <a:solidFill>
            <a:srgbClr val="FEFF7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>
              <a:solidFill>
                <a:srgbClr val="FFFF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" name="5-Point Star 22"/>
          <p:cNvSpPr/>
          <p:nvPr/>
        </p:nvSpPr>
        <p:spPr bwMode="auto">
          <a:xfrm>
            <a:off x="3594978" y="5154215"/>
            <a:ext cx="245102" cy="245102"/>
          </a:xfrm>
          <a:prstGeom prst="star5">
            <a:avLst/>
          </a:prstGeom>
          <a:solidFill>
            <a:srgbClr val="FEFF7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>
              <a:solidFill>
                <a:srgbClr val="FFFF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63115" y="1790953"/>
            <a:ext cx="321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FF0000"/>
                </a:solidFill>
              </a:rPr>
              <a:t>54</a:t>
            </a:r>
            <a:r>
              <a:rPr lang="en-US" dirty="0" smtClean="0">
                <a:solidFill>
                  <a:srgbClr val="FF0000"/>
                </a:solidFill>
              </a:rPr>
              <a:t>Ca: 20 protons, 34 neutrons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19139" y="5735248"/>
            <a:ext cx="14874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RIBF@RIKEN</a:t>
            </a:r>
          </a:p>
          <a:p>
            <a:r>
              <a:rPr lang="en-US" sz="1200" dirty="0" err="1" smtClean="0">
                <a:solidFill>
                  <a:srgbClr val="000090"/>
                </a:solidFill>
              </a:rPr>
              <a:t>Steppenbeck</a:t>
            </a:r>
            <a:r>
              <a:rPr lang="en-US" sz="1200" dirty="0" smtClean="0">
                <a:solidFill>
                  <a:srgbClr val="000090"/>
                </a:solidFill>
              </a:rPr>
              <a:t> </a:t>
            </a:r>
            <a:r>
              <a:rPr lang="en-US" sz="1200" dirty="0">
                <a:solidFill>
                  <a:srgbClr val="000090"/>
                </a:solidFill>
              </a:rPr>
              <a:t>et </a:t>
            </a:r>
            <a:r>
              <a:rPr lang="en-US" sz="1200" dirty="0" smtClean="0">
                <a:solidFill>
                  <a:srgbClr val="000090"/>
                </a:solidFill>
              </a:rPr>
              <a:t>al</a:t>
            </a:r>
          </a:p>
          <a:p>
            <a:r>
              <a:rPr lang="en-US" sz="1200" dirty="0" smtClean="0">
                <a:solidFill>
                  <a:srgbClr val="000090"/>
                </a:solidFill>
              </a:rPr>
              <a:t>Nature (2013</a:t>
            </a:r>
            <a:r>
              <a:rPr lang="en-US" sz="1200" dirty="0">
                <a:solidFill>
                  <a:srgbClr val="00009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80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65413" y="18534"/>
            <a:ext cx="4269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Ab</a:t>
            </a:r>
            <a:r>
              <a:rPr lang="en-US" sz="24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 Initio Path to Heavy Nuclei</a:t>
            </a:r>
          </a:p>
        </p:txBody>
      </p:sp>
      <p:sp>
        <p:nvSpPr>
          <p:cNvPr id="6" name="Rectangle 5"/>
          <p:cNvSpPr/>
          <p:nvPr/>
        </p:nvSpPr>
        <p:spPr>
          <a:xfrm>
            <a:off x="3086971" y="386834"/>
            <a:ext cx="322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dirty="0"/>
              <a:t>Binder et al., arXiv:1312.5685</a:t>
            </a:r>
            <a:endParaRPr lang="en-US" dirty="0"/>
          </a:p>
        </p:txBody>
      </p:sp>
      <p:pic>
        <p:nvPicPr>
          <p:cNvPr id="7" name="Picture 6" descr="fig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8748401" cy="39497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5100" y="4681597"/>
            <a:ext cx="8737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first accurate </a:t>
            </a:r>
            <a:r>
              <a:rPr lang="en-US" sz="1600" dirty="0" err="1"/>
              <a:t>ab</a:t>
            </a:r>
            <a:r>
              <a:rPr lang="en-US" sz="1600" dirty="0"/>
              <a:t> initio </a:t>
            </a:r>
            <a:r>
              <a:rPr lang="en-US" sz="1600" dirty="0" err="1" smtClean="0"/>
              <a:t>cupled</a:t>
            </a:r>
            <a:r>
              <a:rPr lang="en-US" sz="1600" dirty="0" smtClean="0"/>
              <a:t> cluster calculations </a:t>
            </a:r>
            <a:r>
              <a:rPr lang="en-US" sz="1600" dirty="0"/>
              <a:t>for heavy nuclei using </a:t>
            </a:r>
            <a:r>
              <a:rPr lang="en-US" sz="1600" i="1" dirty="0"/>
              <a:t>SRG-evolved chiral interactions</a:t>
            </a:r>
            <a:r>
              <a:rPr lang="en-US" sz="1600" dirty="0"/>
              <a:t>. </a:t>
            </a:r>
            <a:r>
              <a:rPr lang="en-US" sz="1600" dirty="0" smtClean="0"/>
              <a:t>A </a:t>
            </a:r>
            <a:r>
              <a:rPr lang="en-US" sz="1600" dirty="0"/>
              <a:t>number of technical </a:t>
            </a:r>
            <a:r>
              <a:rPr lang="en-US" sz="1600" dirty="0" smtClean="0"/>
              <a:t>hurdles eliminated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Many-</a:t>
            </a:r>
            <a:r>
              <a:rPr lang="en-US" sz="1600" dirty="0"/>
              <a:t>body calculations up to </a:t>
            </a:r>
            <a:r>
              <a:rPr lang="en-US" sz="1600" baseline="30000" dirty="0"/>
              <a:t>132</a:t>
            </a:r>
            <a:r>
              <a:rPr lang="en-US" sz="1600" dirty="0"/>
              <a:t>Sn are now possible with controlled uncertainties on the order of 2</a:t>
            </a:r>
            <a:r>
              <a:rPr lang="en-US" sz="1600" dirty="0" smtClean="0"/>
              <a:t>%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 first </a:t>
            </a:r>
            <a:r>
              <a:rPr lang="en-US" sz="1600" dirty="0"/>
              <a:t>direct validation of chiral Hamiltonians in the regime of heavy nuclei using </a:t>
            </a:r>
            <a:r>
              <a:rPr lang="en-US" sz="1600" dirty="0" err="1"/>
              <a:t>ab</a:t>
            </a:r>
            <a:r>
              <a:rPr lang="en-US" sz="1600" dirty="0"/>
              <a:t> initio techniques. 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Future </a:t>
            </a:r>
            <a:r>
              <a:rPr lang="en-US" sz="1600" dirty="0"/>
              <a:t>studies will have to involve consistent chiral Hamiltonians at N</a:t>
            </a:r>
            <a:r>
              <a:rPr lang="en-US" sz="1600" baseline="30000" dirty="0"/>
              <a:t>3</a:t>
            </a:r>
            <a:r>
              <a:rPr lang="en-US" sz="1600" dirty="0"/>
              <a:t>LO considering initial and SRG-induced 4N interactions and provide an exploration of other </a:t>
            </a:r>
            <a:r>
              <a:rPr lang="en-US" sz="1600" dirty="0" smtClean="0"/>
              <a:t>observables.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475817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45"/>
          <p:cNvSpPr>
            <a:spLocks noChangeArrowheads="1"/>
          </p:cNvSpPr>
          <p:nvPr/>
        </p:nvSpPr>
        <p:spPr bwMode="auto">
          <a:xfrm>
            <a:off x="660400" y="2006600"/>
            <a:ext cx="7962900" cy="4216400"/>
          </a:xfrm>
          <a:prstGeom prst="rect">
            <a:avLst/>
          </a:prstGeom>
          <a:solidFill>
            <a:srgbClr val="E4FFE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7043" name="Rectangle 4"/>
          <p:cNvSpPr>
            <a:spLocks noChangeArrowheads="1"/>
          </p:cNvSpPr>
          <p:nvPr/>
        </p:nvSpPr>
        <p:spPr bwMode="auto">
          <a:xfrm>
            <a:off x="2000250" y="100013"/>
            <a:ext cx="52022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2400">
                <a:solidFill>
                  <a:srgbClr val="333399"/>
                </a:solidFill>
                <a:ea typeface="Arial" charset="0"/>
                <a:cs typeface="Arial" charset="0"/>
              </a:rPr>
              <a:t> Configuration interaction techniques</a:t>
            </a:r>
            <a:endParaRPr lang="en-US" sz="240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2239963" y="617538"/>
            <a:ext cx="55451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177800" indent="-177800" defTabSz="914400" eaLnBrk="0" hangingPunct="0">
              <a:buFont typeface="Arial" charset="0"/>
              <a:buChar char="•"/>
            </a:pPr>
            <a:r>
              <a:rPr lang="en-US" sz="2000">
                <a:solidFill>
                  <a:srgbClr val="FF0000"/>
                </a:solidFill>
                <a:ea typeface="Arial" charset="0"/>
                <a:cs typeface="Arial" charset="0"/>
              </a:rPr>
              <a:t>light and heavy nuclei</a:t>
            </a:r>
          </a:p>
          <a:p>
            <a:pPr marL="177800" indent="-177800" defTabSz="914400" eaLnBrk="0" hangingPunct="0">
              <a:buFont typeface="Arial" charset="0"/>
              <a:buChar char="•"/>
            </a:pPr>
            <a:r>
              <a:rPr lang="en-US" sz="2000">
                <a:solidFill>
                  <a:srgbClr val="FF0000"/>
                </a:solidFill>
                <a:ea typeface="Arial" charset="0"/>
                <a:cs typeface="Arial" charset="0"/>
              </a:rPr>
              <a:t>detailed spectroscopy</a:t>
            </a:r>
          </a:p>
          <a:p>
            <a:pPr marL="177800" indent="-177800" defTabSz="914400" eaLnBrk="0" hangingPunct="0">
              <a:buFont typeface="Arial" charset="0"/>
              <a:buChar char="•"/>
            </a:pPr>
            <a:r>
              <a:rPr lang="en-US" sz="2000">
                <a:solidFill>
                  <a:srgbClr val="FF0000"/>
                </a:solidFill>
                <a:ea typeface="Arial" charset="0"/>
                <a:cs typeface="Arial" charset="0"/>
              </a:rPr>
              <a:t>quantum correlations (lab-system description)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2576" y="2508111"/>
            <a:ext cx="1292278" cy="646331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NN+NNN</a:t>
            </a:r>
          </a:p>
          <a:p>
            <a:pPr algn="ctr" defTabSz="914400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interactions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54122" y="2645314"/>
            <a:ext cx="1712578" cy="369332"/>
          </a:xfrm>
          <a:prstGeom prst="rect">
            <a:avLst/>
          </a:prstGeom>
          <a:gradFill rotWithShape="1">
            <a:gsLst>
              <a:gs pos="0">
                <a:schemeClr val="accent5">
                  <a:lumMod val="50000"/>
                  <a:alpha val="81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Renormalization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09708" y="2867438"/>
            <a:ext cx="2741293" cy="923330"/>
          </a:xfrm>
          <a:prstGeom prst="rect">
            <a:avLst/>
          </a:prstGeom>
          <a:gradFill rotWithShape="1">
            <a:gsLst>
              <a:gs pos="0">
                <a:srgbClr val="8064A2">
                  <a:tint val="100000"/>
                  <a:shade val="100000"/>
                  <a:satMod val="130000"/>
                </a:srgbClr>
              </a:gs>
              <a:gs pos="100000">
                <a:srgbClr val="8064A2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err="1">
                <a:solidFill>
                  <a:srgbClr val="000000"/>
                </a:solidFill>
                <a:latin typeface="Calibri"/>
                <a:ea typeface="ＭＳ Ｐゴシック"/>
                <a:cs typeface="ＭＳ Ｐゴシック"/>
              </a:rPr>
              <a:t>Diagonalization</a:t>
            </a:r>
            <a:endParaRPr lang="en-US" kern="0" dirty="0">
              <a:solidFill>
                <a:srgbClr val="000000"/>
              </a:solidFill>
              <a:latin typeface="Calibri"/>
              <a:ea typeface="ＭＳ Ｐゴシック"/>
              <a:cs typeface="ＭＳ Ｐゴシック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err="1">
                <a:solidFill>
                  <a:srgbClr val="000000"/>
                </a:solidFill>
                <a:latin typeface="Calibri"/>
                <a:ea typeface="ＭＳ Ｐゴシック"/>
                <a:cs typeface="ＭＳ Ｐゴシック"/>
              </a:rPr>
              <a:t>Truncation+diagonalization</a:t>
            </a:r>
            <a:r>
              <a:rPr lang="en-US" kern="0" dirty="0">
                <a:solidFill>
                  <a:srgbClr val="000000"/>
                </a:solidFill>
                <a:latin typeface="Calibri"/>
                <a:ea typeface="ＭＳ Ｐゴシック"/>
                <a:cs typeface="ＭＳ Ｐゴシック"/>
              </a:rPr>
              <a:t>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latin typeface="Calibri"/>
                <a:ea typeface="ＭＳ Ｐゴシック"/>
                <a:cs typeface="ＭＳ Ｐゴシック"/>
              </a:rPr>
              <a:t>Monte Carlo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405063" y="2830513"/>
            <a:ext cx="449262" cy="0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3" name="Elbow Connector 22"/>
          <p:cNvCxnSpPr/>
          <p:nvPr/>
        </p:nvCxnSpPr>
        <p:spPr>
          <a:xfrm>
            <a:off x="4576763" y="2827338"/>
            <a:ext cx="715962" cy="47942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Elbow Connector 23"/>
          <p:cNvCxnSpPr/>
          <p:nvPr/>
        </p:nvCxnSpPr>
        <p:spPr>
          <a:xfrm flipV="1">
            <a:off x="3805238" y="3324225"/>
            <a:ext cx="1487487" cy="38417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5" name="TextBox 24"/>
          <p:cNvSpPr txBox="1"/>
          <p:nvPr/>
        </p:nvSpPr>
        <p:spPr>
          <a:xfrm>
            <a:off x="5960140" y="4358988"/>
            <a:ext cx="1338828" cy="369332"/>
          </a:xfrm>
          <a:prstGeom prst="rect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latin typeface="Calibri"/>
                <a:ea typeface="ＭＳ Ｐゴシック"/>
                <a:cs typeface="ＭＳ Ｐゴシック"/>
              </a:rPr>
              <a:t>Observables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51450" y="4803775"/>
            <a:ext cx="28003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14300" indent="-114300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Direct comparison with experiment</a:t>
            </a:r>
          </a:p>
          <a:p>
            <a:pPr marL="114300" indent="-114300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Pseudo-data to inform reaction theory and DFT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6380162" y="4043363"/>
            <a:ext cx="500063" cy="158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3" name="TextBox 32"/>
          <p:cNvSpPr txBox="1"/>
          <p:nvPr/>
        </p:nvSpPr>
        <p:spPr>
          <a:xfrm>
            <a:off x="1612900" y="3397111"/>
            <a:ext cx="2197100" cy="646331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Matrix elements</a:t>
            </a:r>
          </a:p>
          <a:p>
            <a:pPr algn="ctr" defTabSz="914400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fitted to experiment</a:t>
            </a:r>
          </a:p>
        </p:txBody>
      </p:sp>
      <p:sp>
        <p:nvSpPr>
          <p:cNvPr id="87065" name="TextBox 33"/>
          <p:cNvSpPr txBox="1">
            <a:spLocks noChangeArrowheads="1"/>
          </p:cNvSpPr>
          <p:nvPr/>
        </p:nvSpPr>
        <p:spPr bwMode="auto">
          <a:xfrm>
            <a:off x="952500" y="1993900"/>
            <a:ext cx="3775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20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Input: configuration space + forces</a:t>
            </a:r>
          </a:p>
        </p:txBody>
      </p:sp>
      <p:sp>
        <p:nvSpPr>
          <p:cNvPr id="87066" name="TextBox 43"/>
          <p:cNvSpPr txBox="1">
            <a:spLocks noChangeArrowheads="1"/>
          </p:cNvSpPr>
          <p:nvPr/>
        </p:nvSpPr>
        <p:spPr bwMode="auto">
          <a:xfrm>
            <a:off x="6223000" y="2133600"/>
            <a:ext cx="1020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 sz="20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309634472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3" name="Object 2"/>
          <p:cNvGraphicFramePr>
            <a:graphicFrameLocks/>
          </p:cNvGraphicFramePr>
          <p:nvPr/>
        </p:nvGraphicFramePr>
        <p:xfrm>
          <a:off x="1736725" y="338138"/>
          <a:ext cx="574675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MathType Equation" r:id="rId3" imgW="3276600" imgH="660400" progId="Equation">
                  <p:embed/>
                </p:oleObj>
              </mc:Choice>
              <mc:Fallback>
                <p:oleObj name="MathType Equation" r:id="rId3" imgW="3276600" imgH="66040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6725" y="338138"/>
                        <a:ext cx="5746750" cy="1168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17961" dir="2700000" algn="ctr" rotWithShape="0">
                          <a:srgbClr val="999999">
                            <a:alpha val="74997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3498850" y="0"/>
            <a:ext cx="2887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>
                <a:solidFill>
                  <a:srgbClr val="333399"/>
                </a:solidFill>
                <a:cs typeface="Arial" charset="0"/>
              </a:rPr>
              <a:t>Nuclear shell model</a:t>
            </a: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rot="16200000">
            <a:off x="6289676" y="1063625"/>
            <a:ext cx="804862" cy="1658937"/>
          </a:xfrm>
          <a:prstGeom prst="rightArrow">
            <a:avLst>
              <a:gd name="adj1" fmla="val 75000"/>
              <a:gd name="adj2" fmla="val 22630"/>
            </a:avLst>
          </a:prstGeom>
          <a:solidFill>
            <a:srgbClr val="DBFFB8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eaVert" lIns="90474" tIns="44444" rIns="90474" bIns="44444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Residual</a:t>
            </a:r>
          </a:p>
          <a:p>
            <a:pPr algn="ctr">
              <a:defRPr/>
            </a:pPr>
            <a:r>
              <a:rPr lang="en-US" sz="1600" dirty="0" err="1">
                <a:solidFill>
                  <a:srgbClr val="000000"/>
                </a:solidFill>
              </a:rPr>
              <a:t>interactioni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16200000">
            <a:off x="3138488" y="963613"/>
            <a:ext cx="804862" cy="1858962"/>
          </a:xfrm>
          <a:prstGeom prst="rightArrow">
            <a:avLst>
              <a:gd name="adj1" fmla="val 75000"/>
              <a:gd name="adj2" fmla="val 22630"/>
            </a:avLst>
          </a:prstGeom>
          <a:solidFill>
            <a:srgbClr val="DBFFB8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eaVert" lIns="90474" tIns="44444" rIns="90474" bIns="44444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One-body</a:t>
            </a:r>
          </a:p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Hamiltonian</a:t>
            </a: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214313" y="2324100"/>
            <a:ext cx="6575425" cy="421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68275" indent="-117475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00279F"/>
                </a:solidFill>
              </a:rPr>
              <a:t>Construct basis states with good </a:t>
            </a:r>
            <a:r>
              <a:rPr lang="en-US" i="1">
                <a:solidFill>
                  <a:srgbClr val="00279F"/>
                </a:solidFill>
              </a:rPr>
              <a:t>(J</a:t>
            </a:r>
            <a:r>
              <a:rPr lang="en-US" i="1" baseline="-25000">
                <a:solidFill>
                  <a:srgbClr val="00279F"/>
                </a:solidFill>
              </a:rPr>
              <a:t>z</a:t>
            </a:r>
            <a:r>
              <a:rPr lang="en-US" i="1">
                <a:solidFill>
                  <a:srgbClr val="00279F"/>
                </a:solidFill>
              </a:rPr>
              <a:t>, T</a:t>
            </a:r>
            <a:r>
              <a:rPr lang="en-US" i="1" baseline="-25000">
                <a:solidFill>
                  <a:srgbClr val="00279F"/>
                </a:solidFill>
              </a:rPr>
              <a:t>z</a:t>
            </a:r>
            <a:r>
              <a:rPr lang="en-US" i="1">
                <a:solidFill>
                  <a:srgbClr val="00279F"/>
                </a:solidFill>
              </a:rPr>
              <a:t>) </a:t>
            </a:r>
            <a:r>
              <a:rPr lang="en-US">
                <a:solidFill>
                  <a:srgbClr val="00279F"/>
                </a:solidFill>
              </a:rPr>
              <a:t>or</a:t>
            </a:r>
            <a:r>
              <a:rPr lang="en-US" i="1">
                <a:solidFill>
                  <a:srgbClr val="00279F"/>
                </a:solidFill>
              </a:rPr>
              <a:t> (J,T)</a:t>
            </a:r>
          </a:p>
          <a:p>
            <a:pPr marL="168275" indent="-117475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00279F"/>
                </a:solidFill>
              </a:rPr>
              <a:t>Compute the Hamiltonian matrix</a:t>
            </a:r>
          </a:p>
          <a:p>
            <a:pPr marL="168275" indent="-117475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00279F"/>
                </a:solidFill>
              </a:rPr>
              <a:t>Diagonalize Hamiltonian matrix for lowest  eigenstates</a:t>
            </a:r>
            <a:endParaRPr lang="en-US">
              <a:solidFill>
                <a:srgbClr val="000000"/>
              </a:solidFill>
            </a:endParaRPr>
          </a:p>
          <a:p>
            <a:pPr marL="168275" indent="-117475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FC0128"/>
                </a:solidFill>
              </a:rPr>
              <a:t>Number of states increases dramatically with particle number</a:t>
            </a:r>
          </a:p>
          <a:p>
            <a:pPr marL="168275" indent="-117475"/>
            <a:endParaRPr lang="en-US">
              <a:solidFill>
                <a:srgbClr val="FC0128"/>
              </a:solidFill>
            </a:endParaRPr>
          </a:p>
          <a:p>
            <a:pPr marL="168275" indent="-117475"/>
            <a:endParaRPr lang="en-US">
              <a:solidFill>
                <a:srgbClr val="FC0128"/>
              </a:solidFill>
            </a:endParaRPr>
          </a:p>
          <a:p>
            <a:pPr marL="168275" indent="-117475"/>
            <a:endParaRPr lang="en-US">
              <a:solidFill>
                <a:srgbClr val="FC0128"/>
              </a:solidFill>
            </a:endParaRPr>
          </a:p>
          <a:p>
            <a:pPr marL="168275" indent="-117475">
              <a:buFont typeface="Arial" charset="0"/>
              <a:buChar char="•"/>
            </a:pPr>
            <a:endParaRPr lang="en-US">
              <a:solidFill>
                <a:srgbClr val="FC0128"/>
              </a:solidFill>
            </a:endParaRPr>
          </a:p>
          <a:p>
            <a:pPr marL="168275" indent="-117475">
              <a:buFont typeface="Arial" charset="0"/>
              <a:buChar char="•"/>
            </a:pPr>
            <a:endParaRPr lang="en-US">
              <a:solidFill>
                <a:srgbClr val="FC0128"/>
              </a:solidFill>
            </a:endParaRPr>
          </a:p>
          <a:p>
            <a:pPr marL="168275" indent="-117475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FC0128"/>
                </a:solidFill>
              </a:rPr>
              <a:t>Can we get around this problem? </a:t>
            </a:r>
            <a:r>
              <a:rPr lang="en-US">
                <a:solidFill>
                  <a:srgbClr val="0000FF"/>
                </a:solidFill>
              </a:rPr>
              <a:t>Effective interactions in truncated spaces (</a:t>
            </a:r>
            <a:r>
              <a:rPr lang="en-US" i="1">
                <a:solidFill>
                  <a:srgbClr val="0000FF"/>
                </a:solidFill>
              </a:rPr>
              <a:t>P</a:t>
            </a:r>
            <a:r>
              <a:rPr lang="en-US">
                <a:solidFill>
                  <a:srgbClr val="0000FF"/>
                </a:solidFill>
              </a:rPr>
              <a:t>-included, finite;  </a:t>
            </a:r>
            <a:r>
              <a:rPr lang="en-US" i="1">
                <a:solidFill>
                  <a:srgbClr val="0000FF"/>
                </a:solidFill>
              </a:rPr>
              <a:t>Q</a:t>
            </a:r>
            <a:r>
              <a:rPr lang="en-US">
                <a:solidFill>
                  <a:srgbClr val="0000FF"/>
                </a:solidFill>
              </a:rPr>
              <a:t>-excluded, infinite)</a:t>
            </a:r>
          </a:p>
          <a:p>
            <a:pPr marL="168275" indent="-117475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FC0128"/>
                </a:solidFill>
              </a:rPr>
              <a:t>Residual interaction (</a:t>
            </a:r>
            <a:r>
              <a:rPr lang="en-US" i="1">
                <a:solidFill>
                  <a:srgbClr val="FC0128"/>
                </a:solidFill>
              </a:rPr>
              <a:t>G</a:t>
            </a:r>
            <a:r>
              <a:rPr lang="en-US">
                <a:solidFill>
                  <a:srgbClr val="FC0128"/>
                </a:solidFill>
              </a:rPr>
              <a:t>-matrix) depends on the  configuration space. Effective charges</a:t>
            </a:r>
          </a:p>
          <a:p>
            <a:pPr marL="168275" indent="-117475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FC0128"/>
                </a:solidFill>
              </a:rPr>
              <a:t>Breaks down around particle drip lines</a:t>
            </a:r>
          </a:p>
          <a:p>
            <a:pPr marL="168275" indent="-117475"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>
              <a:solidFill>
                <a:srgbClr val="316501"/>
              </a:solidFill>
            </a:endParaRPr>
          </a:p>
        </p:txBody>
      </p:sp>
      <p:graphicFrame>
        <p:nvGraphicFramePr>
          <p:cNvPr id="44038" name="Object 3"/>
          <p:cNvGraphicFramePr>
            <a:graphicFrameLocks/>
          </p:cNvGraphicFramePr>
          <p:nvPr/>
        </p:nvGraphicFramePr>
        <p:xfrm>
          <a:off x="2020888" y="3575050"/>
          <a:ext cx="44323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5" imgW="2540000" imgH="660400" progId="Equation.3">
                  <p:embed/>
                </p:oleObj>
              </mc:Choice>
              <mc:Fallback>
                <p:oleObj name="Equation" r:id="rId5" imgW="2540000" imgH="6604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888" y="3575050"/>
                        <a:ext cx="44323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9" name="Picture 8" descr="aa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8" y="3257550"/>
            <a:ext cx="1695450" cy="12382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10" descr="aa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5740400"/>
            <a:ext cx="4529137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3" y="2698750"/>
            <a:ext cx="1384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51902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73133" y="0"/>
            <a:ext cx="72838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/>
            <a:r>
              <a:rPr lang="en-US" dirty="0" smtClean="0">
                <a:solidFill>
                  <a:srgbClr val="000090"/>
                </a:solidFill>
              </a:rPr>
              <a:t>Microscopic </a:t>
            </a:r>
            <a:r>
              <a:rPr lang="en-US" dirty="0">
                <a:solidFill>
                  <a:srgbClr val="000090"/>
                </a:solidFill>
              </a:rPr>
              <a:t>v</a:t>
            </a:r>
            <a:r>
              <a:rPr lang="en-US" dirty="0" smtClean="0">
                <a:solidFill>
                  <a:srgbClr val="000090"/>
                </a:solidFill>
              </a:rPr>
              <a:t>alence-space Shell Model Hamiltonian</a:t>
            </a:r>
            <a:endParaRPr lang="en-US" sz="1800" dirty="0" smtClean="0">
              <a:solidFill>
                <a:srgbClr val="00009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561568"/>
            <a:ext cx="3841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G.R. Jansen et al., arXiv</a:t>
            </a:r>
            <a:r>
              <a:rPr lang="en-US" dirty="0">
                <a:solidFill>
                  <a:srgbClr val="000000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1402.2563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88044" y="5091668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S.K. </a:t>
            </a:r>
            <a:r>
              <a:rPr lang="en-US" dirty="0" err="1" smtClean="0">
                <a:solidFill>
                  <a:srgbClr val="000000"/>
                </a:solidFill>
              </a:rPr>
              <a:t>Bogner</a:t>
            </a:r>
            <a:r>
              <a:rPr lang="en-US" dirty="0" smtClean="0">
                <a:solidFill>
                  <a:srgbClr val="000000"/>
                </a:solidFill>
              </a:rPr>
              <a:t> et al., arXiv</a:t>
            </a:r>
            <a:r>
              <a:rPr lang="en-US" dirty="0">
                <a:solidFill>
                  <a:srgbClr val="000000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1402.1407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0128" y="660400"/>
            <a:ext cx="39270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/>
            <a:r>
              <a:rPr lang="en-US" sz="1800" dirty="0" smtClean="0">
                <a:solidFill>
                  <a:srgbClr val="000090"/>
                </a:solidFill>
              </a:rPr>
              <a:t>Coupled Cluster Effective Interaction</a:t>
            </a:r>
          </a:p>
          <a:p>
            <a:pPr algn="ctr" defTabSz="914400" eaLnBrk="0" hangingPunct="0"/>
            <a:r>
              <a:rPr lang="en-US" sz="1800" dirty="0" smtClean="0">
                <a:solidFill>
                  <a:srgbClr val="000090"/>
                </a:solidFill>
              </a:rPr>
              <a:t>(valence cluster expansion)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63755" y="1104900"/>
            <a:ext cx="3926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/>
            <a:r>
              <a:rPr lang="en-US" sz="1800" dirty="0" smtClean="0">
                <a:solidFill>
                  <a:srgbClr val="000090"/>
                </a:solidFill>
              </a:rPr>
              <a:t>In-medium SRG Effective Interaction</a:t>
            </a:r>
          </a:p>
        </p:txBody>
      </p:sp>
      <p:pic>
        <p:nvPicPr>
          <p:cNvPr id="3" name="Picture 2" descr="22O_imsrg_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840" y="1638300"/>
            <a:ext cx="4534393" cy="3251200"/>
          </a:xfrm>
          <a:prstGeom prst="rect">
            <a:avLst/>
          </a:prstGeom>
        </p:spPr>
      </p:pic>
      <p:pic>
        <p:nvPicPr>
          <p:cNvPr id="10" name="Picture 9" descr="fig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409699"/>
            <a:ext cx="3543300" cy="40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0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29075" y="196850"/>
            <a:ext cx="4606925" cy="720725"/>
          </a:xfrm>
          <a:solidFill>
            <a:schemeClr val="bg1"/>
          </a:solidFill>
          <a:ln w="50800"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  <a:ea typeface="ＭＳ Ｐゴシック" charset="0"/>
                <a:cs typeface="Arial Unicode MS" charset="0"/>
              </a:rPr>
              <a:t>Nuclear force</a:t>
            </a:r>
          </a:p>
        </p:txBody>
      </p:sp>
      <p:pic>
        <p:nvPicPr>
          <p:cNvPr id="24578" name="Picture 9" descr="NuclF-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323850"/>
            <a:ext cx="3330575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12"/>
          <p:cNvSpPr txBox="1">
            <a:spLocks noChangeArrowheads="1"/>
          </p:cNvSpPr>
          <p:nvPr/>
        </p:nvSpPr>
        <p:spPr bwMode="auto">
          <a:xfrm>
            <a:off x="4741863" y="922338"/>
            <a:ext cx="36226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dash"/>
                <a:miter lim="800000"/>
                <a:headEnd/>
                <a:tailEnd type="none" w="lg" len="lg"/>
              </a14:hiddenLine>
            </a:ext>
          </a:extLst>
        </p:spPr>
        <p:txBody>
          <a:bodyPr lIns="89986" tIns="46793" rIns="89986" bIns="4679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>
              <a:spcBef>
                <a:spcPct val="50000"/>
              </a:spcBef>
            </a:pPr>
            <a:r>
              <a:rPr lang="en-US" altLang="ja-JP" sz="1800" smtClean="0">
                <a:solidFill>
                  <a:srgbClr val="FF0000"/>
                </a:solidFill>
              </a:rPr>
              <a:t>A realistic nuclear force force: schematic view</a:t>
            </a:r>
          </a:p>
        </p:txBody>
      </p:sp>
      <p:pic>
        <p:nvPicPr>
          <p:cNvPr id="15" name="Picture 14" descr="bb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4538" y="1674813"/>
            <a:ext cx="4221162" cy="4167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8"/>
              </a:srgbClr>
            </a:outerShdw>
          </a:effectLst>
          <a:extLst/>
        </p:spPr>
      </p:pic>
      <p:sp>
        <p:nvSpPr>
          <p:cNvPr id="24581" name="TextBox 15"/>
          <p:cNvSpPr txBox="1">
            <a:spLocks noChangeArrowheads="1"/>
          </p:cNvSpPr>
          <p:nvPr/>
        </p:nvSpPr>
        <p:spPr bwMode="auto">
          <a:xfrm>
            <a:off x="149225" y="4335463"/>
            <a:ext cx="450373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marL="169863" indent="-1698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</a:rPr>
              <a:t>Nucleon r.m.s. radius ~0.86 fm</a:t>
            </a:r>
          </a:p>
          <a:p>
            <a:pPr defTabSz="914400" eaLnBrk="0" hangingPunct="0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</a:rPr>
              <a:t>Comparable with interaction range</a:t>
            </a:r>
          </a:p>
          <a:p>
            <a:pPr defTabSz="914400" eaLnBrk="0" hangingPunct="0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</a:rPr>
              <a:t>Half-density overlap at max. attarction</a:t>
            </a:r>
          </a:p>
          <a:p>
            <a:pPr defTabSz="914400" eaLnBrk="0" hangingPunct="0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</a:rPr>
              <a:t>V</a:t>
            </a:r>
            <a:r>
              <a:rPr lang="en-US" sz="1800" baseline="-25000" smtClean="0">
                <a:solidFill>
                  <a:srgbClr val="000000"/>
                </a:solidFill>
              </a:rPr>
              <a:t>NN</a:t>
            </a:r>
            <a:r>
              <a:rPr lang="en-US" sz="1800" smtClean="0">
                <a:solidFill>
                  <a:srgbClr val="000000"/>
                </a:solidFill>
              </a:rPr>
              <a:t> not fundamental (more like inter-molecular van der Waals interaction)</a:t>
            </a:r>
          </a:p>
          <a:p>
            <a:pPr defTabSz="914400" eaLnBrk="0" hangingPunct="0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</a:rPr>
              <a:t>Since nucleons are composite objects, three-and higher-body forces are expected.</a:t>
            </a:r>
          </a:p>
        </p:txBody>
      </p:sp>
      <p:pic>
        <p:nvPicPr>
          <p:cNvPr id="24582" name="Picture 12" descr="pion-ex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576513"/>
            <a:ext cx="2876550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89301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66" y="2173259"/>
            <a:ext cx="4013200" cy="2476500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036866" y="100259"/>
            <a:ext cx="45488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90"/>
                </a:solidFill>
              </a:rPr>
              <a:t>Anomalous Long Lifetime of </a:t>
            </a:r>
            <a:r>
              <a:rPr lang="en-US" baseline="30000" dirty="0" smtClean="0">
                <a:solidFill>
                  <a:srgbClr val="000090"/>
                </a:solidFill>
              </a:rPr>
              <a:t>14</a:t>
            </a:r>
            <a:r>
              <a:rPr lang="en-US" dirty="0" smtClean="0">
                <a:solidFill>
                  <a:srgbClr val="000090"/>
                </a:solidFill>
              </a:rPr>
              <a:t>C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83" y="193504"/>
            <a:ext cx="1320800" cy="116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114" y="185703"/>
            <a:ext cx="1943100" cy="128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360" y="5592228"/>
            <a:ext cx="1862590" cy="10533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32449" y="5647230"/>
            <a:ext cx="5835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Dimension of matrix solved for 8 lowest states ~ </a:t>
            </a:r>
            <a:r>
              <a:rPr lang="en-US" dirty="0" smtClean="0">
                <a:solidFill>
                  <a:srgbClr val="000000"/>
                </a:solidFill>
              </a:rPr>
              <a:t>10</a:t>
            </a:r>
            <a:r>
              <a:rPr lang="en-US" baseline="30000" dirty="0" smtClean="0">
                <a:solidFill>
                  <a:srgbClr val="000000"/>
                </a:solidFill>
              </a:rPr>
              <a:t>9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Solution took ~ 6 hours on 215,000 cores on Cray XT5 Jaguar at ORNL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40897" y="6439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Determine the microscopic origin of the suppressed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decay </a:t>
            </a:r>
            <a:r>
              <a:rPr lang="en-US" dirty="0" smtClean="0">
                <a:solidFill>
                  <a:srgbClr val="FF0000"/>
                </a:solidFill>
              </a:rPr>
              <a:t>rate: 3N force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C14_NCS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58" y="1379401"/>
            <a:ext cx="3860800" cy="3975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8256" y="4823576"/>
            <a:ext cx="4361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Maris et al., PRL 106, 202502 (2011)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5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152400"/>
            <a:ext cx="4970463" cy="50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100" tIns="38100" rIns="38100" bIns="3810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800">
                <a:solidFill>
                  <a:srgbClr val="0000FF"/>
                </a:solidFill>
                <a:latin typeface="Arial" charset="0"/>
                <a:ea typeface="ヒラギノ角ゴ ProN W3" charset="0"/>
                <a:cs typeface="Arial" charset="0"/>
                <a:sym typeface="Arial" charset="0"/>
              </a:rPr>
              <a:t>Fusion of Light Nuclei</a:t>
            </a:r>
            <a:endParaRPr lang="en-US" sz="2800">
              <a:solidFill>
                <a:srgbClr val="0000FF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73059" name="Rectangle 2"/>
          <p:cNvSpPr>
            <a:spLocks/>
          </p:cNvSpPr>
          <p:nvPr/>
        </p:nvSpPr>
        <p:spPr bwMode="auto">
          <a:xfrm>
            <a:off x="112713" y="3208338"/>
            <a:ext cx="4051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marL="134938" indent="-134938" algn="ctr" defTabSz="914400">
              <a:lnSpc>
                <a:spcPct val="90000"/>
              </a:lnSpc>
              <a:spcBef>
                <a:spcPts val="1288"/>
              </a:spcBef>
            </a:pPr>
            <a:r>
              <a:rPr lang="en-US" smtClean="0">
                <a:solidFill>
                  <a:srgbClr val="0F243E"/>
                </a:solidFill>
                <a:latin typeface="Calibri Italic" charset="0"/>
                <a:ea typeface="ヒラギノ角ゴ ProN W3" charset="0"/>
                <a:cs typeface="Calibri Italic" charset="0"/>
                <a:sym typeface="Calibri Italic" charset="0"/>
              </a:rPr>
              <a:t>Ab initio</a:t>
            </a:r>
            <a:r>
              <a:rPr lang="en-US" smtClean="0">
                <a:solidFill>
                  <a:srgbClr val="0F243E"/>
                </a:solidFill>
                <a:latin typeface="Calibri" charset="0"/>
                <a:ea typeface="ヒラギノ角ゴ ProN W3" charset="0"/>
                <a:cs typeface="Calibri" charset="0"/>
                <a:sym typeface="Calibri" charset="0"/>
              </a:rPr>
              <a:t> theory reduces uncertainty due to conflicting data</a:t>
            </a:r>
          </a:p>
        </p:txBody>
      </p:sp>
      <p:sp>
        <p:nvSpPr>
          <p:cNvPr id="173060" name="Rectangle 3"/>
          <p:cNvSpPr>
            <a:spLocks/>
          </p:cNvSpPr>
          <p:nvPr/>
        </p:nvSpPr>
        <p:spPr bwMode="auto">
          <a:xfrm>
            <a:off x="4114800" y="3468688"/>
            <a:ext cx="50419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marL="195263" indent="-195263" defTabSz="914400">
              <a:lnSpc>
                <a:spcPct val="90000"/>
              </a:lnSpc>
              <a:spcBef>
                <a:spcPts val="600"/>
              </a:spcBef>
              <a:buClr>
                <a:srgbClr val="604A7B"/>
              </a:buClr>
              <a:buSzPct val="100000"/>
              <a:buFont typeface="Wingdings" charset="0"/>
              <a:buChar char="§"/>
            </a:pPr>
            <a:r>
              <a:rPr lang="en-US" sz="1600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The </a:t>
            </a:r>
            <a:r>
              <a:rPr lang="en-US" sz="1600" i="1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n</a:t>
            </a:r>
            <a:r>
              <a:rPr lang="en-US" sz="1600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-</a:t>
            </a:r>
            <a:r>
              <a:rPr lang="en-US" sz="1600" baseline="30000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3</a:t>
            </a:r>
            <a:r>
              <a:rPr lang="en-US" sz="1600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H elastic cross section for 14 MeV neutrons, important for NIF, was not known precisely enough.  </a:t>
            </a:r>
            <a:endParaRPr lang="en-US" dirty="0" smtClean="0">
              <a:solidFill>
                <a:srgbClr val="000000"/>
              </a:solidFill>
              <a:latin typeface="Calibri" charset="0"/>
              <a:ea typeface="ヒラギノ角ゴ ProN W3" charset="0"/>
              <a:cs typeface="Calibri" charset="0"/>
              <a:sym typeface="Calibri" charset="0"/>
            </a:endParaRPr>
          </a:p>
          <a:p>
            <a:pPr marL="195263" indent="-195263" defTabSz="914400">
              <a:lnSpc>
                <a:spcPct val="90000"/>
              </a:lnSpc>
              <a:spcBef>
                <a:spcPts val="600"/>
              </a:spcBef>
              <a:buClr>
                <a:srgbClr val="604A7B"/>
              </a:buClr>
              <a:buSzPct val="100000"/>
              <a:buFont typeface="Wingdings" charset="0"/>
              <a:buChar char="§"/>
            </a:pPr>
            <a:r>
              <a:rPr lang="en-US" sz="1600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Delivered evaluated data with required 5% uncertainty and successfully compared to measurements using an Inertial Confinement Facility</a:t>
            </a:r>
            <a:endParaRPr lang="en-US" dirty="0" smtClean="0">
              <a:solidFill>
                <a:srgbClr val="000000"/>
              </a:solidFill>
              <a:latin typeface="Calibri" charset="0"/>
              <a:ea typeface="ヒラギノ角ゴ ProN W3" charset="0"/>
              <a:cs typeface="Calibri" charset="0"/>
              <a:sym typeface="Calibri" charset="0"/>
            </a:endParaRPr>
          </a:p>
          <a:p>
            <a:pPr marL="195263" indent="-195263" defTabSz="914400">
              <a:lnSpc>
                <a:spcPct val="90000"/>
              </a:lnSpc>
              <a:spcBef>
                <a:spcPts val="600"/>
              </a:spcBef>
              <a:buClr>
                <a:srgbClr val="604A7B"/>
              </a:buClr>
              <a:buSzPct val="100000"/>
              <a:buFont typeface="Wingdings" charset="0"/>
              <a:buChar char="§"/>
            </a:pPr>
            <a:r>
              <a:rPr lang="en-US" sz="1400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“First measurements of the differential cross sections for the elastic n-</a:t>
            </a:r>
            <a:r>
              <a:rPr lang="en-US" sz="1400" baseline="30000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H and n-</a:t>
            </a:r>
            <a:r>
              <a:rPr lang="en-US" sz="1400" baseline="30000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3</a:t>
            </a:r>
            <a:r>
              <a:rPr lang="en-US" sz="1400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H scattering at 14.1 MeV using an Inertial Confinement Facility</a:t>
            </a:r>
            <a:r>
              <a:rPr lang="ja-JP" altLang="en-US" sz="1400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”</a:t>
            </a:r>
            <a:r>
              <a:rPr lang="en-US" altLang="ja-JP" sz="1400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, by J.A. </a:t>
            </a:r>
            <a:r>
              <a:rPr lang="en-US" altLang="ja-JP" sz="1400" dirty="0" err="1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Frenje</a:t>
            </a:r>
            <a:r>
              <a:rPr lang="en-US" altLang="ja-JP" sz="1400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 </a:t>
            </a:r>
            <a:r>
              <a:rPr lang="en-US" altLang="ja-JP" sz="1400" i="1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et al., </a:t>
            </a:r>
            <a:r>
              <a:rPr lang="en-US" altLang="ja-JP" sz="1400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Phys. Rev. </a:t>
            </a:r>
            <a:r>
              <a:rPr lang="en-US" altLang="ja-JP" sz="1400" dirty="0" err="1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Lett</a:t>
            </a:r>
            <a:r>
              <a:rPr lang="en-US" altLang="ja-JP" sz="1400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. </a:t>
            </a:r>
            <a:r>
              <a:rPr lang="en-US" altLang="ja-JP" sz="1400" b="1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107, </a:t>
            </a:r>
            <a:r>
              <a:rPr lang="en-US" altLang="ja-JP" sz="1400" dirty="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Arial" charset="0"/>
              </a:rPr>
              <a:t>122502 (2011)</a:t>
            </a:r>
            <a:endParaRPr lang="en-US" sz="1400" dirty="0" smtClean="0">
              <a:solidFill>
                <a:srgbClr val="000000"/>
              </a:solidFill>
              <a:ea typeface="ヒラギノ角ゴ ProN W3" charset="0"/>
              <a:cs typeface="Arial" charset="0"/>
              <a:sym typeface="Arial" charset="0"/>
            </a:endParaRPr>
          </a:p>
        </p:txBody>
      </p:sp>
      <p:pic>
        <p:nvPicPr>
          <p:cNvPr id="1730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"/>
          <a:stretch>
            <a:fillRect/>
          </a:stretch>
        </p:blipFill>
        <p:spPr bwMode="auto">
          <a:xfrm>
            <a:off x="163513" y="3759200"/>
            <a:ext cx="3990975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2" name="Rectangle 5"/>
          <p:cNvSpPr>
            <a:spLocks/>
          </p:cNvSpPr>
          <p:nvPr/>
        </p:nvSpPr>
        <p:spPr bwMode="auto">
          <a:xfrm>
            <a:off x="4254500" y="6057900"/>
            <a:ext cx="49022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defTabSz="914400"/>
            <a:r>
              <a:rPr lang="en-US" sz="1200" u="sng" smtClean="0">
                <a:solidFill>
                  <a:srgbClr val="0000FF"/>
                </a:solidFill>
                <a:ea typeface="ヒラギノ角ゴ ProN W3" charset="0"/>
                <a:cs typeface="Arial" charset="0"/>
                <a:sym typeface="Arial" charset="0"/>
                <a:hlinkClick r:id="rId3"/>
              </a:rPr>
              <a:t>http://physics.aps.org/synopsis-for/10.1103/PhysRevLett.</a:t>
            </a:r>
            <a:r>
              <a:rPr lang="en-US" sz="1200" u="sng" smtClean="0">
                <a:solidFill>
                  <a:srgbClr val="0000FF"/>
                </a:solidFill>
                <a:ea typeface="ヒラギノ角ゴ ProN W3" charset="0"/>
                <a:cs typeface="Arial" charset="0"/>
                <a:sym typeface="Arial" charset="0"/>
              </a:rPr>
              <a:t>107.122502</a:t>
            </a:r>
          </a:p>
        </p:txBody>
      </p:sp>
      <p:pic>
        <p:nvPicPr>
          <p:cNvPr id="173063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0"/>
            <a:ext cx="29591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4" name="Rectangle 38"/>
          <p:cNvSpPr>
            <a:spLocks/>
          </p:cNvSpPr>
          <p:nvPr/>
        </p:nvSpPr>
        <p:spPr bwMode="auto">
          <a:xfrm>
            <a:off x="8229600" y="2743200"/>
            <a:ext cx="5778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/>
            <a:r>
              <a:rPr lang="en-US" sz="2800" smtClean="0">
                <a:solidFill>
                  <a:srgbClr val="FFFF00"/>
                </a:solidFill>
                <a:ea typeface="ヒラギノ角ゴ ProN W3" charset="0"/>
                <a:cs typeface="Arial" charset="0"/>
                <a:sym typeface="Arial" charset="0"/>
              </a:rPr>
              <a:t>NIF</a:t>
            </a:r>
          </a:p>
        </p:txBody>
      </p:sp>
      <p:sp>
        <p:nvSpPr>
          <p:cNvPr id="173065" name="Rectangle 1"/>
          <p:cNvSpPr>
            <a:spLocks noChangeArrowheads="1"/>
          </p:cNvSpPr>
          <p:nvPr/>
        </p:nvSpPr>
        <p:spPr bwMode="auto">
          <a:xfrm>
            <a:off x="304800" y="1066800"/>
            <a:ext cx="5410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US" sz="200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Gill Sans" charset="0"/>
              </a:rPr>
              <a:t>Computational nuclear physics enables us to reach into regimes where </a:t>
            </a:r>
            <a:r>
              <a:rPr lang="en-US" sz="2000" u="sng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Gill Sans" charset="0"/>
              </a:rPr>
              <a:t>experiments and analytic theory are not possible</a:t>
            </a:r>
            <a:r>
              <a:rPr lang="en-US" sz="2000" smtClean="0">
                <a:solidFill>
                  <a:srgbClr val="000000"/>
                </a:solidFill>
                <a:ea typeface="ヒラギノ角ゴ ProN W3" charset="0"/>
                <a:cs typeface="Arial" charset="0"/>
                <a:sym typeface="Gill Sans" charset="0"/>
              </a:rPr>
              <a:t>, such as the cores of fission reactors or hot and dense evolving environments such as those found in inertial confinement fusion environment. </a:t>
            </a:r>
          </a:p>
        </p:txBody>
      </p:sp>
    </p:spTree>
    <p:extLst>
      <p:ext uri="{BB962C8B-B14F-4D97-AF65-F5344CB8AC3E}">
        <p14:creationId xmlns:p14="http://schemas.microsoft.com/office/powerpoint/2010/main" val="14807718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3"/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4D9AB9-DFA3-DD4B-BDB5-51F750BC537F}" type="slidenum">
              <a:rPr lang="en-US" sz="1400">
                <a:solidFill>
                  <a:srgbClr val="000000"/>
                </a:solidFill>
              </a:rPr>
              <a:pPr/>
              <a:t>32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118787" name="Picture 6" descr="hil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7838"/>
            <a:ext cx="8059738" cy="60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048154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6"/>
          <p:cNvSpPr>
            <a:spLocks noChangeArrowheads="1"/>
          </p:cNvSpPr>
          <p:nvPr/>
        </p:nvSpPr>
        <p:spPr bwMode="auto">
          <a:xfrm>
            <a:off x="373063" y="474663"/>
            <a:ext cx="8448675" cy="6197600"/>
          </a:xfrm>
          <a:prstGeom prst="rect">
            <a:avLst/>
          </a:prstGeom>
          <a:solidFill>
            <a:srgbClr val="E4FFE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917" y="959446"/>
            <a:ext cx="1292278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ＭＳ Ｐゴシック" charset="-128"/>
                <a:cs typeface="ＭＳ Ｐゴシック" charset="-128"/>
              </a:rPr>
              <a:t>NN+NNN</a:t>
            </a:r>
          </a:p>
          <a:p>
            <a:pPr algn="ctr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ＭＳ Ｐゴシック" charset="-128"/>
                <a:cs typeface="ＭＳ Ｐゴシック" charset="-128"/>
              </a:rPr>
              <a:t>interactions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6691" y="959446"/>
            <a:ext cx="1556836" cy="646331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  <a:alpha val="81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ＭＳ Ｐゴシック" charset="-128"/>
                <a:cs typeface="ＭＳ Ｐゴシック" charset="-128"/>
              </a:rPr>
              <a:t>Density Matrix</a:t>
            </a:r>
          </a:p>
          <a:p>
            <a:pPr algn="ctr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ＭＳ Ｐゴシック" charset="-128"/>
                <a:cs typeface="ＭＳ Ｐゴシック" charset="-128"/>
              </a:rPr>
              <a:t>Expansion</a:t>
            </a:r>
          </a:p>
        </p:txBody>
      </p:sp>
      <p:sp>
        <p:nvSpPr>
          <p:cNvPr id="93193" name="TextBox 6"/>
          <p:cNvSpPr txBox="1">
            <a:spLocks noChangeArrowheads="1"/>
          </p:cNvSpPr>
          <p:nvPr/>
        </p:nvSpPr>
        <p:spPr bwMode="auto">
          <a:xfrm>
            <a:off x="1725613" y="431800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charset="0"/>
              </a:rPr>
              <a:t>Input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41630" y="1950363"/>
            <a:ext cx="1582484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Energy Density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Functional</a:t>
            </a:r>
          </a:p>
        </p:txBody>
      </p:sp>
      <p:cxnSp>
        <p:nvCxnSpPr>
          <p:cNvPr id="13" name="Elbow Connector 12"/>
          <p:cNvCxnSpPr/>
          <p:nvPr/>
        </p:nvCxnSpPr>
        <p:spPr>
          <a:xfrm>
            <a:off x="4287838" y="1927225"/>
            <a:ext cx="906462" cy="34607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flipV="1">
            <a:off x="3270250" y="2273300"/>
            <a:ext cx="1924050" cy="1081088"/>
          </a:xfrm>
          <a:prstGeom prst="bentConnector3">
            <a:avLst>
              <a:gd name="adj1" fmla="val 7639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41571" y="5002324"/>
            <a:ext cx="133882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Observables</a:t>
            </a:r>
          </a:p>
        </p:txBody>
      </p:sp>
      <p:sp>
        <p:nvSpPr>
          <p:cNvPr id="93202" name="TextBox 23"/>
          <p:cNvSpPr txBox="1">
            <a:spLocks noChangeArrowheads="1"/>
          </p:cNvSpPr>
          <p:nvPr/>
        </p:nvSpPr>
        <p:spPr bwMode="auto">
          <a:xfrm>
            <a:off x="6089650" y="5419725"/>
            <a:ext cx="2800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14300" indent="-114300"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Direct comparison with experiment</a:t>
            </a:r>
          </a:p>
          <a:p>
            <a:pPr marL="114300" indent="-114300"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Pseudo-data for reactions and astrophysics</a:t>
            </a:r>
          </a:p>
        </p:txBody>
      </p:sp>
      <p:cxnSp>
        <p:nvCxnSpPr>
          <p:cNvPr id="26" name="Straight Arrow Connector 25"/>
          <p:cNvCxnSpPr>
            <a:stCxn id="50" idx="2"/>
          </p:cNvCxnSpPr>
          <p:nvPr/>
        </p:nvCxnSpPr>
        <p:spPr>
          <a:xfrm rot="5400000">
            <a:off x="6615113" y="4606925"/>
            <a:ext cx="79216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348507" y="1871866"/>
            <a:ext cx="1967205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ＭＳ Ｐゴシック" charset="-128"/>
                <a:cs typeface="ＭＳ Ｐゴシック" charset="-128"/>
              </a:rPr>
              <a:t>Density dependent</a:t>
            </a:r>
          </a:p>
          <a:p>
            <a:pPr algn="ctr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ＭＳ Ｐゴシック" charset="-128"/>
                <a:cs typeface="ＭＳ Ｐゴシック" charset="-128"/>
              </a:rPr>
              <a:t>interactions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022475" y="1282700"/>
            <a:ext cx="523875" cy="4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661373" y="2892721"/>
            <a:ext cx="1608133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ＭＳ Ｐゴシック" charset="-128"/>
                <a:cs typeface="ＭＳ Ｐゴシック" charset="-128"/>
              </a:rPr>
              <a:t>Fit-observables</a:t>
            </a:r>
          </a:p>
          <a:p>
            <a:pPr>
              <a:buFont typeface="Arial" charset="0"/>
              <a:buChar char="•"/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ＭＳ Ｐゴシック" charset="-128"/>
                <a:cs typeface="ＭＳ Ｐゴシック" charset="-128"/>
              </a:rPr>
              <a:t>experiment</a:t>
            </a:r>
          </a:p>
          <a:p>
            <a:pPr>
              <a:buFont typeface="Arial" charset="0"/>
              <a:buChar char="•"/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ＭＳ Ｐゴシック" charset="-128"/>
                <a:cs typeface="ＭＳ Ｐゴシック" charset="-128"/>
              </a:rPr>
              <a:t>pseudo data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94211" y="2088863"/>
            <a:ext cx="1391126" cy="369332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  <a:alpha val="81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ＭＳ Ｐゴシック" charset="-128"/>
                <a:cs typeface="ＭＳ Ｐゴシック" charset="-128"/>
              </a:rPr>
              <a:t>Optimization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4825" y="801688"/>
            <a:ext cx="3783013" cy="1925637"/>
          </a:xfrm>
          <a:prstGeom prst="rect">
            <a:avLst/>
          </a:prstGeom>
          <a:noFill/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6584950" y="2273300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729288" y="3287713"/>
            <a:ext cx="2563812" cy="923925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95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DFT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variational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principle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HF, HFB (self-consistency)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Symmetry breaking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806700" y="4511675"/>
            <a:ext cx="2962275" cy="922338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100000">
                <a:schemeClr val="bg1">
                  <a:lumMod val="95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Symmetry restoration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Multi-reference DFT (GCM)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Time dependent DFT (TDHFB)</a:t>
            </a:r>
          </a:p>
        </p:txBody>
      </p:sp>
      <p:cxnSp>
        <p:nvCxnSpPr>
          <p:cNvPr id="58" name="Shape 57"/>
          <p:cNvCxnSpPr>
            <a:stCxn id="50" idx="1"/>
            <a:endCxn id="54" idx="0"/>
          </p:cNvCxnSpPr>
          <p:nvPr/>
        </p:nvCxnSpPr>
        <p:spPr>
          <a:xfrm rot="10800000" flipV="1">
            <a:off x="4287838" y="3749675"/>
            <a:ext cx="1441450" cy="7620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/>
          <p:cNvCxnSpPr/>
          <p:nvPr/>
        </p:nvCxnSpPr>
        <p:spPr>
          <a:xfrm>
            <a:off x="5791200" y="4978400"/>
            <a:ext cx="550863" cy="1793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>
            <a:endCxn id="50" idx="0"/>
          </p:cNvCxnSpPr>
          <p:nvPr/>
        </p:nvCxnSpPr>
        <p:spPr>
          <a:xfrm rot="5400000">
            <a:off x="7000081" y="2607469"/>
            <a:ext cx="690563" cy="66992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221" name="Text Box 3"/>
          <p:cNvSpPr txBox="1">
            <a:spLocks noChangeArrowheads="1"/>
          </p:cNvSpPr>
          <p:nvPr/>
        </p:nvSpPr>
        <p:spPr bwMode="auto">
          <a:xfrm>
            <a:off x="1236663" y="-28575"/>
            <a:ext cx="70913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en-US" sz="2400">
                <a:solidFill>
                  <a:srgbClr val="1F1DE8"/>
                </a:solidFill>
                <a:ea typeface="Arial" charset="0"/>
                <a:cs typeface="Arial" charset="0"/>
              </a:rPr>
              <a:t>Nuclear Density Functional Theory and Extensions</a:t>
            </a:r>
          </a:p>
        </p:txBody>
      </p:sp>
      <p:sp>
        <p:nvSpPr>
          <p:cNvPr id="93222" name="Text Box 4"/>
          <p:cNvSpPr txBox="1">
            <a:spLocks noChangeArrowheads="1"/>
          </p:cNvSpPr>
          <p:nvPr/>
        </p:nvSpPr>
        <p:spPr bwMode="auto">
          <a:xfrm>
            <a:off x="457200" y="5024438"/>
            <a:ext cx="489426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69863" indent="-169863" defTabSz="914400" eaLnBrk="0" hangingPunct="0"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two fermi liquids</a:t>
            </a:r>
          </a:p>
          <a:p>
            <a:pPr marL="169863" indent="-169863" defTabSz="914400" eaLnBrk="0" hangingPunct="0"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self-bound</a:t>
            </a:r>
          </a:p>
          <a:p>
            <a:pPr marL="169863" indent="-169863" defTabSz="914400" eaLnBrk="0" hangingPunct="0"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superfluid (ph and pp channels)</a:t>
            </a:r>
          </a:p>
          <a:p>
            <a:pPr marL="169863" indent="-169863" defTabSz="914400" eaLnBrk="0" hangingPunct="0"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self-consistent mean-fields</a:t>
            </a:r>
          </a:p>
          <a:p>
            <a:pPr marL="169863" indent="-169863" defTabSz="914400" eaLnBrk="0" hangingPunct="0"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broken-symmetry generalized product states</a:t>
            </a:r>
          </a:p>
        </p:txBody>
      </p:sp>
      <p:sp>
        <p:nvSpPr>
          <p:cNvPr id="93223" name="Text Box 2"/>
          <p:cNvSpPr txBox="1">
            <a:spLocks noChangeArrowheads="1"/>
          </p:cNvSpPr>
          <p:nvPr/>
        </p:nvSpPr>
        <p:spPr bwMode="auto">
          <a:xfrm>
            <a:off x="3806825" y="414338"/>
            <a:ext cx="4721225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228600" indent="-228600" algn="r" defTabSz="914400" eaLnBrk="0" hangingPunct="0"/>
            <a:r>
              <a:rPr lang="en-US" sz="1400">
                <a:solidFill>
                  <a:srgbClr val="000000"/>
                </a:solidFill>
              </a:rPr>
              <a:t>Technology to calculate observables</a:t>
            </a:r>
          </a:p>
          <a:p>
            <a:pPr marL="228600" indent="-228600" algn="r" defTabSz="914400" eaLnBrk="0" hangingPunct="0"/>
            <a:r>
              <a:rPr lang="en-US" sz="1200" i="1">
                <a:solidFill>
                  <a:srgbClr val="000000"/>
                </a:solidFill>
              </a:rPr>
              <a:t>Global properties</a:t>
            </a:r>
          </a:p>
          <a:p>
            <a:pPr marL="228600" indent="-228600" algn="r" defTabSz="914400" eaLnBrk="0" hangingPunct="0"/>
            <a:r>
              <a:rPr lang="en-US" sz="1200" i="1">
                <a:solidFill>
                  <a:srgbClr val="000000"/>
                </a:solidFill>
              </a:rPr>
              <a:t>Spectroscopy</a:t>
            </a:r>
          </a:p>
          <a:p>
            <a:pPr marL="228600" indent="-228600" algn="r" defTabSz="914400" eaLnBrk="0" hangingPunct="0"/>
            <a:r>
              <a:rPr lang="en-US" sz="1400">
                <a:solidFill>
                  <a:srgbClr val="000000"/>
                </a:solidFill>
              </a:rPr>
              <a:t>DFT Solvers</a:t>
            </a:r>
          </a:p>
          <a:p>
            <a:pPr marL="228600" indent="-228600" algn="r" defTabSz="914400" eaLnBrk="0" hangingPunct="0"/>
            <a:r>
              <a:rPr lang="en-US" sz="1400">
                <a:solidFill>
                  <a:srgbClr val="000000"/>
                </a:solidFill>
              </a:rPr>
              <a:t>Functional form</a:t>
            </a:r>
          </a:p>
          <a:p>
            <a:pPr marL="228600" indent="-228600" algn="r" defTabSz="914400" eaLnBrk="0" hangingPunct="0"/>
            <a:r>
              <a:rPr lang="en-US" sz="1400">
                <a:solidFill>
                  <a:srgbClr val="000000"/>
                </a:solidFill>
              </a:rPr>
              <a:t>Functional optimization</a:t>
            </a:r>
          </a:p>
          <a:p>
            <a:pPr marL="228600" indent="-228600" algn="r" defTabSz="914400" eaLnBrk="0" hangingPunct="0"/>
            <a:r>
              <a:rPr lang="en-US" sz="1400">
                <a:solidFill>
                  <a:srgbClr val="000000"/>
                </a:solidFill>
              </a:rPr>
              <a:t>Estimation of theoretical errors</a:t>
            </a:r>
          </a:p>
        </p:txBody>
      </p:sp>
    </p:spTree>
    <p:extLst>
      <p:ext uri="{BB962C8B-B14F-4D97-AF65-F5344CB8AC3E}">
        <p14:creationId xmlns:p14="http://schemas.microsoft.com/office/powerpoint/2010/main" val="44036494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3819" r="4706" b="3273"/>
          <a:stretch>
            <a:fillRect/>
          </a:stretch>
        </p:blipFill>
        <p:spPr bwMode="auto">
          <a:xfrm>
            <a:off x="474663" y="1354138"/>
            <a:ext cx="3978275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827088" y="47625"/>
            <a:ext cx="7910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/>
            <a:r>
              <a:rPr lang="en-US" sz="2800" smtClean="0">
                <a:solidFill>
                  <a:srgbClr val="1F1DE8"/>
                </a:solidFill>
                <a:cs typeface="Arial" charset="0"/>
              </a:rPr>
              <a:t>Mean-Field Theory ⇒ Density Functional Theory</a:t>
            </a: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4940300" y="2979742"/>
            <a:ext cx="42037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mean-field  ⇒ one-body densities</a:t>
            </a:r>
          </a:p>
          <a:p>
            <a:pPr defTabSz="914400" eaLnBrk="0" hangingPunct="0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zero-range ⇒ local densities</a:t>
            </a:r>
          </a:p>
          <a:p>
            <a:pPr defTabSz="914400" eaLnBrk="0" hangingPunct="0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finite-range ⇒ gradient terms</a:t>
            </a:r>
          </a:p>
          <a:p>
            <a:pPr defTabSz="914400" eaLnBrk="0" hangingPunct="0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particle-hole and pairing channels</a:t>
            </a:r>
          </a:p>
          <a:p>
            <a:pPr defTabSz="914400" eaLnBrk="0" hangingPunct="0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Has been extremely successful. A broken-symmetry generalized product state does surprisingly good job for nuclei.</a:t>
            </a: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5919788" y="1544642"/>
            <a:ext cx="2235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smtClean="0">
                <a:solidFill>
                  <a:srgbClr val="1F1DE8"/>
                </a:solidFill>
                <a:cs typeface="Arial" charset="0"/>
              </a:rPr>
              <a:t>Nuclear DFT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  <a:p>
            <a:pPr defTabSz="914400" eaLnBrk="0" hangingPunct="0"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  <a:cs typeface="Arial" charset="0"/>
              </a:rPr>
              <a:t>two fermi liquids</a:t>
            </a:r>
          </a:p>
          <a:p>
            <a:pPr defTabSz="914400" eaLnBrk="0" hangingPunct="0"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  <a:cs typeface="Arial" charset="0"/>
              </a:rPr>
              <a:t>self-bound</a:t>
            </a:r>
          </a:p>
          <a:p>
            <a:pPr defTabSz="914400" eaLnBrk="0" hangingPunct="0"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  <a:cs typeface="Arial" charset="0"/>
              </a:rPr>
              <a:t>superfluid</a:t>
            </a:r>
            <a:r>
              <a:rPr lang="en-US" smtClean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120839" name="Rectangle 3"/>
          <p:cNvSpPr>
            <a:spLocks noChangeArrowheads="1"/>
          </p:cNvSpPr>
          <p:nvPr/>
        </p:nvSpPr>
        <p:spPr bwMode="auto">
          <a:xfrm>
            <a:off x="490538" y="474663"/>
            <a:ext cx="82470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hangingPunct="0"/>
            <a:r>
              <a:rPr lang="en-US" sz="2800" i="1" smtClean="0">
                <a:solidFill>
                  <a:srgbClr val="FF0000"/>
                </a:solidFill>
                <a:ea typeface="ＭＳ Ｐゴシック" charset="0"/>
                <a:cs typeface="Arial" charset="0"/>
              </a:rPr>
              <a:t>Degrees of freedom: nucleonic densities</a:t>
            </a:r>
            <a:endParaRPr lang="en-US" sz="2800" smtClean="0">
              <a:solidFill>
                <a:srgbClr val="FF0000"/>
              </a:solidFill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6112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/>
          <p:cNvSpPr>
            <a:spLocks noChangeArrowheads="1"/>
          </p:cNvSpPr>
          <p:nvPr/>
        </p:nvSpPr>
        <p:spPr bwMode="auto">
          <a:xfrm>
            <a:off x="2100263" y="1731963"/>
            <a:ext cx="1673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sz="2400" smtClean="0">
                <a:solidFill>
                  <a:srgbClr val="FF0000"/>
                </a:solidFill>
                <a:ea typeface="ＭＳ Ｐゴシック" charset="0"/>
                <a:cs typeface="Arial" charset="0"/>
              </a:rPr>
              <a:t>Mass table</a:t>
            </a:r>
          </a:p>
        </p:txBody>
      </p:sp>
      <p:grpSp>
        <p:nvGrpSpPr>
          <p:cNvPr id="81922" name="Group 12"/>
          <p:cNvGrpSpPr>
            <a:grpSpLocks/>
          </p:cNvGrpSpPr>
          <p:nvPr/>
        </p:nvGrpSpPr>
        <p:grpSpPr bwMode="auto">
          <a:xfrm>
            <a:off x="152400" y="2093913"/>
            <a:ext cx="4991100" cy="3933825"/>
            <a:chOff x="2816020" y="3562350"/>
            <a:chExt cx="4181679" cy="3295650"/>
          </a:xfrm>
        </p:grpSpPr>
        <p:pic>
          <p:nvPicPr>
            <p:cNvPr id="81930" name="Picture 9" descr="aa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020" y="3562350"/>
              <a:ext cx="4181679" cy="307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1" name="Rectangle 10"/>
            <p:cNvSpPr>
              <a:spLocks noChangeArrowheads="1"/>
            </p:cNvSpPr>
            <p:nvPr/>
          </p:nvSpPr>
          <p:spPr bwMode="auto">
            <a:xfrm>
              <a:off x="2921000" y="6515100"/>
              <a:ext cx="1765300" cy="342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/>
              <a:endParaRPr lang="en-US" sz="240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932" name="Rectangle 11"/>
            <p:cNvSpPr>
              <a:spLocks noChangeArrowheads="1"/>
            </p:cNvSpPr>
            <p:nvPr/>
          </p:nvSpPr>
          <p:spPr bwMode="auto">
            <a:xfrm>
              <a:off x="5359400" y="6515100"/>
              <a:ext cx="1384300" cy="342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/>
              <a:endParaRPr lang="en-US" sz="240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1923" name="Rectangle 4"/>
          <p:cNvSpPr>
            <a:spLocks noChangeArrowheads="1"/>
          </p:cNvSpPr>
          <p:nvPr/>
        </p:nvSpPr>
        <p:spPr bwMode="auto">
          <a:xfrm>
            <a:off x="431800" y="4684713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hangingPunct="0"/>
            <a:r>
              <a:rPr lang="en-US" sz="140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Goriely, Chamel, Pearson: HFB-17</a:t>
            </a:r>
          </a:p>
          <a:p>
            <a:pPr algn="ctr" defTabSz="914400" eaLnBrk="0" hangingPunct="0"/>
            <a:r>
              <a:rPr lang="en-US" sz="140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Phys. Rev. Lett. 102, 152503 (2009)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82838" y="2436813"/>
            <a:ext cx="2262187" cy="4603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914400" eaLnBrk="0" hangingPunct="0">
              <a:defRPr/>
            </a:pPr>
            <a:r>
              <a:rPr lang="en-US" sz="24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dirty="0">
                <a:solidFill>
                  <a:srgbClr val="000000"/>
                </a:solidFill>
                <a:latin typeface="Times New Roman"/>
              </a:rPr>
              <a:t>m=0.581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</a:rPr>
              <a:t>MeV</a:t>
            </a:r>
            <a:endParaRPr lang="en-US" sz="24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925" name="Rectangle 10"/>
          <p:cNvSpPr>
            <a:spLocks noChangeArrowheads="1"/>
          </p:cNvSpPr>
          <p:nvPr/>
        </p:nvSpPr>
        <p:spPr bwMode="auto">
          <a:xfrm>
            <a:off x="5811838" y="6313488"/>
            <a:ext cx="3268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hangingPunct="0"/>
            <a:r>
              <a:rPr lang="en-US" sz="140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Cwiok et al., Nature, 433, 705 (2005)</a:t>
            </a:r>
          </a:p>
        </p:txBody>
      </p:sp>
      <p:sp>
        <p:nvSpPr>
          <p:cNvPr id="81926" name="Rectangle 11"/>
          <p:cNvSpPr>
            <a:spLocks noChangeArrowheads="1"/>
          </p:cNvSpPr>
          <p:nvPr/>
        </p:nvSpPr>
        <p:spPr bwMode="auto">
          <a:xfrm>
            <a:off x="6167438" y="957263"/>
            <a:ext cx="2181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sz="2400" smtClean="0">
                <a:solidFill>
                  <a:srgbClr val="FF0000"/>
                </a:solidFill>
                <a:ea typeface="ＭＳ Ｐゴシック" charset="0"/>
                <a:cs typeface="Arial" charset="0"/>
              </a:rPr>
              <a:t>BE differences</a:t>
            </a:r>
            <a:endParaRPr lang="en-US" smtClean="0">
              <a:solidFill>
                <a:srgbClr val="FF0000"/>
              </a:solidFill>
              <a:ea typeface="ＭＳ Ｐゴシック" charset="0"/>
              <a:cs typeface="Arial" charset="0"/>
            </a:endParaRPr>
          </a:p>
        </p:txBody>
      </p:sp>
      <p:pic>
        <p:nvPicPr>
          <p:cNvPr id="81927" name="Picture 12" descr="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403350"/>
            <a:ext cx="352107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Rectangle 18"/>
          <p:cNvSpPr>
            <a:spLocks noChangeArrowheads="1"/>
          </p:cNvSpPr>
          <p:nvPr/>
        </p:nvSpPr>
        <p:spPr bwMode="auto">
          <a:xfrm>
            <a:off x="893763" y="0"/>
            <a:ext cx="7424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sz="2800" dirty="0" smtClean="0">
                <a:solidFill>
                  <a:srgbClr val="1F1DE8"/>
                </a:solidFill>
                <a:ea typeface="ＭＳ Ｐゴシック" charset="0"/>
                <a:cs typeface="Arial" charset="0"/>
              </a:rPr>
              <a:t>Examples: Nuclear Density Functional Theory</a:t>
            </a:r>
            <a:endParaRPr lang="en-US" sz="2800" dirty="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1929" name="TextBox 19"/>
          <p:cNvSpPr txBox="1">
            <a:spLocks noChangeArrowheads="1"/>
          </p:cNvSpPr>
          <p:nvPr/>
        </p:nvSpPr>
        <p:spPr bwMode="auto">
          <a:xfrm>
            <a:off x="665163" y="741363"/>
            <a:ext cx="4470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smtClean="0">
                <a:solidFill>
                  <a:srgbClr val="000000"/>
                </a:solidFill>
              </a:rPr>
              <a:t>Traditional (limited) functionals provide quantitative description</a:t>
            </a:r>
          </a:p>
        </p:txBody>
      </p:sp>
    </p:spTree>
    <p:extLst>
      <p:ext uri="{BB962C8B-B14F-4D97-AF65-F5344CB8AC3E}">
        <p14:creationId xmlns:p14="http://schemas.microsoft.com/office/powerpoint/2010/main" val="1238463243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Text Box 1026"/>
          <p:cNvSpPr txBox="1">
            <a:spLocks noChangeArrowheads="1"/>
          </p:cNvSpPr>
          <p:nvPr/>
        </p:nvSpPr>
        <p:spPr bwMode="auto">
          <a:xfrm>
            <a:off x="497813" y="46038"/>
            <a:ext cx="76625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Example: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Large Scale Mass Table </a:t>
            </a:r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Calculations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626692" name="Text Box 1028"/>
          <p:cNvSpPr txBox="1">
            <a:spLocks noChangeArrowheads="1"/>
          </p:cNvSpPr>
          <p:nvPr/>
        </p:nvSpPr>
        <p:spPr bwMode="auto">
          <a:xfrm>
            <a:off x="372533" y="5928785"/>
            <a:ext cx="8534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92100" indent="-292100" algn="just">
              <a:buFont typeface="Wingdings" charset="2"/>
              <a:buChar char="Ü"/>
              <a:defRPr/>
            </a:pPr>
            <a:r>
              <a:rPr lang="en-US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5,000 even-even nuclei, 250,000 HFB runs, 9,060 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processors </a:t>
            </a:r>
            <a:r>
              <a:rPr lang="en-US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– 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about </a:t>
            </a:r>
            <a:r>
              <a:rPr lang="en-US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 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CPU </a:t>
            </a:r>
            <a:r>
              <a:rPr lang="en-US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hours</a:t>
            </a:r>
          </a:p>
          <a:p>
            <a:pPr marL="292100" indent="-292100" algn="just">
              <a:buFont typeface="Wingdings" charset="2"/>
              <a:buChar char="Ü"/>
              <a:defRPr/>
            </a:pPr>
            <a:r>
              <a:rPr lang="en-US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Full mass table: 20,000 nuclei, 12M configurations — full JAGUAR</a:t>
            </a:r>
          </a:p>
        </p:txBody>
      </p:sp>
      <p:sp>
        <p:nvSpPr>
          <p:cNvPr id="142341" name="Text Box 1031"/>
          <p:cNvSpPr txBox="1">
            <a:spLocks noChangeArrowheads="1"/>
          </p:cNvSpPr>
          <p:nvPr/>
        </p:nvSpPr>
        <p:spPr bwMode="auto">
          <a:xfrm>
            <a:off x="953558" y="460905"/>
            <a:ext cx="721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HFB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+LN mass table, HFBTHO </a:t>
            </a:r>
          </a:p>
        </p:txBody>
      </p:sp>
      <p:pic>
        <p:nvPicPr>
          <p:cNvPr id="3" name="Picture 2" descr="masstabl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68" y="792750"/>
            <a:ext cx="7620000" cy="5212583"/>
          </a:xfrm>
          <a:prstGeom prst="rect">
            <a:avLst/>
          </a:prstGeom>
        </p:spPr>
      </p:pic>
      <p:pic>
        <p:nvPicPr>
          <p:cNvPr id="2" name="Picture 1" descr="pe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2506132"/>
            <a:ext cx="2073867" cy="130386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96274979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 descr="Figure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901700"/>
            <a:ext cx="806450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2"/>
          <p:cNvSpPr txBox="1">
            <a:spLocks noChangeArrowheads="1"/>
          </p:cNvSpPr>
          <p:nvPr/>
        </p:nvSpPr>
        <p:spPr bwMode="auto">
          <a:xfrm>
            <a:off x="673100" y="-12700"/>
            <a:ext cx="8123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smtClean="0">
                <a:solidFill>
                  <a:srgbClr val="000000"/>
                </a:solidFill>
              </a:rPr>
              <a:t>Description of observables and model-based extrapolation</a:t>
            </a:r>
          </a:p>
        </p:txBody>
      </p:sp>
      <p:sp>
        <p:nvSpPr>
          <p:cNvPr id="59395" name="TextBox 1"/>
          <p:cNvSpPr txBox="1">
            <a:spLocks noChangeArrowheads="1"/>
          </p:cNvSpPr>
          <p:nvPr/>
        </p:nvSpPr>
        <p:spPr bwMode="auto">
          <a:xfrm>
            <a:off x="1257300" y="312738"/>
            <a:ext cx="7721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buFont typeface="Arial" charset="0"/>
              <a:buChar char="•"/>
            </a:pPr>
            <a:r>
              <a:rPr lang="en-US" sz="1800" smtClean="0">
                <a:solidFill>
                  <a:srgbClr val="FF0000"/>
                </a:solidFill>
              </a:rPr>
              <a:t>Systematic errors (due to incorrect assumptions/poor modeling)</a:t>
            </a:r>
          </a:p>
          <a:p>
            <a:pPr defTabSz="914400" eaLnBrk="0" hangingPunct="0">
              <a:buFont typeface="Arial" charset="0"/>
              <a:buChar char="•"/>
            </a:pPr>
            <a:r>
              <a:rPr lang="en-US" sz="1800" smtClean="0">
                <a:solidFill>
                  <a:srgbClr val="FF0000"/>
                </a:solidFill>
              </a:rPr>
              <a:t>Statistical errors (optimization and numerical errors)</a:t>
            </a:r>
          </a:p>
        </p:txBody>
      </p:sp>
      <p:sp>
        <p:nvSpPr>
          <p:cNvPr id="59396" name="TextBox 5"/>
          <p:cNvSpPr txBox="1">
            <a:spLocks noChangeArrowheads="1"/>
          </p:cNvSpPr>
          <p:nvPr/>
        </p:nvSpPr>
        <p:spPr bwMode="auto">
          <a:xfrm>
            <a:off x="200025" y="6418263"/>
            <a:ext cx="24997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sz="1600" dirty="0" err="1" smtClean="0">
                <a:solidFill>
                  <a:srgbClr val="FF0000"/>
                </a:solidFill>
              </a:rPr>
              <a:t>Erler</a:t>
            </a:r>
            <a:r>
              <a:rPr lang="en-US" sz="1600" dirty="0" smtClean="0">
                <a:solidFill>
                  <a:srgbClr val="FF0000"/>
                </a:solidFill>
              </a:rPr>
              <a:t> et al., Nature (2012)</a:t>
            </a:r>
          </a:p>
        </p:txBody>
      </p:sp>
    </p:spTree>
    <p:extLst>
      <p:ext uri="{BB962C8B-B14F-4D97-AF65-F5344CB8AC3E}">
        <p14:creationId xmlns:p14="http://schemas.microsoft.com/office/powerpoint/2010/main" val="383273511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6" descr="Figure-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446"/>
            <a:ext cx="9144000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7800" y="5321071"/>
            <a:ext cx="8674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hangingPunct="0"/>
            <a:r>
              <a:rPr lang="en-US" sz="24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How many protons and neutrons can be bound in a nucleus?</a:t>
            </a:r>
          </a:p>
        </p:txBody>
      </p:sp>
      <p:sp>
        <p:nvSpPr>
          <p:cNvPr id="6" name="Rectangle 5"/>
          <p:cNvSpPr/>
          <p:nvPr/>
        </p:nvSpPr>
        <p:spPr>
          <a:xfrm>
            <a:off x="4047653" y="6236476"/>
            <a:ext cx="3482975" cy="461963"/>
          </a:xfrm>
          <a:prstGeom prst="rect">
            <a:avLst/>
          </a:prstGeom>
          <a:solidFill>
            <a:srgbClr val="000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defTabSz="914400" eaLnBrk="0" hangingPunct="0">
              <a:defRPr/>
            </a:pPr>
            <a:r>
              <a:rPr lang="en-US" sz="2400" dirty="0" err="1">
                <a:solidFill>
                  <a:prstClr val="white"/>
                </a:solidFill>
                <a:latin typeface="Calibri"/>
              </a:rPr>
              <a:t>Skyrme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-DFT: 6,900±500</a:t>
            </a:r>
            <a:r>
              <a:rPr lang="en-US" sz="2400" baseline="-25000" dirty="0">
                <a:solidFill>
                  <a:prstClr val="white"/>
                </a:solidFill>
                <a:latin typeface="Calibri"/>
              </a:rPr>
              <a:t>syst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57178" y="5784039"/>
            <a:ext cx="347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smtClean="0">
                <a:solidFill>
                  <a:srgbClr val="000000"/>
                </a:solidFill>
              </a:rPr>
              <a:t>Literature: 5,000-12,000</a:t>
            </a:r>
          </a:p>
        </p:txBody>
      </p:sp>
      <p:sp>
        <p:nvSpPr>
          <p:cNvPr id="66567" name="TextBox 3"/>
          <p:cNvSpPr txBox="1">
            <a:spLocks noChangeArrowheads="1"/>
          </p:cNvSpPr>
          <p:nvPr/>
        </p:nvSpPr>
        <p:spPr bwMode="auto">
          <a:xfrm>
            <a:off x="3009900" y="1068158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sz="1800" b="1" smtClean="0">
                <a:solidFill>
                  <a:srgbClr val="000000"/>
                </a:solidFill>
              </a:rPr>
              <a:t>288</a:t>
            </a:r>
          </a:p>
        </p:txBody>
      </p:sp>
      <p:sp>
        <p:nvSpPr>
          <p:cNvPr id="66568" name="TextBox 9"/>
          <p:cNvSpPr txBox="1">
            <a:spLocks noChangeArrowheads="1"/>
          </p:cNvSpPr>
          <p:nvPr/>
        </p:nvSpPr>
        <p:spPr bwMode="auto">
          <a:xfrm>
            <a:off x="2825750" y="1322158"/>
            <a:ext cx="896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sz="1800" b="1" smtClean="0">
                <a:solidFill>
                  <a:srgbClr val="808000"/>
                </a:solidFill>
              </a:rPr>
              <a:t>~3,000</a:t>
            </a:r>
          </a:p>
        </p:txBody>
      </p:sp>
      <p:sp>
        <p:nvSpPr>
          <p:cNvPr id="66569" name="TextBox 5"/>
          <p:cNvSpPr txBox="1">
            <a:spLocks noChangeArrowheads="1"/>
          </p:cNvSpPr>
          <p:nvPr/>
        </p:nvSpPr>
        <p:spPr bwMode="auto">
          <a:xfrm>
            <a:off x="301208" y="5850665"/>
            <a:ext cx="30881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/>
            <a:r>
              <a:rPr lang="en-US" dirty="0" err="1" smtClean="0">
                <a:solidFill>
                  <a:srgbClr val="000090"/>
                </a:solidFill>
                <a:latin typeface="Calibri"/>
              </a:rPr>
              <a:t>Erler</a:t>
            </a:r>
            <a:r>
              <a:rPr lang="en-US" dirty="0" smtClean="0">
                <a:solidFill>
                  <a:srgbClr val="000090"/>
                </a:solidFill>
                <a:latin typeface="Calibri"/>
              </a:rPr>
              <a:t> et al.</a:t>
            </a:r>
          </a:p>
          <a:p>
            <a:pPr algn="ctr" defTabSz="914400" eaLnBrk="0" hangingPunct="0"/>
            <a:r>
              <a:rPr lang="en-US" dirty="0" smtClean="0">
                <a:solidFill>
                  <a:srgbClr val="000090"/>
                </a:solidFill>
                <a:latin typeface="Calibri"/>
              </a:rPr>
              <a:t>Nature </a:t>
            </a:r>
            <a:r>
              <a:rPr lang="en-US" dirty="0">
                <a:solidFill>
                  <a:srgbClr val="000090"/>
                </a:solidFill>
                <a:latin typeface="Calibri"/>
              </a:rPr>
              <a:t>486, 509 (2012)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25900" y="1584096"/>
            <a:ext cx="4978400" cy="3748087"/>
            <a:chOff x="4025900" y="1449388"/>
            <a:chExt cx="4978400" cy="3748087"/>
          </a:xfrm>
        </p:grpSpPr>
        <p:sp>
          <p:nvSpPr>
            <p:cNvPr id="66570" name="TextBox 4"/>
            <p:cNvSpPr txBox="1">
              <a:spLocks noChangeArrowheads="1"/>
            </p:cNvSpPr>
            <p:nvPr/>
          </p:nvSpPr>
          <p:spPr bwMode="auto">
            <a:xfrm>
              <a:off x="6221413" y="2284413"/>
              <a:ext cx="24304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hangingPunct="0"/>
              <a:r>
                <a:rPr lang="en-US" sz="1800" smtClean="0">
                  <a:solidFill>
                    <a:srgbClr val="FF0000"/>
                  </a:solidFill>
                </a:rPr>
                <a:t>Asymptotic freedom ?</a:t>
              </a:r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4025900" y="1449388"/>
              <a:ext cx="4978400" cy="3748087"/>
              <a:chOff x="584200" y="482600"/>
              <a:chExt cx="7973037" cy="6001695"/>
            </a:xfrm>
          </p:grpSpPr>
          <p:pic>
            <p:nvPicPr>
              <p:cNvPr id="66572" name="Picture 3" descr="FRIBKnownPossible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200" y="482600"/>
                <a:ext cx="7973037" cy="58883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573" name="TextBox 6"/>
              <p:cNvSpPr txBox="1">
                <a:spLocks noChangeArrowheads="1"/>
              </p:cNvSpPr>
              <p:nvPr/>
            </p:nvSpPr>
            <p:spPr bwMode="auto">
              <a:xfrm>
                <a:off x="622300" y="5892800"/>
                <a:ext cx="2740211" cy="591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0" hangingPunct="0"/>
                <a:r>
                  <a:rPr lang="en-US" sz="1800" dirty="0" smtClean="0">
                    <a:solidFill>
                      <a:srgbClr val="FF0000"/>
                    </a:solidFill>
                  </a:rPr>
                  <a:t>from B. Sherrill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880777" y="2916013"/>
              <a:ext cx="7455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0" hangingPunct="0"/>
              <a:r>
                <a:rPr lang="en-US" sz="2800" dirty="0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DFT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61110" y="3280814"/>
              <a:ext cx="8304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0" hangingPunct="0"/>
              <a:r>
                <a:rPr lang="en-US" sz="2800" dirty="0" smtClean="0">
                  <a:solidFill>
                    <a:srgbClr val="FFFF00"/>
                  </a:solidFill>
                  <a:latin typeface="Calibri"/>
                  <a:ea typeface="ＭＳ Ｐゴシック" charset="0"/>
                  <a:cs typeface="ＭＳ Ｐゴシック" charset="0"/>
                </a:rPr>
                <a:t>FRIB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45320" y="4027223"/>
              <a:ext cx="12631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0" hangingPunct="0"/>
              <a:r>
                <a:rPr lang="en-US" sz="2800" dirty="0" smtClean="0">
                  <a:solidFill>
                    <a:prstClr val="white"/>
                  </a:solidFill>
                  <a:latin typeface="Calibri"/>
                  <a:ea typeface="ＭＳ Ｐゴシック" charset="0"/>
                  <a:cs typeface="ＭＳ Ｐゴシック" charset="0"/>
                </a:rPr>
                <a:t>current</a:t>
              </a:r>
            </a:p>
          </p:txBody>
        </p:sp>
      </p:grp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2616200" y="0"/>
            <a:ext cx="43252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90"/>
                </a:solidFill>
              </a:rPr>
              <a:t>Quantified Nuclear Landscape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2071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Box 4"/>
          <p:cNvSpPr txBox="1">
            <a:spLocks noChangeArrowheads="1"/>
          </p:cNvSpPr>
          <p:nvPr/>
        </p:nvSpPr>
        <p:spPr bwMode="auto">
          <a:xfrm>
            <a:off x="3298825" y="3124200"/>
            <a:ext cx="1833563" cy="646113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smtClean="0">
                <a:solidFill>
                  <a:srgbClr val="000000"/>
                </a:solidFill>
                <a:latin typeface="Calibri" charset="0"/>
                <a:cs typeface="Arial" charset="0"/>
              </a:rPr>
              <a:t>Neutron star crust</a:t>
            </a:r>
          </a:p>
        </p:txBody>
      </p:sp>
      <p:sp>
        <p:nvSpPr>
          <p:cNvPr id="73730" name="TextBox 7"/>
          <p:cNvSpPr txBox="1">
            <a:spLocks noChangeArrowheads="1"/>
          </p:cNvSpPr>
          <p:nvPr/>
        </p:nvSpPr>
        <p:spPr bwMode="auto">
          <a:xfrm>
            <a:off x="5448300" y="3530600"/>
            <a:ext cx="1676400" cy="646113"/>
          </a:xfrm>
          <a:prstGeom prst="rect">
            <a:avLst/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smtClean="0">
                <a:solidFill>
                  <a:srgbClr val="000000"/>
                </a:solidFill>
                <a:latin typeface="Calibri" charset="0"/>
                <a:cs typeface="Arial" charset="0"/>
              </a:rPr>
              <a:t>Astronomical observables</a:t>
            </a:r>
          </a:p>
        </p:txBody>
      </p:sp>
      <p:sp>
        <p:nvSpPr>
          <p:cNvPr id="73731" name="TextBox 8"/>
          <p:cNvSpPr txBox="1">
            <a:spLocks noChangeArrowheads="1"/>
          </p:cNvSpPr>
          <p:nvPr/>
        </p:nvSpPr>
        <p:spPr bwMode="auto">
          <a:xfrm>
            <a:off x="5448300" y="2719388"/>
            <a:ext cx="1676400" cy="646112"/>
          </a:xfrm>
          <a:prstGeom prst="rect">
            <a:avLst/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smtClean="0">
                <a:solidFill>
                  <a:srgbClr val="000000"/>
                </a:solidFill>
                <a:latin typeface="Calibri" charset="0"/>
                <a:cs typeface="Arial" charset="0"/>
              </a:rPr>
              <a:t>Nuclear observables</a:t>
            </a:r>
          </a:p>
        </p:txBody>
      </p:sp>
      <p:grpSp>
        <p:nvGrpSpPr>
          <p:cNvPr id="73732" name="Group 34"/>
          <p:cNvGrpSpPr>
            <a:grpSpLocks/>
          </p:cNvGrpSpPr>
          <p:nvPr/>
        </p:nvGrpSpPr>
        <p:grpSpPr bwMode="auto">
          <a:xfrm>
            <a:off x="3271838" y="4749800"/>
            <a:ext cx="2197100" cy="2006600"/>
            <a:chOff x="3200400" y="4749800"/>
            <a:chExt cx="2197100" cy="2006600"/>
          </a:xfrm>
        </p:grpSpPr>
        <p:pic>
          <p:nvPicPr>
            <p:cNvPr id="73759" name="Picture 14" descr="neutron_star_structur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6944" y="4803775"/>
              <a:ext cx="1624013" cy="195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60" name="Picture 13" descr="pasta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4749800"/>
              <a:ext cx="2197100" cy="43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3733" name="Picture 15" descr="182012main_rcw_03_5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4284663"/>
            <a:ext cx="197802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TextBox 22"/>
          <p:cNvSpPr txBox="1">
            <a:spLocks noChangeArrowheads="1"/>
          </p:cNvSpPr>
          <p:nvPr/>
        </p:nvSpPr>
        <p:spPr bwMode="auto">
          <a:xfrm>
            <a:off x="1727200" y="3124200"/>
            <a:ext cx="1387475" cy="646113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smtClean="0">
                <a:solidFill>
                  <a:srgbClr val="000000"/>
                </a:solidFill>
                <a:latin typeface="Calibri" charset="0"/>
                <a:cs typeface="Arial" charset="0"/>
              </a:rPr>
              <a:t>Many-body theory</a:t>
            </a:r>
          </a:p>
        </p:txBody>
      </p:sp>
      <p:sp>
        <p:nvSpPr>
          <p:cNvPr id="73735" name="TextBox 24"/>
          <p:cNvSpPr txBox="1">
            <a:spLocks noChangeArrowheads="1"/>
          </p:cNvSpPr>
          <p:nvPr/>
        </p:nvSpPr>
        <p:spPr bwMode="auto">
          <a:xfrm>
            <a:off x="292100" y="3124200"/>
            <a:ext cx="1320800" cy="646113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smtClean="0">
                <a:solidFill>
                  <a:srgbClr val="000000"/>
                </a:solidFill>
                <a:latin typeface="Calibri" charset="0"/>
                <a:cs typeface="Arial" charset="0"/>
              </a:rPr>
              <a:t>Nuclear</a:t>
            </a:r>
          </a:p>
          <a:p>
            <a:pPr algn="ctr"/>
            <a:r>
              <a:rPr lang="en-US" sz="1800" smtClean="0">
                <a:solidFill>
                  <a:srgbClr val="000000"/>
                </a:solidFill>
                <a:latin typeface="Calibri" charset="0"/>
                <a:cs typeface="Arial" charset="0"/>
              </a:rPr>
              <a:t>interactions</a:t>
            </a:r>
          </a:p>
        </p:txBody>
      </p:sp>
      <p:cxnSp>
        <p:nvCxnSpPr>
          <p:cNvPr id="73736" name="Elbow Connector 49"/>
          <p:cNvCxnSpPr>
            <a:cxnSpLocks noChangeShapeType="1"/>
            <a:stCxn id="73731" idx="0"/>
            <a:endCxn id="73735" idx="0"/>
          </p:cNvCxnSpPr>
          <p:nvPr/>
        </p:nvCxnSpPr>
        <p:spPr bwMode="auto">
          <a:xfrm rot="-5400000" flipH="1" flipV="1">
            <a:off x="3417094" y="254794"/>
            <a:ext cx="404812" cy="5334000"/>
          </a:xfrm>
          <a:prstGeom prst="bentConnector3">
            <a:avLst>
              <a:gd name="adj1" fmla="val -56454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37" name="TextBox 5"/>
          <p:cNvSpPr txBox="1">
            <a:spLocks noChangeArrowheads="1"/>
          </p:cNvSpPr>
          <p:nvPr/>
        </p:nvSpPr>
        <p:spPr bwMode="auto">
          <a:xfrm>
            <a:off x="3298825" y="2300288"/>
            <a:ext cx="1833563" cy="646112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smtClean="0">
                <a:solidFill>
                  <a:srgbClr val="000000"/>
                </a:solidFill>
                <a:latin typeface="Calibri" charset="0"/>
                <a:cs typeface="Arial" charset="0"/>
              </a:rPr>
              <a:t>Nuclear matter equation of state</a:t>
            </a:r>
          </a:p>
        </p:txBody>
      </p:sp>
      <p:cxnSp>
        <p:nvCxnSpPr>
          <p:cNvPr id="73738" name="Elbow Connector 55"/>
          <p:cNvCxnSpPr>
            <a:cxnSpLocks noChangeShapeType="1"/>
            <a:stCxn id="73730" idx="2"/>
            <a:endCxn id="73735" idx="2"/>
          </p:cNvCxnSpPr>
          <p:nvPr/>
        </p:nvCxnSpPr>
        <p:spPr bwMode="auto">
          <a:xfrm rot="5400000" flipH="1">
            <a:off x="3416300" y="1306513"/>
            <a:ext cx="406400" cy="5334000"/>
          </a:xfrm>
          <a:prstGeom prst="bentConnector3">
            <a:avLst>
              <a:gd name="adj1" fmla="val -5625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39" name="TextBox 6"/>
          <p:cNvSpPr txBox="1">
            <a:spLocks noChangeArrowheads="1"/>
          </p:cNvSpPr>
          <p:nvPr/>
        </p:nvSpPr>
        <p:spPr bwMode="auto">
          <a:xfrm>
            <a:off x="3298825" y="3938588"/>
            <a:ext cx="1833563" cy="646112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smtClean="0">
                <a:solidFill>
                  <a:srgbClr val="000000"/>
                </a:solidFill>
                <a:latin typeface="Calibri" charset="0"/>
              </a:rPr>
              <a:t>Microphysics</a:t>
            </a:r>
          </a:p>
          <a:p>
            <a:pPr algn="ctr"/>
            <a:r>
              <a:rPr lang="en-US" sz="1800" smtClean="0">
                <a:solidFill>
                  <a:srgbClr val="000000"/>
                </a:solidFill>
                <a:latin typeface="Calibri" charset="0"/>
              </a:rPr>
              <a:t>(transport,…)</a:t>
            </a:r>
          </a:p>
        </p:txBody>
      </p:sp>
      <p:cxnSp>
        <p:nvCxnSpPr>
          <p:cNvPr id="73740" name="Straight Connector 58"/>
          <p:cNvCxnSpPr>
            <a:cxnSpLocks noChangeShapeType="1"/>
            <a:stCxn id="73735" idx="3"/>
            <a:endCxn id="73734" idx="1"/>
          </p:cNvCxnSpPr>
          <p:nvPr/>
        </p:nvCxnSpPr>
        <p:spPr bwMode="auto">
          <a:xfrm>
            <a:off x="1612900" y="3448050"/>
            <a:ext cx="1143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41" name="Elbow Connector 61"/>
          <p:cNvCxnSpPr>
            <a:cxnSpLocks noChangeShapeType="1"/>
            <a:stCxn id="73734" idx="0"/>
            <a:endCxn id="73737" idx="1"/>
          </p:cNvCxnSpPr>
          <p:nvPr/>
        </p:nvCxnSpPr>
        <p:spPr bwMode="auto">
          <a:xfrm rot="5400000" flipH="1" flipV="1">
            <a:off x="2609851" y="2435225"/>
            <a:ext cx="500062" cy="877887"/>
          </a:xfrm>
          <a:prstGeom prst="bentConnector2">
            <a:avLst/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42" name="Elbow Connector 64"/>
          <p:cNvCxnSpPr>
            <a:cxnSpLocks noChangeShapeType="1"/>
            <a:stCxn id="73734" idx="2"/>
            <a:endCxn id="73739" idx="1"/>
          </p:cNvCxnSpPr>
          <p:nvPr/>
        </p:nvCxnSpPr>
        <p:spPr bwMode="auto">
          <a:xfrm rot="16200000" flipH="1">
            <a:off x="2613819" y="3577432"/>
            <a:ext cx="492125" cy="877887"/>
          </a:xfrm>
          <a:prstGeom prst="bentConnector2">
            <a:avLst/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43" name="Straight Arrow Connector 67"/>
          <p:cNvCxnSpPr>
            <a:cxnSpLocks noChangeShapeType="1"/>
            <a:stCxn id="73734" idx="3"/>
            <a:endCxn id="73729" idx="1"/>
          </p:cNvCxnSpPr>
          <p:nvPr/>
        </p:nvCxnSpPr>
        <p:spPr bwMode="auto">
          <a:xfrm>
            <a:off x="3114675" y="3448050"/>
            <a:ext cx="184150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44" name="Elbow Connector 70"/>
          <p:cNvCxnSpPr>
            <a:cxnSpLocks noChangeShapeType="1"/>
            <a:stCxn id="73737" idx="2"/>
            <a:endCxn id="73729" idx="0"/>
          </p:cNvCxnSpPr>
          <p:nvPr/>
        </p:nvCxnSpPr>
        <p:spPr bwMode="auto">
          <a:xfrm rot="5400000">
            <a:off x="4126707" y="3036094"/>
            <a:ext cx="177800" cy="158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45" name="Straight Arrow Connector 73"/>
          <p:cNvCxnSpPr>
            <a:cxnSpLocks noChangeShapeType="1"/>
            <a:stCxn id="73739" idx="0"/>
            <a:endCxn id="73729" idx="2"/>
          </p:cNvCxnSpPr>
          <p:nvPr/>
        </p:nvCxnSpPr>
        <p:spPr bwMode="auto">
          <a:xfrm rot="5400000" flipH="1" flipV="1">
            <a:off x="4132263" y="3854450"/>
            <a:ext cx="166688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46" name="Straight Arrow Connector 100"/>
          <p:cNvCxnSpPr>
            <a:cxnSpLocks noChangeShapeType="1"/>
            <a:stCxn id="73731" idx="1"/>
            <a:endCxn id="73737" idx="3"/>
          </p:cNvCxnSpPr>
          <p:nvPr/>
        </p:nvCxnSpPr>
        <p:spPr bwMode="auto">
          <a:xfrm rot="10800000">
            <a:off x="5132388" y="2624138"/>
            <a:ext cx="315912" cy="4191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47" name="Straight Arrow Connector 103"/>
          <p:cNvCxnSpPr>
            <a:cxnSpLocks noChangeShapeType="1"/>
            <a:stCxn id="73731" idx="1"/>
            <a:endCxn id="73739" idx="3"/>
          </p:cNvCxnSpPr>
          <p:nvPr/>
        </p:nvCxnSpPr>
        <p:spPr bwMode="auto">
          <a:xfrm rot="10800000" flipV="1">
            <a:off x="5132388" y="3043238"/>
            <a:ext cx="315912" cy="12192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48" name="Straight Arrow Connector 106"/>
          <p:cNvCxnSpPr>
            <a:cxnSpLocks noChangeShapeType="1"/>
            <a:stCxn id="73730" idx="1"/>
            <a:endCxn id="73737" idx="3"/>
          </p:cNvCxnSpPr>
          <p:nvPr/>
        </p:nvCxnSpPr>
        <p:spPr bwMode="auto">
          <a:xfrm rot="10800000">
            <a:off x="5132388" y="2624138"/>
            <a:ext cx="315912" cy="123031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49" name="Straight Arrow Connector 109"/>
          <p:cNvCxnSpPr>
            <a:cxnSpLocks noChangeShapeType="1"/>
            <a:stCxn id="73730" idx="1"/>
            <a:endCxn id="73739" idx="3"/>
          </p:cNvCxnSpPr>
          <p:nvPr/>
        </p:nvCxnSpPr>
        <p:spPr bwMode="auto">
          <a:xfrm rot="10800000" flipV="1">
            <a:off x="5132388" y="3854450"/>
            <a:ext cx="315912" cy="4079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0" name="Straight Arrow Connector 112"/>
          <p:cNvCxnSpPr>
            <a:cxnSpLocks noChangeShapeType="1"/>
            <a:stCxn id="73730" idx="1"/>
            <a:endCxn id="73729" idx="3"/>
          </p:cNvCxnSpPr>
          <p:nvPr/>
        </p:nvCxnSpPr>
        <p:spPr bwMode="auto">
          <a:xfrm rot="10800000">
            <a:off x="5132388" y="3448050"/>
            <a:ext cx="315912" cy="4064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1" name="Elbow Connector 123"/>
          <p:cNvCxnSpPr>
            <a:cxnSpLocks noChangeShapeType="1"/>
            <a:stCxn id="73734" idx="0"/>
            <a:endCxn id="73731" idx="1"/>
          </p:cNvCxnSpPr>
          <p:nvPr/>
        </p:nvCxnSpPr>
        <p:spPr bwMode="auto">
          <a:xfrm rot="5400000" flipH="1" flipV="1">
            <a:off x="3894138" y="1570038"/>
            <a:ext cx="80962" cy="3027362"/>
          </a:xfrm>
          <a:prstGeom prst="bentConnector2">
            <a:avLst/>
          </a:prstGeom>
          <a:noFill/>
          <a:ln w="25400">
            <a:solidFill>
              <a:schemeClr val="accent1"/>
            </a:solidFill>
            <a:prstDash val="dash"/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3752" name="Picture 128" descr="10918solar_atb_06_t6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4803775"/>
            <a:ext cx="262255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36" descr="aa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874713"/>
            <a:ext cx="2047875" cy="1289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54" name="Picture 17" descr="aa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13" y="2698750"/>
            <a:ext cx="1255712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5" name="Picture 36" descr="eo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81000"/>
            <a:ext cx="2141538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56" name="Rectangle 31"/>
          <p:cNvSpPr>
            <a:spLocks noChangeArrowheads="1"/>
          </p:cNvSpPr>
          <p:nvPr/>
        </p:nvSpPr>
        <p:spPr bwMode="auto">
          <a:xfrm>
            <a:off x="2928938" y="0"/>
            <a:ext cx="60118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hangingPunct="0"/>
            <a:r>
              <a:rPr lang="en-US" sz="240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Quest for understanding the neutron-rich matter on Earth and in the Cosmos</a:t>
            </a:r>
          </a:p>
        </p:txBody>
      </p:sp>
      <p:sp>
        <p:nvSpPr>
          <p:cNvPr id="73757" name="TextBox 32"/>
          <p:cNvSpPr txBox="1">
            <a:spLocks noChangeArrowheads="1"/>
          </p:cNvSpPr>
          <p:nvPr/>
        </p:nvSpPr>
        <p:spPr bwMode="auto">
          <a:xfrm>
            <a:off x="6381750" y="1254125"/>
            <a:ext cx="18256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/>
            <a:r>
              <a:rPr lang="en-US" sz="3200" b="1" smtClean="0">
                <a:solidFill>
                  <a:srgbClr val="FFFF00"/>
                </a:solidFill>
              </a:rPr>
              <a:t>RNB</a:t>
            </a:r>
          </a:p>
          <a:p>
            <a:pPr algn="ctr" defTabSz="914400" eaLnBrk="0" hangingPunct="0"/>
            <a:r>
              <a:rPr lang="en-US" sz="3200" b="1" smtClean="0">
                <a:solidFill>
                  <a:srgbClr val="FFFF00"/>
                </a:solidFill>
              </a:rPr>
              <a:t>facilities</a:t>
            </a:r>
          </a:p>
        </p:txBody>
      </p:sp>
      <p:pic>
        <p:nvPicPr>
          <p:cNvPr id="73758" name="Picture 19" descr="LLO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5311775"/>
            <a:ext cx="2120900" cy="1223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55710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3"/>
          <p:cNvSpPr txBox="1">
            <a:spLocks noChangeArrowheads="1"/>
          </p:cNvSpPr>
          <p:nvPr/>
        </p:nvSpPr>
        <p:spPr bwMode="auto">
          <a:xfrm>
            <a:off x="5605463" y="5295900"/>
            <a:ext cx="3814762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dash"/>
                <a:miter lim="800000"/>
                <a:headEnd/>
                <a:tailEnd type="none" w="lg" len="lg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200">
                <a:solidFill>
                  <a:srgbClr val="333399"/>
                </a:solidFill>
              </a:rPr>
              <a:t>Reid93</a:t>
            </a:r>
            <a:r>
              <a:rPr lang="en-US" altLang="ja-JP" sz="1200">
                <a:solidFill>
                  <a:srgbClr val="000000"/>
                </a:solidFill>
              </a:rPr>
              <a:t> is from</a:t>
            </a:r>
            <a:br>
              <a:rPr lang="en-US" altLang="ja-JP" sz="1200">
                <a:solidFill>
                  <a:srgbClr val="000000"/>
                </a:solidFill>
              </a:rPr>
            </a:br>
            <a:r>
              <a:rPr lang="en-US" altLang="ja-JP" sz="1200">
                <a:solidFill>
                  <a:srgbClr val="000000"/>
                </a:solidFill>
              </a:rPr>
              <a:t>V.G.J.Stoks et al., PRC</a:t>
            </a:r>
            <a:r>
              <a:rPr lang="en-US" altLang="ja-JP" sz="1200" b="1">
                <a:solidFill>
                  <a:srgbClr val="000000"/>
                </a:solidFill>
              </a:rPr>
              <a:t>49</a:t>
            </a:r>
            <a:r>
              <a:rPr lang="en-US" altLang="ja-JP" sz="1200">
                <a:solidFill>
                  <a:srgbClr val="000000"/>
                </a:solidFill>
              </a:rPr>
              <a:t>, 2950 (1994).</a:t>
            </a:r>
          </a:p>
          <a:p>
            <a:pPr>
              <a:spcBef>
                <a:spcPct val="50000"/>
              </a:spcBef>
            </a:pPr>
            <a:r>
              <a:rPr lang="en-US" altLang="ja-JP" sz="1200">
                <a:solidFill>
                  <a:srgbClr val="FF0000"/>
                </a:solidFill>
              </a:rPr>
              <a:t>AV16</a:t>
            </a:r>
            <a:r>
              <a:rPr lang="en-US" altLang="ja-JP" sz="1200">
                <a:solidFill>
                  <a:srgbClr val="000000"/>
                </a:solidFill>
              </a:rPr>
              <a:t> is from</a:t>
            </a:r>
            <a:br>
              <a:rPr lang="en-US" altLang="ja-JP" sz="1200">
                <a:solidFill>
                  <a:srgbClr val="000000"/>
                </a:solidFill>
              </a:rPr>
            </a:br>
            <a:r>
              <a:rPr lang="en-US" altLang="ja-JP" sz="1200">
                <a:solidFill>
                  <a:srgbClr val="000000"/>
                </a:solidFill>
              </a:rPr>
              <a:t>R.B.Wiringa et al., PRC</a:t>
            </a:r>
            <a:r>
              <a:rPr lang="en-US" altLang="ja-JP" sz="1200" b="1">
                <a:solidFill>
                  <a:srgbClr val="000000"/>
                </a:solidFill>
              </a:rPr>
              <a:t>51</a:t>
            </a:r>
            <a:r>
              <a:rPr lang="en-US" altLang="ja-JP" sz="1200">
                <a:solidFill>
                  <a:srgbClr val="000000"/>
                </a:solidFill>
              </a:rPr>
              <a:t>, 38 (1995).</a:t>
            </a:r>
          </a:p>
        </p:txBody>
      </p:sp>
      <p:grpSp>
        <p:nvGrpSpPr>
          <p:cNvPr id="26627" name="Group 5"/>
          <p:cNvGrpSpPr>
            <a:grpSpLocks/>
          </p:cNvGrpSpPr>
          <p:nvPr/>
        </p:nvGrpSpPr>
        <p:grpSpPr bwMode="auto">
          <a:xfrm>
            <a:off x="427038" y="601663"/>
            <a:ext cx="5070475" cy="4948237"/>
            <a:chOff x="884774" y="462144"/>
            <a:chExt cx="4143553" cy="4044505"/>
          </a:xfrm>
        </p:grpSpPr>
        <p:pic>
          <p:nvPicPr>
            <p:cNvPr id="26639" name="Picture 11" descr="fig1_ne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774" y="462144"/>
              <a:ext cx="4101684" cy="4044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40" name="Group 4"/>
            <p:cNvGrpSpPr>
              <a:grpSpLocks/>
            </p:cNvGrpSpPr>
            <p:nvPr/>
          </p:nvGrpSpPr>
          <p:grpSpPr bwMode="auto">
            <a:xfrm>
              <a:off x="1315536" y="1527372"/>
              <a:ext cx="3712791" cy="2840608"/>
              <a:chOff x="1315536" y="1527372"/>
              <a:chExt cx="3712791" cy="2840608"/>
            </a:xfrm>
          </p:grpSpPr>
          <p:sp>
            <p:nvSpPr>
              <p:cNvPr id="26641" name="Oval 25"/>
              <p:cNvSpPr>
                <a:spLocks noChangeArrowheads="1"/>
              </p:cNvSpPr>
              <p:nvPr/>
            </p:nvSpPr>
            <p:spPr bwMode="auto">
              <a:xfrm>
                <a:off x="1315536" y="1796305"/>
                <a:ext cx="1143092" cy="1142966"/>
              </a:xfrm>
              <a:prstGeom prst="ellipse">
                <a:avLst/>
              </a:prstGeom>
              <a:noFill/>
              <a:ln w="25400">
                <a:solidFill>
                  <a:srgbClr val="FF99CC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2" name="Oval 26"/>
              <p:cNvSpPr>
                <a:spLocks noChangeArrowheads="1"/>
              </p:cNvSpPr>
              <p:nvPr/>
            </p:nvSpPr>
            <p:spPr bwMode="auto">
              <a:xfrm>
                <a:off x="2364070" y="3130466"/>
                <a:ext cx="1237650" cy="1237514"/>
              </a:xfrm>
              <a:prstGeom prst="ellips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3" name="Text Box 27"/>
              <p:cNvSpPr txBox="1">
                <a:spLocks noChangeArrowheads="1"/>
              </p:cNvSpPr>
              <p:nvPr/>
            </p:nvSpPr>
            <p:spPr bwMode="auto">
              <a:xfrm rot="-2488693">
                <a:off x="2309437" y="1527372"/>
                <a:ext cx="1361625" cy="684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ja-JP" sz="1400" b="1">
                    <a:solidFill>
                      <a:srgbClr val="000000"/>
                    </a:solidFill>
                  </a:rPr>
                  <a:t>Repusive core</a:t>
                </a:r>
              </a:p>
            </p:txBody>
          </p:sp>
          <p:sp>
            <p:nvSpPr>
              <p:cNvPr id="26644" name="Text Box 28"/>
              <p:cNvSpPr txBox="1">
                <a:spLocks noChangeArrowheads="1"/>
              </p:cNvSpPr>
              <p:nvPr/>
            </p:nvSpPr>
            <p:spPr bwMode="auto">
              <a:xfrm rot="-1267627">
                <a:off x="3418752" y="3407319"/>
                <a:ext cx="1609575" cy="445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ja-JP" sz="1600">
                    <a:solidFill>
                      <a:srgbClr val="000000"/>
                    </a:solidFill>
                  </a:rPr>
                  <a:t>attraction</a:t>
                </a:r>
              </a:p>
            </p:txBody>
          </p:sp>
        </p:grpSp>
      </p:grpSp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5676900" y="1358900"/>
            <a:ext cx="330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There are infinitely many equivalent nuclear potentials!</a:t>
            </a:r>
          </a:p>
        </p:txBody>
      </p:sp>
      <p:pic>
        <p:nvPicPr>
          <p:cNvPr id="26629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2743200"/>
            <a:ext cx="1409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3194050"/>
            <a:ext cx="29083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1" name="Group 17"/>
          <p:cNvGrpSpPr>
            <a:grpSpLocks noChangeAspect="1"/>
          </p:cNvGrpSpPr>
          <p:nvPr/>
        </p:nvGrpSpPr>
        <p:grpSpPr bwMode="auto">
          <a:xfrm>
            <a:off x="1066800" y="444500"/>
            <a:ext cx="1325563" cy="971550"/>
            <a:chOff x="617" y="2314"/>
            <a:chExt cx="1110" cy="814"/>
          </a:xfrm>
        </p:grpSpPr>
        <p:sp>
          <p:nvSpPr>
            <p:cNvPr id="15" name="AutoShape 18"/>
            <p:cNvSpPr>
              <a:spLocks noChangeAspect="1" noChangeArrowheads="1"/>
            </p:cNvSpPr>
            <p:nvPr/>
          </p:nvSpPr>
          <p:spPr bwMode="auto">
            <a:xfrm>
              <a:off x="617" y="2314"/>
              <a:ext cx="1110" cy="814"/>
            </a:xfrm>
            <a:prstGeom prst="irregularSeal2">
              <a:avLst/>
            </a:prstGeom>
            <a:solidFill>
              <a:srgbClr val="FFCC66"/>
            </a:solidFill>
            <a:ln w="9525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Text Box 19"/>
            <p:cNvSpPr txBox="1">
              <a:spLocks noChangeAspect="1" noChangeArrowheads="1"/>
            </p:cNvSpPr>
            <p:nvPr/>
          </p:nvSpPr>
          <p:spPr bwMode="auto">
            <a:xfrm>
              <a:off x="786" y="2592"/>
              <a:ext cx="703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FF0066"/>
                  </a:solidFill>
                </a:rPr>
                <a:t>QCD!</a:t>
              </a:r>
            </a:p>
          </p:txBody>
        </p:sp>
      </p:grp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563563" y="5862638"/>
            <a:ext cx="27352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FF0066"/>
                </a:solidFill>
              </a:rPr>
              <a:t>quark-gluon structures</a:t>
            </a:r>
          </a:p>
          <a:p>
            <a:pPr algn="ctr">
              <a:defRPr/>
            </a:pPr>
            <a:r>
              <a:rPr lang="en-US" sz="2000">
                <a:solidFill>
                  <a:srgbClr val="FF0066"/>
                </a:solidFill>
              </a:rPr>
              <a:t>overlap</a:t>
            </a:r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 flipH="1" flipV="1">
            <a:off x="1574800" y="3797300"/>
            <a:ext cx="101600" cy="2159000"/>
          </a:xfrm>
          <a:prstGeom prst="line">
            <a:avLst/>
          </a:prstGeom>
          <a:noFill/>
          <a:ln w="28575">
            <a:solidFill>
              <a:srgbClr val="9999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3024188" y="6259513"/>
            <a:ext cx="18383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</a:rPr>
              <a:t>heavy mesons</a:t>
            </a:r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 flipH="1" flipV="1">
            <a:off x="3606800" y="3263900"/>
            <a:ext cx="266700" cy="2959100"/>
          </a:xfrm>
          <a:prstGeom prst="line">
            <a:avLst/>
          </a:prstGeom>
          <a:noFill/>
          <a:ln w="28575">
            <a:solidFill>
              <a:srgbClr val="9999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6" name="Text Box 41"/>
          <p:cNvSpPr txBox="1">
            <a:spLocks noChangeArrowheads="1"/>
          </p:cNvSpPr>
          <p:nvPr/>
        </p:nvSpPr>
        <p:spPr bwMode="auto">
          <a:xfrm>
            <a:off x="4498975" y="3003550"/>
            <a:ext cx="8223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66"/>
                </a:solidFill>
              </a:rPr>
              <a:t>OPEP</a:t>
            </a:r>
          </a:p>
        </p:txBody>
      </p:sp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899207" y="0"/>
            <a:ext cx="80483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Nucleon-Nucleon </a:t>
            </a:r>
            <a:r>
              <a:rPr lang="en-US" sz="2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interaction (</a:t>
            </a:r>
            <a:r>
              <a:rPr lang="en-US" sz="2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qualitative analysis)</a:t>
            </a:r>
          </a:p>
        </p:txBody>
      </p:sp>
    </p:spTree>
    <p:extLst>
      <p:ext uri="{BB962C8B-B14F-4D97-AF65-F5344CB8AC3E}">
        <p14:creationId xmlns:p14="http://schemas.microsoft.com/office/powerpoint/2010/main" val="362106446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Sta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870648"/>
            <a:ext cx="5422900" cy="3823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3800" y="539234"/>
            <a:ext cx="3617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Gandolfi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et al. PRC85, 032801 (2012)</a:t>
            </a:r>
          </a:p>
        </p:txBody>
      </p:sp>
      <p:pic>
        <p:nvPicPr>
          <p:cNvPr id="6" name="Picture 5" descr="corr-skin-ra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052" y="1041400"/>
            <a:ext cx="3197716" cy="299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27700" y="4061936"/>
            <a:ext cx="34163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hangingPunct="0">
              <a:defRPr/>
            </a:pPr>
            <a:r>
              <a:rPr lang="en-US" sz="1600" kern="0" dirty="0">
                <a:solidFill>
                  <a:sysClr val="windowText" lastClr="000000"/>
                </a:solidFill>
              </a:rPr>
              <a:t>The covariance ellipsoid for the neutron skin </a:t>
            </a:r>
            <a:r>
              <a:rPr lang="en-US" sz="1600" kern="0" dirty="0" err="1">
                <a:solidFill>
                  <a:sysClr val="windowText" lastClr="000000"/>
                </a:solidFill>
              </a:rPr>
              <a:t>R</a:t>
            </a:r>
            <a:r>
              <a:rPr lang="en-US" sz="1600" kern="0" baseline="-25000" dirty="0" err="1">
                <a:solidFill>
                  <a:sysClr val="windowText" lastClr="000000"/>
                </a:solidFill>
              </a:rPr>
              <a:t>skin</a:t>
            </a:r>
            <a:r>
              <a:rPr lang="en-US" sz="1600" kern="0" dirty="0">
                <a:solidFill>
                  <a:sysClr val="windowText" lastClr="000000"/>
                </a:solidFill>
              </a:rPr>
              <a:t> in </a:t>
            </a:r>
            <a:r>
              <a:rPr lang="en-US" sz="1600" kern="0" baseline="30000" dirty="0">
                <a:solidFill>
                  <a:sysClr val="windowText" lastClr="000000"/>
                </a:solidFill>
              </a:rPr>
              <a:t>208</a:t>
            </a:r>
            <a:r>
              <a:rPr lang="en-US" sz="1600" kern="0" dirty="0">
                <a:solidFill>
                  <a:sysClr val="windowText" lastClr="000000"/>
                </a:solidFill>
              </a:rPr>
              <a:t>Pb and the radius of a 1.4M</a:t>
            </a:r>
            <a:r>
              <a:rPr lang="en-US" sz="1600" kern="0" baseline="-25000" dirty="0">
                <a:solidFill>
                  <a:sysClr val="windowText" lastClr="000000"/>
                </a:solidFill>
              </a:rPr>
              <a:t>⊙</a:t>
            </a:r>
            <a:r>
              <a:rPr lang="en-US" sz="1600" kern="0" dirty="0">
                <a:solidFill>
                  <a:sysClr val="windowText" lastClr="000000"/>
                </a:solidFill>
              </a:rPr>
              <a:t> neutron 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star. </a:t>
            </a:r>
          </a:p>
          <a:p>
            <a:pPr lvl="0" defTabSz="914400" eaLnBrk="0" hangingPunct="0"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</a:rPr>
              <a:t>The </a:t>
            </a:r>
            <a:r>
              <a:rPr lang="en-US" sz="1600" kern="0" dirty="0">
                <a:solidFill>
                  <a:sysClr val="windowText" lastClr="000000"/>
                </a:solidFill>
              </a:rPr>
              <a:t>mean values are: 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R(</a:t>
            </a:r>
            <a:r>
              <a:rPr lang="en-US" sz="1600" kern="0" dirty="0">
                <a:solidFill>
                  <a:sysClr val="windowText" lastClr="000000"/>
                </a:solidFill>
              </a:rPr>
              <a:t>1.4M</a:t>
            </a:r>
            <a:r>
              <a:rPr lang="en-US" sz="1600" kern="0" baseline="-25000" dirty="0">
                <a:solidFill>
                  <a:sysClr val="windowText" lastClr="000000"/>
                </a:solidFill>
              </a:rPr>
              <a:t>⊙</a:t>
            </a:r>
            <a:r>
              <a:rPr lang="en-US" sz="1600" kern="0" dirty="0">
                <a:solidFill>
                  <a:sysClr val="windowText" lastClr="000000"/>
                </a:solidFill>
              </a:rPr>
              <a:t> )=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12 </a:t>
            </a:r>
            <a:r>
              <a:rPr lang="en-US" sz="1600" kern="0" dirty="0">
                <a:solidFill>
                  <a:sysClr val="windowText" lastClr="000000"/>
                </a:solidFill>
              </a:rPr>
              <a:t>km and </a:t>
            </a:r>
            <a:r>
              <a:rPr lang="en-US" sz="1600" kern="0" dirty="0" err="1">
                <a:solidFill>
                  <a:sysClr val="windowText" lastClr="000000"/>
                </a:solidFill>
              </a:rPr>
              <a:t>R</a:t>
            </a:r>
            <a:r>
              <a:rPr lang="en-US" sz="1600" kern="0" baseline="-25000" dirty="0" err="1">
                <a:solidFill>
                  <a:sysClr val="windowText" lastClr="000000"/>
                </a:solidFill>
              </a:rPr>
              <a:t>skin</a:t>
            </a:r>
            <a:r>
              <a:rPr lang="en-US" sz="1600" kern="0" dirty="0">
                <a:solidFill>
                  <a:sysClr val="windowText" lastClr="000000"/>
                </a:solidFill>
              </a:rPr>
              <a:t>= 0.17 fm.</a:t>
            </a:r>
          </a:p>
        </p:txBody>
      </p:sp>
      <p:sp>
        <p:nvSpPr>
          <p:cNvPr id="4" name="Rectangle 3"/>
          <p:cNvSpPr/>
          <p:nvPr/>
        </p:nvSpPr>
        <p:spPr>
          <a:xfrm>
            <a:off x="5474305" y="551934"/>
            <a:ext cx="36175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Erler</a:t>
            </a:r>
            <a:r>
              <a:rPr lang="en-US" sz="1600" dirty="0"/>
              <a:t> et al., </a:t>
            </a:r>
            <a:r>
              <a:rPr lang="en-US" sz="1600" dirty="0" smtClean="0"/>
              <a:t>PRC 87, 044320 (2013)</a:t>
            </a:r>
            <a:endParaRPr lang="en-US" sz="1600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17525" y="15875"/>
            <a:ext cx="8247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hangingPunct="0"/>
            <a:r>
              <a:rPr lang="en-US" sz="2400" dirty="0" smtClean="0">
                <a:solidFill>
                  <a:srgbClr val="000090"/>
                </a:solidFill>
                <a:ea typeface="ＭＳ Ｐゴシック" charset="0"/>
                <a:cs typeface="Arial" charset="0"/>
              </a:rPr>
              <a:t>From nuclei to neutron stars (a </a:t>
            </a:r>
            <a:r>
              <a:rPr lang="en-US" sz="2400" dirty="0" err="1" smtClean="0">
                <a:solidFill>
                  <a:srgbClr val="000090"/>
                </a:solidFill>
                <a:ea typeface="ＭＳ Ｐゴシック" charset="0"/>
                <a:cs typeface="Arial" charset="0"/>
              </a:rPr>
              <a:t>multiscale</a:t>
            </a:r>
            <a:r>
              <a:rPr lang="en-US" sz="2400" dirty="0" smtClean="0">
                <a:solidFill>
                  <a:srgbClr val="000090"/>
                </a:solidFill>
                <a:ea typeface="ＭＳ Ｐゴシック" charset="0"/>
                <a:cs typeface="Arial" charset="0"/>
              </a:rPr>
              <a:t> problem)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16600" y="5473700"/>
            <a:ext cx="3225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Major uncertainty: density dependence of the symmetry energy. Depends on </a:t>
            </a:r>
            <a:r>
              <a:rPr lang="en-US" i="1" dirty="0" smtClean="0">
                <a:solidFill>
                  <a:srgbClr val="FF0000"/>
                </a:solidFill>
              </a:rPr>
              <a:t>T=3/2 </a:t>
            </a:r>
            <a:r>
              <a:rPr lang="en-US" dirty="0" smtClean="0">
                <a:solidFill>
                  <a:srgbClr val="FF0000"/>
                </a:solidFill>
              </a:rPr>
              <a:t>three-nucleon forces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19" descr="LL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079" y="5270501"/>
            <a:ext cx="1862321" cy="10747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aa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4794250"/>
            <a:ext cx="1255712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147638" y="4851400"/>
            <a:ext cx="1807741" cy="1651000"/>
            <a:chOff x="3200400" y="4749800"/>
            <a:chExt cx="2197100" cy="2006600"/>
          </a:xfrm>
        </p:grpSpPr>
        <p:pic>
          <p:nvPicPr>
            <p:cNvPr id="13" name="Picture 14" descr="neutron_star_structure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6944" y="4803775"/>
              <a:ext cx="1624013" cy="195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pasta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4749800"/>
              <a:ext cx="2197100" cy="43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268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t="11502" r="15735"/>
          <a:stretch>
            <a:fillRect/>
          </a:stretch>
        </p:blipFill>
        <p:spPr bwMode="auto">
          <a:xfrm>
            <a:off x="4346575" y="2679700"/>
            <a:ext cx="44196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4951413" y="6286500"/>
            <a:ext cx="3529012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/>
            <a:r>
              <a:rPr lang="en-US" sz="1200" smtClean="0">
                <a:solidFill>
                  <a:srgbClr val="004080"/>
                </a:solidFill>
                <a:latin typeface="Comic Sans MS" charset="0"/>
              </a:rPr>
              <a:t>Bogner, Kuo, Schwenk, Phys. Rep. 386, 1 (2003)</a:t>
            </a:r>
          </a:p>
        </p:txBody>
      </p:sp>
      <p:sp>
        <p:nvSpPr>
          <p:cNvPr id="2867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03375" y="0"/>
            <a:ext cx="6616700" cy="6350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>
                <a:solidFill>
                  <a:srgbClr val="FF0000"/>
                </a:solidFill>
                <a:latin typeface="Arial" charset="0"/>
                <a:ea typeface="ＭＳ Ｐゴシック" charset="0"/>
                <a:cs typeface="Comic Sans MS" charset="0"/>
              </a:rPr>
              <a:t>nucleon-nucleon interactions</a:t>
            </a:r>
            <a:endParaRPr lang="en-US" sz="2800" i="1">
              <a:solidFill>
                <a:srgbClr val="FF0000"/>
              </a:solidFill>
              <a:latin typeface="Arial" charset="0"/>
              <a:ea typeface="ＭＳ Ｐゴシック" charset="0"/>
              <a:cs typeface="Comic Sans MS" charset="0"/>
            </a:endParaRP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8"/>
          <a:stretch>
            <a:fillRect/>
          </a:stretch>
        </p:blipFill>
        <p:spPr bwMode="auto">
          <a:xfrm>
            <a:off x="165100" y="1625600"/>
            <a:ext cx="3640138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52400" y="6224588"/>
            <a:ext cx="33147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20000"/>
              </a:spcBef>
            </a:pPr>
            <a:r>
              <a:rPr lang="en-US" sz="1200" smtClean="0">
                <a:solidFill>
                  <a:srgbClr val="333399"/>
                </a:solidFill>
                <a:latin typeface="Comic Sans MS" charset="0"/>
                <a:ea typeface="Osaka" charset="0"/>
                <a:cs typeface="Osaka" charset="0"/>
              </a:rPr>
              <a:t>N</a:t>
            </a:r>
            <a:r>
              <a:rPr lang="en-US" sz="1200" baseline="30000" smtClean="0">
                <a:solidFill>
                  <a:srgbClr val="333399"/>
                </a:solidFill>
                <a:latin typeface="Comic Sans MS" charset="0"/>
                <a:ea typeface="Osaka" charset="0"/>
                <a:cs typeface="Osaka" charset="0"/>
              </a:rPr>
              <a:t>3</a:t>
            </a:r>
            <a:r>
              <a:rPr lang="en-US" sz="1200" smtClean="0">
                <a:solidFill>
                  <a:srgbClr val="333399"/>
                </a:solidFill>
                <a:latin typeface="Comic Sans MS" charset="0"/>
                <a:ea typeface="Osaka" charset="0"/>
                <a:cs typeface="Osaka" charset="0"/>
              </a:rPr>
              <a:t>LO: Entem et al., PRC68, 041001 (2003)</a:t>
            </a:r>
          </a:p>
          <a:p>
            <a:pPr defTabSz="914400" eaLnBrk="0" hangingPunct="0"/>
            <a:r>
              <a:rPr lang="en-US" sz="1200" smtClean="0">
                <a:solidFill>
                  <a:srgbClr val="333399"/>
                </a:solidFill>
                <a:latin typeface="Comic Sans MS" charset="0"/>
              </a:rPr>
              <a:t>Epelbaum, Meissner, et al.</a:t>
            </a:r>
            <a:endParaRPr lang="en-US" sz="1200" smtClean="0">
              <a:solidFill>
                <a:srgbClr val="333399"/>
              </a:solidFill>
              <a:latin typeface="Comic Sans MS" charset="0"/>
              <a:ea typeface="Osaka" charset="0"/>
              <a:cs typeface="Osaka" charset="0"/>
            </a:endParaRPr>
          </a:p>
        </p:txBody>
      </p:sp>
      <p:sp>
        <p:nvSpPr>
          <p:cNvPr id="365575" name="Text Box 7"/>
          <p:cNvSpPr txBox="1">
            <a:spLocks noChangeArrowheads="1"/>
          </p:cNvSpPr>
          <p:nvPr/>
        </p:nvSpPr>
        <p:spPr bwMode="auto">
          <a:xfrm>
            <a:off x="4768850" y="2197100"/>
            <a:ext cx="4078288" cy="341313"/>
          </a:xfrm>
          <a:prstGeom prst="rect">
            <a:avLst/>
          </a:prstGeom>
          <a:solidFill>
            <a:srgbClr val="FBFFC9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 lIns="91425" tIns="45713" rIns="91425" bIns="4571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defRPr/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V</a:t>
            </a:r>
            <a:r>
              <a:rPr lang="en-US" sz="1600" baseline="-25000">
                <a:solidFill>
                  <a:srgbClr val="000000"/>
                </a:solidFill>
                <a:cs typeface="Arial" charset="0"/>
              </a:rPr>
              <a:t>low-k</a:t>
            </a:r>
            <a:r>
              <a:rPr lang="en-US" sz="1600">
                <a:solidFill>
                  <a:srgbClr val="000000"/>
                </a:solidFill>
                <a:cs typeface="Arial" charset="0"/>
              </a:rPr>
              <a:t> unifies NN interactions at low energy</a:t>
            </a:r>
          </a:p>
        </p:txBody>
      </p:sp>
      <p:sp>
        <p:nvSpPr>
          <p:cNvPr id="28679" name="Rectangle 9"/>
          <p:cNvSpPr>
            <a:spLocks noChangeArrowheads="1"/>
          </p:cNvSpPr>
          <p:nvPr/>
        </p:nvSpPr>
        <p:spPr bwMode="auto">
          <a:xfrm>
            <a:off x="477838" y="1036638"/>
            <a:ext cx="31829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pPr marL="341313" indent="-341313" algn="ctr" defTabSz="914400">
              <a:spcBef>
                <a:spcPct val="20000"/>
              </a:spcBef>
            </a:pPr>
            <a:r>
              <a:rPr lang="en-US" smtClean="0">
                <a:solidFill>
                  <a:srgbClr val="0000FF"/>
                </a:solidFill>
                <a:ea typeface="ＭＳ Ｐゴシック" charset="0"/>
                <a:cs typeface="Arial" charset="0"/>
              </a:rPr>
              <a:t>Effective-field theory potentials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4572000" y="1184275"/>
            <a:ext cx="4572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/>
          <a:p>
            <a:pPr algn="ctr" defTabSz="914400" eaLnBrk="0" hangingPunct="0"/>
            <a:r>
              <a:rPr lang="en-US" smtClean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Renormalization group (RG) evolved nuclear potentials</a:t>
            </a:r>
          </a:p>
        </p:txBody>
      </p:sp>
    </p:spTree>
    <p:extLst>
      <p:ext uri="{BB962C8B-B14F-4D97-AF65-F5344CB8AC3E}">
        <p14:creationId xmlns:p14="http://schemas.microsoft.com/office/powerpoint/2010/main" val="1312586848"/>
      </p:ext>
    </p:extLst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674688"/>
            <a:ext cx="22510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1049338" y="2495550"/>
            <a:ext cx="5797550" cy="2957513"/>
          </a:xfrm>
          <a:prstGeom prst="roundRect">
            <a:avLst>
              <a:gd name="adj" fmla="val 16926"/>
            </a:avLst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9986" tIns="46793" rIns="89986" bIns="46793"/>
          <a:lstStyle/>
          <a:p>
            <a:pPr defTabSz="45561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mtClean="0">
                <a:solidFill>
                  <a:srgbClr val="000000"/>
                </a:solidFill>
                <a:ea typeface="ＭＳ Ｐゴシック" charset="0"/>
                <a:cs typeface="DejaVu Sans" charset="0"/>
              </a:rPr>
              <a:t>The computational cost of nuclear 3-body forces can be greatly reduced by decoupling low-energy parts from high-energy parts, which can then be discarded.</a:t>
            </a:r>
          </a:p>
        </p:txBody>
      </p:sp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3816350"/>
            <a:ext cx="51609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115888" y="939800"/>
            <a:ext cx="599757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89986" tIns="46793" rIns="89986" bIns="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800" smtClean="0">
                <a:solidFill>
                  <a:srgbClr val="FF0000"/>
                </a:solidFill>
                <a:cs typeface="DejaVu Sans" charset="0"/>
              </a:rPr>
              <a:t>Three-body forces </a:t>
            </a:r>
            <a:r>
              <a:rPr lang="en-GB" sz="1800" smtClean="0">
                <a:solidFill>
                  <a:srgbClr val="000000"/>
                </a:solidFill>
                <a:cs typeface="DejaVu Sans" charset="0"/>
              </a:rPr>
              <a:t>between protons and neutrons are analogous to tidal forces: the gravitational force on the Earth is </a:t>
            </a:r>
            <a:r>
              <a:rPr lang="en-GB" sz="1800" i="1" smtClean="0">
                <a:solidFill>
                  <a:srgbClr val="000000"/>
                </a:solidFill>
                <a:cs typeface="DejaVu Sans" charset="0"/>
              </a:rPr>
              <a:t>not </a:t>
            </a:r>
            <a:r>
              <a:rPr lang="en-GB" sz="1800" smtClean="0">
                <a:solidFill>
                  <a:srgbClr val="000000"/>
                </a:solidFill>
                <a:cs typeface="DejaVu Sans" charset="0"/>
              </a:rPr>
              <a:t>just</a:t>
            </a:r>
            <a:r>
              <a:rPr lang="en-GB" sz="1800" i="1" smtClean="0">
                <a:solidFill>
                  <a:srgbClr val="000000"/>
                </a:solidFill>
                <a:cs typeface="DejaVu Sans" charset="0"/>
              </a:rPr>
              <a:t> </a:t>
            </a:r>
            <a:r>
              <a:rPr lang="en-GB" sz="1800" smtClean="0">
                <a:solidFill>
                  <a:srgbClr val="000000"/>
                </a:solidFill>
                <a:cs typeface="DejaVu Sans" charset="0"/>
              </a:rPr>
              <a:t>the sum of Earth-Moon and Earth-Sun forces (</a:t>
            </a:r>
            <a:r>
              <a:rPr lang="en-US" sz="1800" smtClean="0">
                <a:solidFill>
                  <a:srgbClr val="000000"/>
                </a:solidFill>
                <a:cs typeface="DejaVu Sans" charset="0"/>
              </a:rPr>
              <a:t>if one employs point masses for Earth, Moon, Sun)</a:t>
            </a:r>
            <a:endParaRPr lang="en-GB" sz="1800" smtClean="0">
              <a:solidFill>
                <a:srgbClr val="000000"/>
              </a:solidFill>
              <a:cs typeface="DejaVu Sans" charset="0"/>
            </a:endParaRP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6016625" y="1389063"/>
            <a:ext cx="560388" cy="385762"/>
          </a:xfrm>
          <a:prstGeom prst="rightArrow">
            <a:avLst>
              <a:gd name="adj1" fmla="val 50000"/>
              <a:gd name="adj2" fmla="val 50166"/>
            </a:avLst>
          </a:prstGeom>
          <a:solidFill>
            <a:srgbClr val="D2D2F4"/>
          </a:solidFill>
          <a:ln w="9525">
            <a:noFill/>
            <a:bevel/>
            <a:headEnd/>
            <a:tailEnd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</p:spPr>
        <p:txBody>
          <a:bodyPr wrap="none" lIns="91425" tIns="45713" rIns="91425" bIns="45713" anchor="ctr"/>
          <a:lstStyle/>
          <a:p>
            <a:pPr defTabSz="457130" hangingPunct="0">
              <a:lnSpc>
                <a:spcPct val="87000"/>
              </a:lnSpc>
              <a:buClr>
                <a:srgbClr val="000000"/>
              </a:buClr>
              <a:buSzPct val="45000"/>
              <a:defRPr/>
            </a:pPr>
            <a:endParaRPr lang="en-US">
              <a:solidFill>
                <a:srgbClr val="FFFFFF"/>
              </a:solidFill>
              <a:ea typeface="DejaVu Sans"/>
              <a:cs typeface="DejaVu Sans"/>
            </a:endParaRPr>
          </a:p>
        </p:txBody>
      </p:sp>
      <p:sp>
        <p:nvSpPr>
          <p:cNvPr id="30726" name="Rectangle 8"/>
          <p:cNvSpPr>
            <a:spLocks noChangeArrowheads="1"/>
          </p:cNvSpPr>
          <p:nvPr/>
        </p:nvSpPr>
        <p:spPr bwMode="auto">
          <a:xfrm>
            <a:off x="900113" y="5607050"/>
            <a:ext cx="6313487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89986" tIns="46793" rIns="89986" bIns="46793"/>
          <a:lstStyle/>
          <a:p>
            <a:pPr defTabSz="45561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dirty="0" smtClean="0">
                <a:solidFill>
                  <a:srgbClr val="000000"/>
                </a:solidFill>
                <a:ea typeface="ＭＳ Ｐゴシック" charset="0"/>
                <a:cs typeface="DejaVu Sans" charset="0"/>
              </a:rPr>
              <a:t>Recently the first consistent Similarity Renormalization Group softening of three-body forces was achieved, with rapid convergence in helium. With this faster convergence, calculations of larger nuclei are possible! </a:t>
            </a:r>
          </a:p>
        </p:txBody>
      </p:sp>
      <p:sp>
        <p:nvSpPr>
          <p:cNvPr id="30727" name="Rectangle 4"/>
          <p:cNvSpPr txBox="1">
            <a:spLocks noChangeArrowheads="1"/>
          </p:cNvSpPr>
          <p:nvPr/>
        </p:nvSpPr>
        <p:spPr bwMode="auto">
          <a:xfrm>
            <a:off x="1806575" y="84138"/>
            <a:ext cx="6616700" cy="635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US" sz="2800" smtClean="0">
                <a:solidFill>
                  <a:srgbClr val="FF0000"/>
                </a:solidFill>
                <a:cs typeface="Comic Sans MS" charset="0"/>
              </a:rPr>
              <a:t>three-nucleon interactions</a:t>
            </a:r>
            <a:endParaRPr lang="en-US" sz="2800" i="1" smtClean="0">
              <a:solidFill>
                <a:srgbClr val="FF0000"/>
              </a:solidFill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15780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221" y="2400300"/>
            <a:ext cx="4745779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1877409" y="0"/>
            <a:ext cx="5881808" cy="461651"/>
          </a:xfrm>
          <a:prstGeom prst="rect">
            <a:avLst/>
          </a:prstGeom>
          <a:ln>
            <a:miter lim="800000"/>
            <a:headEnd/>
            <a:tailEnd/>
          </a:ln>
          <a:effectLst/>
        </p:spPr>
        <p:txBody>
          <a:bodyPr wrap="none" lIns="91425" tIns="45713" rIns="91425" bIns="45713">
            <a:spAutoFit/>
          </a:bodyPr>
          <a:lstStyle/>
          <a:p>
            <a:pPr algn="ctr">
              <a:defRPr/>
            </a:pPr>
            <a:r>
              <a:rPr lang="en-US" sz="2400" kern="0" dirty="0" smtClean="0">
                <a:solidFill>
                  <a:srgbClr val="333399"/>
                </a:solidFill>
                <a:latin typeface="Arial"/>
                <a:ea typeface="Comic Sans MS" charset="0"/>
                <a:cs typeface="Arial"/>
              </a:rPr>
              <a:t>The challenge and the prospect: NN force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45300" y="2490787"/>
            <a:ext cx="897083" cy="750414"/>
          </a:xfrm>
          <a:prstGeom prst="rect">
            <a:avLst/>
          </a:prstGeom>
        </p:spPr>
      </p:pic>
      <p:sp>
        <p:nvSpPr>
          <p:cNvPr id="47105" name="Rectangle 16"/>
          <p:cNvSpPr>
            <a:spLocks noChangeArrowheads="1"/>
          </p:cNvSpPr>
          <p:nvPr/>
        </p:nvSpPr>
        <p:spPr bwMode="auto">
          <a:xfrm>
            <a:off x="4982633" y="5880100"/>
            <a:ext cx="3914473" cy="64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cs typeface="Arial" charset="0"/>
              </a:rPr>
              <a:t>Beane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 et al. PRL 97, 012001 (2006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) </a:t>
            </a:r>
          </a:p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and Phys. Rev. C 88, 024003 (2013)</a:t>
            </a:r>
          </a:p>
        </p:txBody>
      </p:sp>
      <p:pic>
        <p:nvPicPr>
          <p:cNvPr id="2" name="Picture 1" descr="nn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62" y="520700"/>
            <a:ext cx="3408634" cy="1871406"/>
          </a:xfrm>
          <a:prstGeom prst="rect">
            <a:avLst/>
          </a:prstGeom>
        </p:spPr>
      </p:pic>
      <p:pic>
        <p:nvPicPr>
          <p:cNvPr id="4" name="Picture 3" descr="aa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0"/>
            <a:ext cx="4165965" cy="2997200"/>
          </a:xfrm>
          <a:prstGeom prst="rect">
            <a:avLst/>
          </a:prstGeom>
        </p:spPr>
      </p:pic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588433" y="5880100"/>
            <a:ext cx="3615112" cy="36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Arial" charset="0"/>
              </a:rPr>
              <a:t>Ishii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et al. PRL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99, 022001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2007)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9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307987" y="-88900"/>
            <a:ext cx="4655104" cy="83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Optimizing the </a:t>
            </a:r>
            <a:r>
              <a:rPr lang="en-US" sz="2800" dirty="0">
                <a:solidFill>
                  <a:srgbClr val="0000FF"/>
                </a:solidFill>
              </a:rPr>
              <a:t>nuclear </a:t>
            </a:r>
            <a:r>
              <a:rPr lang="en-US" sz="2800" dirty="0" smtClean="0">
                <a:solidFill>
                  <a:srgbClr val="0000FF"/>
                </a:solidFill>
              </a:rPr>
              <a:t>force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</a:rPr>
              <a:t>input matters: garbage in, garbage out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3255150"/>
            <a:ext cx="4483100" cy="30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3" tIns="45692" rIns="91383" bIns="45692">
            <a:spAutoFit/>
          </a:bodyPr>
          <a:lstStyle/>
          <a:p>
            <a:pPr marL="342900" indent="-342900" defTabSz="914400"/>
            <a:r>
              <a:rPr lang="en-US" sz="14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A. </a:t>
            </a:r>
            <a:r>
              <a:rPr lang="en-US" sz="1400" dirty="0" err="1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Ekström</a:t>
            </a:r>
            <a:r>
              <a:rPr lang="en-US" sz="14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et al.,</a:t>
            </a:r>
            <a:r>
              <a:rPr lang="en-US" sz="14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  Phys. Rev. </a:t>
            </a:r>
            <a:r>
              <a:rPr lang="en-US" sz="1400" dirty="0" err="1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Lett</a:t>
            </a:r>
            <a:r>
              <a:rPr lang="en-US" sz="14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. </a:t>
            </a:r>
            <a:r>
              <a:rPr lang="en-US" sz="1400" dirty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110, </a:t>
            </a:r>
            <a:r>
              <a:rPr lang="en-US" sz="14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192502 (</a:t>
            </a:r>
            <a:r>
              <a:rPr lang="en-US" sz="1400" dirty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2013</a:t>
            </a:r>
            <a:r>
              <a:rPr lang="en-US" sz="14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)</a:t>
            </a:r>
            <a:endParaRPr lang="en-US" sz="1400" dirty="0">
              <a:solidFill>
                <a:prstClr val="black"/>
              </a:solidFill>
              <a:latin typeface="Arial"/>
              <a:ea typeface="ヒラギノ角ゴ ProN W3"/>
              <a:cs typeface="Arial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 bwMode="auto">
          <a:xfrm>
            <a:off x="0" y="686957"/>
            <a:ext cx="4653291" cy="265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hangingPunct="0">
              <a:spcBef>
                <a:spcPts val="400"/>
              </a:spcBef>
              <a:buClr>
                <a:srgbClr val="8064A2">
                  <a:lumMod val="75000"/>
                </a:srgbClr>
              </a:buClr>
              <a:buSzPct val="100000"/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The derivative-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free</a:t>
            </a:r>
            <a:r>
              <a:rPr lang="en-US" sz="1600" dirty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minimizer POUNDERS was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used to systematically optimize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NNLO chiral potentials</a:t>
            </a:r>
          </a:p>
          <a:p>
            <a:pPr marL="285750" indent="-285750" eaLnBrk="0" hangingPunct="0">
              <a:spcBef>
                <a:spcPts val="400"/>
              </a:spcBef>
              <a:buClr>
                <a:srgbClr val="8064A2">
                  <a:lumMod val="75000"/>
                </a:srgbClr>
              </a:buClr>
              <a:buSzPct val="100000"/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The optimization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of the new interaction </a:t>
            </a:r>
            <a:r>
              <a:rPr lang="en-US" sz="1600" kern="0" dirty="0" err="1" smtClean="0">
                <a:solidFill>
                  <a:sysClr val="windowText" lastClr="000000"/>
                </a:solidFill>
                <a:latin typeface="Arial"/>
                <a:ea typeface="ヒラギノ角ゴ ProN W3"/>
                <a:cs typeface="Arial"/>
              </a:rPr>
              <a:t>NNLO</a:t>
            </a:r>
            <a:r>
              <a:rPr lang="en-US" sz="1600" kern="0" baseline="-25000" dirty="0" err="1" smtClean="0">
                <a:solidFill>
                  <a:sysClr val="windowText" lastClr="000000"/>
                </a:solidFill>
                <a:latin typeface="Arial"/>
                <a:ea typeface="ヒラギノ角ゴ ProN W3"/>
                <a:cs typeface="Arial"/>
              </a:rPr>
              <a:t>opt</a:t>
            </a:r>
            <a:r>
              <a:rPr lang="en-US" sz="1600" kern="0" baseline="-25000" dirty="0" smtClean="0">
                <a:solidFill>
                  <a:sysClr val="windowText" lastClr="000000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yields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a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χ</a:t>
            </a:r>
            <a:r>
              <a:rPr lang="en-US" sz="1600" baseline="300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/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datum ≈ 1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for laboratory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NN scattering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energies below 125 MeV. The new interaction yields very good agreement with binding energies and radii for A=3,4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nuclei and oxygen isotopes</a:t>
            </a:r>
            <a:endParaRPr lang="en-US" sz="1600" dirty="0">
              <a:solidFill>
                <a:prstClr val="black"/>
              </a:solidFill>
              <a:latin typeface="Arial"/>
              <a:ea typeface="ヒラギノ角ゴ ProN W3"/>
              <a:cs typeface="Arial"/>
            </a:endParaRPr>
          </a:p>
          <a:p>
            <a:pPr marL="285750" indent="-285750" eaLnBrk="0" hangingPunct="0">
              <a:spcBef>
                <a:spcPts val="400"/>
              </a:spcBef>
              <a:buClr>
                <a:srgbClr val="8064A2">
                  <a:lumMod val="75000"/>
                </a:srgbClr>
              </a:buClr>
              <a:buSzPct val="100000"/>
              <a:buFont typeface="Arial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Ongoing</a:t>
            </a:r>
            <a:r>
              <a:rPr lang="en-US" sz="1600" b="1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: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Optimization of NN + 3NF</a:t>
            </a:r>
            <a:endParaRPr lang="en-US" sz="1600" dirty="0">
              <a:solidFill>
                <a:prstClr val="black"/>
              </a:solidFill>
              <a:latin typeface="Arial"/>
              <a:ea typeface="ヒラギノ角ゴ ProN W3"/>
              <a:cs typeface="Arial"/>
            </a:endParaRPr>
          </a:p>
        </p:txBody>
      </p:sp>
      <p:pic>
        <p:nvPicPr>
          <p:cNvPr id="3" name="Picture 2" descr="Untitl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517900"/>
            <a:ext cx="3965001" cy="3073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7500" y="65672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http://</a:t>
            </a:r>
            <a:r>
              <a:rPr lang="en-US" sz="1200" dirty="0" err="1">
                <a:solidFill>
                  <a:srgbClr val="000000"/>
                </a:solidFill>
              </a:rPr>
              <a:t>science.energy.gov</a:t>
            </a:r>
            <a:r>
              <a:rPr lang="en-US" sz="1200" dirty="0">
                <a:solidFill>
                  <a:srgbClr val="000000"/>
                </a:solidFill>
              </a:rPr>
              <a:t>/</a:t>
            </a:r>
            <a:r>
              <a:rPr lang="en-US" sz="1200" dirty="0" err="1">
                <a:solidFill>
                  <a:srgbClr val="000000"/>
                </a:solidFill>
              </a:rPr>
              <a:t>np</a:t>
            </a:r>
            <a:r>
              <a:rPr lang="en-US" sz="1200" dirty="0">
                <a:solidFill>
                  <a:srgbClr val="000000"/>
                </a:solidFill>
              </a:rPr>
              <a:t>/highlights/2014/np-2014-05-e/</a:t>
            </a:r>
          </a:p>
        </p:txBody>
      </p:sp>
      <p:sp>
        <p:nvSpPr>
          <p:cNvPr id="15" name="Content Placeholder 5"/>
          <p:cNvSpPr txBox="1">
            <a:spLocks/>
          </p:cNvSpPr>
          <p:nvPr/>
        </p:nvSpPr>
        <p:spPr bwMode="auto">
          <a:xfrm>
            <a:off x="4559300" y="674257"/>
            <a:ext cx="4584700" cy="21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hangingPunct="0">
              <a:spcBef>
                <a:spcPts val="400"/>
              </a:spcBef>
              <a:buClr>
                <a:srgbClr val="8064A2">
                  <a:lumMod val="75000"/>
                </a:srgbClr>
              </a:buClr>
              <a:buSzPct val="100000"/>
              <a:buFont typeface="Arial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Used a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coarse-grained representation of the short-distance interactions with 30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parameters</a:t>
            </a:r>
          </a:p>
          <a:p>
            <a:pPr marL="285750" indent="-285750" eaLnBrk="0" hangingPunct="0">
              <a:spcBef>
                <a:spcPts val="400"/>
              </a:spcBef>
              <a:buClr>
                <a:srgbClr val="8064A2">
                  <a:lumMod val="75000"/>
                </a:srgbClr>
              </a:buClr>
              <a:buSzPct val="100000"/>
              <a:buFont typeface="Arial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The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optimization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of a chiral interaction in </a:t>
            </a:r>
            <a:r>
              <a:rPr lang="en-US" sz="1600" kern="0" dirty="0" smtClean="0">
                <a:solidFill>
                  <a:sysClr val="windowText" lastClr="000000"/>
                </a:solidFill>
                <a:latin typeface="Arial"/>
                <a:ea typeface="ヒラギノ角ゴ ProN W3"/>
                <a:cs typeface="Arial"/>
              </a:rPr>
              <a:t>NNLO</a:t>
            </a:r>
            <a:r>
              <a:rPr lang="en-US" sz="1600" kern="0" baseline="-25000" dirty="0" smtClean="0">
                <a:solidFill>
                  <a:sysClr val="windowText" lastClr="000000"/>
                </a:solidFill>
                <a:latin typeface="Arial"/>
                <a:ea typeface="ヒラギノ角ゴ ProN W3"/>
                <a:cs typeface="Arial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yields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a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χ</a:t>
            </a:r>
            <a:r>
              <a:rPr lang="en-US" sz="1600" baseline="300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/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datum ≈ 1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for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a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mutually consistent set of 6713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NN scattering data</a:t>
            </a:r>
          </a:p>
          <a:p>
            <a:pPr marL="285750" indent="-285750" eaLnBrk="0" hangingPunct="0">
              <a:spcBef>
                <a:spcPts val="400"/>
              </a:spcBef>
              <a:buClr>
                <a:srgbClr val="8064A2">
                  <a:lumMod val="75000"/>
                </a:srgbClr>
              </a:buClr>
              <a:buSzPct val="100000"/>
              <a:buFont typeface="Arial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/>
                <a:ea typeface="ヒラギノ角ゴ ProN W3"/>
                <a:cs typeface="Arial"/>
              </a:rPr>
              <a:t>Covariance matrix yields correlation between LECCs and predictions with error bars.</a:t>
            </a:r>
            <a:endParaRPr lang="en-US" sz="1600" dirty="0">
              <a:solidFill>
                <a:prstClr val="black"/>
              </a:solidFill>
              <a:latin typeface="Arial"/>
              <a:ea typeface="ヒラギノ角ゴ ProN W3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97500" y="2813735"/>
            <a:ext cx="320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Navarro Perez, </a:t>
            </a:r>
            <a:r>
              <a:rPr lang="en-US" sz="1400" dirty="0" err="1">
                <a:solidFill>
                  <a:srgbClr val="000000"/>
                </a:solidFill>
              </a:rPr>
              <a:t>Amaro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Arriola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Phys</a:t>
            </a:r>
            <a:r>
              <a:rPr lang="en-US" sz="1400" dirty="0">
                <a:solidFill>
                  <a:srgbClr val="000000"/>
                </a:solidFill>
              </a:rPr>
              <a:t>. Rev. C 89, 024004 (2014</a:t>
            </a:r>
            <a:r>
              <a:rPr lang="en-US" sz="1400" dirty="0" smtClean="0">
                <a:solidFill>
                  <a:srgbClr val="000000"/>
                </a:solidFill>
              </a:rPr>
              <a:t>) and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arXiv</a:t>
            </a:r>
            <a:r>
              <a:rPr lang="en-US" sz="1400" dirty="0">
                <a:solidFill>
                  <a:srgbClr val="000000"/>
                </a:solidFill>
              </a:rPr>
              <a:t>:1406.0625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901324" y="3530600"/>
            <a:ext cx="3937876" cy="1270000"/>
            <a:chOff x="4901324" y="3365500"/>
            <a:chExt cx="3937876" cy="1270000"/>
          </a:xfrm>
        </p:grpSpPr>
        <p:pic>
          <p:nvPicPr>
            <p:cNvPr id="10" name="Picture 9" descr="c1c3Ellips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1324" y="3365500"/>
              <a:ext cx="2058276" cy="1270000"/>
            </a:xfrm>
            <a:prstGeom prst="rect">
              <a:avLst/>
            </a:prstGeom>
          </p:spPr>
        </p:pic>
        <p:pic>
          <p:nvPicPr>
            <p:cNvPr id="13" name="Picture 12" descr="c1c4Ellips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924" y="3365500"/>
              <a:ext cx="2058276" cy="1270000"/>
            </a:xfrm>
            <a:prstGeom prst="rect">
              <a:avLst/>
            </a:prstGeom>
          </p:spPr>
        </p:pic>
      </p:grpSp>
      <p:pic>
        <p:nvPicPr>
          <p:cNvPr id="16" name="Picture 15" descr="Pages from PhysRevC.89.024004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12" y="4851400"/>
            <a:ext cx="359048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7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38238" y="2344737"/>
            <a:ext cx="6891337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defTabSz="914400" eaLnBrk="0" hangingPunct="0">
              <a:defRPr/>
            </a:pPr>
            <a:r>
              <a:rPr lang="en-US" sz="4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 charset="0"/>
                <a:cs typeface="Arial"/>
              </a:rPr>
              <a:t>Deuteron, Light Nuclei</a:t>
            </a:r>
            <a:endParaRPr lang="en-US" sz="48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53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v="urn:schemas-microsoft-com:mac:vml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Blank Presentatio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Default - Title Slide copy 2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 copy 2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Default - Title Slide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- 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248DA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B1E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Blank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Default - 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Default - Title Slide copy 2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 copy 2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Default - Title Slide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Microsoft Office 98">
  <a:themeElements>
    <a:clrScheme name="Microsoft Office 98 8">
      <a:dk1>
        <a:srgbClr val="000000"/>
      </a:dk1>
      <a:lt1>
        <a:srgbClr val="FFFFFF"/>
      </a:lt1>
      <a:dk2>
        <a:srgbClr val="1F1DE8"/>
      </a:dk2>
      <a:lt2>
        <a:srgbClr val="007469"/>
      </a:lt2>
      <a:accent1>
        <a:srgbClr val="FC0128"/>
      </a:accent1>
      <a:accent2>
        <a:srgbClr val="CF16CE"/>
      </a:accent2>
      <a:accent3>
        <a:srgbClr val="FFFFFF"/>
      </a:accent3>
      <a:accent4>
        <a:srgbClr val="000000"/>
      </a:accent4>
      <a:accent5>
        <a:srgbClr val="FDAAAC"/>
      </a:accent5>
      <a:accent6>
        <a:srgbClr val="BB13BA"/>
      </a:accent6>
      <a:hlink>
        <a:srgbClr val="F39FD1"/>
      </a:hlink>
      <a:folHlink>
        <a:srgbClr val="7C0F59"/>
      </a:folHlink>
    </a:clrScheme>
    <a:fontScheme name="Microsoft Office 98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Microsoft Office 98">
  <a:themeElements>
    <a:clrScheme name="Microsoft Office 98 8">
      <a:dk1>
        <a:srgbClr val="000000"/>
      </a:dk1>
      <a:lt1>
        <a:srgbClr val="FFFFFF"/>
      </a:lt1>
      <a:dk2>
        <a:srgbClr val="1F1DE8"/>
      </a:dk2>
      <a:lt2>
        <a:srgbClr val="007469"/>
      </a:lt2>
      <a:accent1>
        <a:srgbClr val="FC0128"/>
      </a:accent1>
      <a:accent2>
        <a:srgbClr val="CF16CE"/>
      </a:accent2>
      <a:accent3>
        <a:srgbClr val="FFFFFF"/>
      </a:accent3>
      <a:accent4>
        <a:srgbClr val="000000"/>
      </a:accent4>
      <a:accent5>
        <a:srgbClr val="FDAAAC"/>
      </a:accent5>
      <a:accent6>
        <a:srgbClr val="BB13BA"/>
      </a:accent6>
      <a:hlink>
        <a:srgbClr val="F39FD1"/>
      </a:hlink>
      <a:folHlink>
        <a:srgbClr val="7C0F59"/>
      </a:folHlink>
    </a:clrScheme>
    <a:fontScheme name="Microsoft Office 98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</TotalTime>
  <Words>2474</Words>
  <Application>Microsoft Macintosh PowerPoint</Application>
  <PresentationFormat>On-screen Show (4:3)</PresentationFormat>
  <Paragraphs>387</Paragraphs>
  <Slides>40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25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68" baseType="lpstr">
      <vt:lpstr>Office Theme</vt:lpstr>
      <vt:lpstr>Blank Presentation</vt:lpstr>
      <vt:lpstr>3_Office Theme</vt:lpstr>
      <vt:lpstr>Microsoft Office 98</vt:lpstr>
      <vt:lpstr>11_Office Theme</vt:lpstr>
      <vt:lpstr>2_Microsoft Office 98</vt:lpstr>
      <vt:lpstr>4_Office Theme</vt:lpstr>
      <vt:lpstr>3_Blank Presentation</vt:lpstr>
      <vt:lpstr>13_Office Theme</vt:lpstr>
      <vt:lpstr>9_Blank Presentation</vt:lpstr>
      <vt:lpstr>Default - Title Slide copy 2</vt:lpstr>
      <vt:lpstr>Default - Blank</vt:lpstr>
      <vt:lpstr>7_Blank Presentation</vt:lpstr>
      <vt:lpstr>6_Office Theme</vt:lpstr>
      <vt:lpstr>8_Office Theme</vt:lpstr>
      <vt:lpstr>2_Blank Presentation</vt:lpstr>
      <vt:lpstr>5_Office Theme</vt:lpstr>
      <vt:lpstr>7_Office Theme</vt:lpstr>
      <vt:lpstr>8_Blank Presentation</vt:lpstr>
      <vt:lpstr>1_Blank Presentation</vt:lpstr>
      <vt:lpstr>9_Office Theme</vt:lpstr>
      <vt:lpstr>11_Blank Presentation</vt:lpstr>
      <vt:lpstr>6_Blank Presentation</vt:lpstr>
      <vt:lpstr>12_Office Theme</vt:lpstr>
      <vt:lpstr>1_Default - Title Slide copy 2</vt:lpstr>
      <vt:lpstr>MathType Equation</vt:lpstr>
      <vt:lpstr>Equation</vt:lpstr>
      <vt:lpstr>Microsoft Equation</vt:lpstr>
      <vt:lpstr>PowerPoint Presentation</vt:lpstr>
      <vt:lpstr>PowerPoint Presentation</vt:lpstr>
      <vt:lpstr>Nuclear force</vt:lpstr>
      <vt:lpstr>PowerPoint Presentation</vt:lpstr>
      <vt:lpstr>nucleon-nucleon interactions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Nuclear Many-Body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Fusion of Light Nuclei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Tennessee, Knoxville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Witold Nazarewicz</dc:creator>
  <cp:lastModifiedBy>Witold Nazarewicz</cp:lastModifiedBy>
  <cp:revision>159</cp:revision>
  <dcterms:created xsi:type="dcterms:W3CDTF">2011-07-08T14:25:07Z</dcterms:created>
  <dcterms:modified xsi:type="dcterms:W3CDTF">2014-06-12T23:46:10Z</dcterms:modified>
</cp:coreProperties>
</file>