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theme/theme1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5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6.xml" ContentType="application/vnd.openxmlformats-officedocument.theme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252" r:id="rId2"/>
    <p:sldMasterId id="2147484290" r:id="rId3"/>
    <p:sldMasterId id="2147484302" r:id="rId4"/>
    <p:sldMasterId id="2147484315" r:id="rId5"/>
    <p:sldMasterId id="2147484318" r:id="rId6"/>
    <p:sldMasterId id="2147484330" r:id="rId7"/>
    <p:sldMasterId id="2147484332" r:id="rId8"/>
    <p:sldMasterId id="2147484344" r:id="rId9"/>
    <p:sldMasterId id="2147484356" r:id="rId10"/>
    <p:sldMasterId id="2147484368" r:id="rId11"/>
    <p:sldMasterId id="2147484380" r:id="rId12"/>
    <p:sldMasterId id="2147484382" r:id="rId13"/>
    <p:sldMasterId id="2147484384" r:id="rId14"/>
    <p:sldMasterId id="2147484386" r:id="rId15"/>
    <p:sldMasterId id="2147484398" r:id="rId16"/>
    <p:sldMasterId id="2147484401" r:id="rId17"/>
    <p:sldMasterId id="2147484403" r:id="rId18"/>
  </p:sldMasterIdLst>
  <p:notesMasterIdLst>
    <p:notesMasterId r:id="rId62"/>
  </p:notesMasterIdLst>
  <p:sldIdLst>
    <p:sldId id="257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4" r:id="rId29"/>
    <p:sldId id="495" r:id="rId30"/>
    <p:sldId id="497" r:id="rId31"/>
    <p:sldId id="498" r:id="rId32"/>
    <p:sldId id="499" r:id="rId33"/>
    <p:sldId id="500" r:id="rId34"/>
    <p:sldId id="501" r:id="rId35"/>
    <p:sldId id="504" r:id="rId36"/>
    <p:sldId id="505" r:id="rId37"/>
    <p:sldId id="506" r:id="rId38"/>
    <p:sldId id="507" r:id="rId39"/>
    <p:sldId id="481" r:id="rId40"/>
    <p:sldId id="430" r:id="rId41"/>
    <p:sldId id="458" r:id="rId42"/>
    <p:sldId id="456" r:id="rId43"/>
    <p:sldId id="468" r:id="rId44"/>
    <p:sldId id="469" r:id="rId45"/>
    <p:sldId id="470" r:id="rId46"/>
    <p:sldId id="471" r:id="rId47"/>
    <p:sldId id="474" r:id="rId48"/>
    <p:sldId id="475" r:id="rId49"/>
    <p:sldId id="476" r:id="rId50"/>
    <p:sldId id="482" r:id="rId51"/>
    <p:sldId id="477" r:id="rId52"/>
    <p:sldId id="478" r:id="rId53"/>
    <p:sldId id="479" r:id="rId54"/>
    <p:sldId id="480" r:id="rId55"/>
    <p:sldId id="472" r:id="rId56"/>
    <p:sldId id="473" r:id="rId57"/>
    <p:sldId id="483" r:id="rId58"/>
    <p:sldId id="463" r:id="rId59"/>
    <p:sldId id="464" r:id="rId60"/>
    <p:sldId id="465" r:id="rId6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D825"/>
    <a:srgbClr val="99D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5620"/>
    <p:restoredTop sz="99433" autoAdjust="0"/>
  </p:normalViewPr>
  <p:slideViewPr>
    <p:cSldViewPr snapToGrid="0">
      <p:cViewPr>
        <p:scale>
          <a:sx n="75" d="100"/>
          <a:sy n="75" d="100"/>
        </p:scale>
        <p:origin x="-100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slide" Target="slides/slide34.xml"/><Relationship Id="rId53" Type="http://schemas.openxmlformats.org/officeDocument/2006/relationships/slide" Target="slides/slide35.xml"/><Relationship Id="rId54" Type="http://schemas.openxmlformats.org/officeDocument/2006/relationships/slide" Target="slides/slide36.xml"/><Relationship Id="rId55" Type="http://schemas.openxmlformats.org/officeDocument/2006/relationships/slide" Target="slides/slide37.xml"/><Relationship Id="rId56" Type="http://schemas.openxmlformats.org/officeDocument/2006/relationships/slide" Target="slides/slide38.xml"/><Relationship Id="rId57" Type="http://schemas.openxmlformats.org/officeDocument/2006/relationships/slide" Target="slides/slide39.xml"/><Relationship Id="rId58" Type="http://schemas.openxmlformats.org/officeDocument/2006/relationships/slide" Target="slides/slide40.xml"/><Relationship Id="rId59" Type="http://schemas.openxmlformats.org/officeDocument/2006/relationships/slide" Target="slides/slide4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60" Type="http://schemas.openxmlformats.org/officeDocument/2006/relationships/slide" Target="slides/slide42.xml"/><Relationship Id="rId61" Type="http://schemas.openxmlformats.org/officeDocument/2006/relationships/slide" Target="slides/slide43.xml"/><Relationship Id="rId62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0C072F-7918-0C48-AEA6-21826442BF9C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377B01-E0AA-BE40-BA29-A436AD65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Goeppert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Mayer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, J. Hans D. Jensen 1963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E6A0F8-32C8-E540-B174-B4FB43532B56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5F0162-A4A8-3049-90E7-8E1402459BCC}" type="slidenum">
              <a:rPr lang="en-GB" sz="1200">
                <a:solidFill>
                  <a:srgbClr val="FFFFFF"/>
                </a:solidFill>
              </a:rPr>
              <a:pPr/>
              <a:t>37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9575"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9575"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9575"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9575"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</a:pPr>
            <a:fld id="{1483D65F-2335-6742-AA14-2F8256B06A91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45000"/>
              </a:pPr>
              <a:t>37</a:t>
            </a:fld>
            <a:endParaRPr lang="en-GB" sz="1300" smtClean="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920750" y="706438"/>
            <a:ext cx="49911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defTabSz="409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09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09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09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095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</a:pPr>
            <a:endParaRPr lang="en-US" sz="1600" smtClean="0">
              <a:solidFill>
                <a:srgbClr val="FFFFFF"/>
              </a:solidFill>
            </a:endParaRPr>
          </a:p>
        </p:txBody>
      </p:sp>
      <p:sp>
        <p:nvSpPr>
          <p:cNvPr id="31749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74000"/>
              </a:lnSpc>
              <a:spcBef>
                <a:spcPct val="0"/>
              </a:spcBef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</a:pPr>
            <a:endParaRPr lang="en-GB" sz="600">
              <a:latin typeface="Arial" charset="0"/>
              <a:ea typeface="ＭＳ Ｐゴシック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C2E07B-2C83-134C-B311-2121F1153499}" type="slidenum">
              <a:rPr lang="en-US" sz="1200">
                <a:solidFill>
                  <a:srgbClr val="000000"/>
                </a:solidFill>
              </a:rPr>
              <a:pPr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06170-239D-BD48-A755-B50F2F332D22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FB0CE5-9A71-0A4F-A44C-91A170533259}" type="slidenum">
              <a:rPr lang="en-US" sz="1200" b="0">
                <a:solidFill>
                  <a:prstClr val="black"/>
                </a:solidFill>
              </a:rPr>
              <a:pPr/>
              <a:t>27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F70B7B-FA6F-ED4F-963C-72B7EE2FF815}" type="slidenum">
              <a:rPr lang="en-US" sz="1200" b="0">
                <a:solidFill>
                  <a:prstClr val="black"/>
                </a:solidFill>
              </a:rPr>
              <a:pPr/>
              <a:t>28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399A34-D3EB-8443-8679-9E199BC4DD63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Goepper</a:t>
            </a:r>
            <a:r>
              <a:rPr lang="en-US" dirty="0" smtClean="0"/>
              <a:t>-Meyer,</a:t>
            </a:r>
            <a:r>
              <a:rPr lang="en-US" baseline="0" dirty="0" smtClean="0"/>
              <a:t> Hans Jensen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377B01-E0AA-BE40-BA29-A436AD65EB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6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2AF635-FAC2-414A-9FE6-825F9E9DA7F5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032208-9839-F043-88E7-1032CFD58D7F}" type="slidenum">
              <a:rPr 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cs typeface="ＭＳ Ｐゴシック" charset="0"/>
              </a:rPr>
              <a:t>Two neutrons and alpha particle stick together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69F877-8445-B44D-AAFF-0F9D60B0A9F6}" type="slidenum">
              <a:rPr lang="ja-JP" altLang="en-US" sz="1200">
                <a:solidFill>
                  <a:srgbClr val="000000"/>
                </a:solidFill>
              </a:rPr>
              <a:pPr/>
              <a:t>34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3E78-A9DB-2B44-98EF-7A60268D6788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455C-2A0B-6642-94A9-EBA744163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407-E6F1-9E4B-A5B4-B84B60F96747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DF0F-AC4F-0246-8D34-9DDD6DD44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81624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99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1669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25" tIns="45713" rIns="91425" bIns="45713"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6909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63825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27250" cy="469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5" tIns="45713" rIns="91425" bIns="45713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DejaVu Sans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7375" y="6248400"/>
            <a:ext cx="2897188" cy="469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5" tIns="45713" rIns="91425" bIns="45713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DejaVu Sans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765BC61D-6F5C-6447-A63B-7241170FC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1178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8721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687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59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72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CC06-0539-A147-9629-77737AA273E0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9163-DBAC-DA42-802E-6406A290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2489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869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0719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0292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3365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1570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CECE-2ACF-C045-8445-6BE549DD2D6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6/12/14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6BF71-5058-4E4C-A054-6AD2E8D18A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3799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7407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048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0166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87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13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749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65246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214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714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63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8287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86508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88466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619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636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722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68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29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9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63CC-4858-F34F-969E-39119D807A5C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0F01-E451-8F40-ADAB-1922D27E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57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96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260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972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46502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419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414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5516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0627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91C1-4861-644D-9C73-E9A705B4C279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487B-3732-A84D-9107-8385FD35F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18973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1602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66116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81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25" tIns="45713" rIns="91425" bIns="45713"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4187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431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vert="horz" lIns="91425" tIns="45713" rIns="91425" bIns="45713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25721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vert="horz" lIns="91425" tIns="45713" rIns="91425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vert="horz" lIns="91425" tIns="45713" rIns="91425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84491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25" tIns="45713" rIns="91425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vert="horz" lIns="91425" tIns="45713" rIns="91425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908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560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B329-82EA-3D4C-AAFA-AD74D08F1E97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21BD-669F-984E-A8B7-4BAD7DFF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70819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vert="horz" lIns="91425" tIns="45713" rIns="91425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vert="horz" lIns="91425" tIns="45713" rIns="91425" bIns="45713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84289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25" tIns="45713" rIns="91425" bIns="45713"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25" tIns="45713" rIns="91425" bIns="45713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176364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330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237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65900" y="62198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>
              <a:defRPr/>
            </a:pPr>
            <a:fld id="{9F6837B5-9095-734A-BB78-D398E0B14CBC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3584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578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9498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4943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939505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27DC-A7BA-6349-BE3D-F839641027A9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DAF7-EC34-CC4E-B8E0-E96EAB6FA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2748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7775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83658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43456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268787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337328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4043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92223"/>
      </p:ext>
    </p:extLst>
  </p:cSld>
  <p:clrMapOvr>
    <a:masterClrMapping/>
  </p:clrMapOvr>
  <p:transition xmlns:p14="http://schemas.microsoft.com/office/powerpoint/2010/main"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B4DF3-4DCA-854B-81FB-695AFF876E1D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7069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D89E-7E54-164A-A522-8FC2F033F56D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9D71-92E5-7F43-9155-73192C5C3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15AC-CB22-6F4A-9748-1F53CC8B99FA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373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FA5F3-C90A-9048-838F-2B85DCBD28C8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710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C6D1E-F480-B84A-AACD-E482BC180842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9583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DC50D-16C3-274B-91A0-C93050A59A6F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8650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30D08-788B-9848-BFBD-CBF3F7778494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1397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2AFBC-DDEF-2E4F-AA63-51C2B7723263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8459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A484D-6FAD-7C43-AB48-F8E7430F8FD2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4227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F1949-0291-6146-B751-73420C82E30B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360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F3792-1D60-A748-B25E-16E71370E5DF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5438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9B0C-5F9D-8A49-B820-4A3A647F3846}" type="slidenum">
              <a:rPr lang="en-US">
                <a:ea typeface="ヒラギノ角ゴ ProN W3"/>
              </a:rPr>
              <a:pPr/>
              <a:t>‹#›</a:t>
            </a:fld>
            <a:endParaRPr lang="en-US">
              <a:ea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3100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A612-9BB0-DD4C-80A1-887709CCB227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595B-1F0A-4643-B1B7-28A4AB0E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7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5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F495-15E4-2844-8813-85191CF0ABAF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003D-8B2B-0A41-A4EB-0433B3BC1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583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583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088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759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4060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2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75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14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4047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24699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86007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F944-2F25-E84C-8F1B-DDBF4B3ECAE5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8C56-B088-214C-ACE4-79D544ECB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21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766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4479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378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333745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68077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335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28892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14780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843717"/>
      </p:ext>
    </p:extLst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6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Relationship Id="rId3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10A1F5-ADF6-9B43-86D9-18A53F87C598}" type="datetime1">
              <a:rPr lang="en-US"/>
              <a:pPr>
                <a:defRPr/>
              </a:pPr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C1029B-CD6A-0A4F-9911-8BF589E2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2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ransition xmlns:p14="http://schemas.microsoft.com/office/powerpoint/2010/main"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4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+mj-lt"/>
          <a:ea typeface="+mj-ea"/>
          <a:cs typeface="ＭＳ Ｐゴシック" charset="0"/>
        </a:defRPr>
      </a:lvl1pPr>
      <a:lvl2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6pPr>
      <a:lvl7pPr marL="9144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7pPr>
      <a:lvl8pPr marL="13716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8pPr>
      <a:lvl9pPr marL="18288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9pPr>
    </p:titleStyle>
    <p:bodyStyle>
      <a:lvl1pPr marL="252413" indent="-2524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04838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009650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+mn-ea"/>
        </a:defRPr>
      </a:lvl3pPr>
      <a:lvl4pPr marL="1363663" indent="-152400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7668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22240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6812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1384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5956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defTabSz="914400"/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</p:sldLayoutIdLst>
  <p:transition xmlns:p14="http://schemas.microsoft.com/office/powerpoint/2010/main"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27250" cy="469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5" tIns="45713" rIns="91425" bIns="45713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DejaVu Sans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7375" y="6248400"/>
            <a:ext cx="2897188" cy="469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25" tIns="45713" rIns="91425" bIns="45713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87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US" sz="1800" smtClean="0">
              <a:solidFill>
                <a:srgbClr val="FFFFFF"/>
              </a:solidFill>
              <a:cs typeface="DejaVu San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8400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 defTabSz="914400" hangingPunct="0">
              <a:defRPr/>
            </a:pPr>
            <a:fld id="{48BF1EF8-0EAF-6040-8CAA-09BC2C404706}" type="slidenum">
              <a:rPr lang="en-GB">
                <a:ea typeface="ＭＳ Ｐゴシック" charset="0"/>
              </a:rPr>
              <a:pPr defTabSz="914400" hangingPunct="0"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7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</p:sldLayoutIdLst>
  <p:transition xmlns:p14="http://schemas.microsoft.com/office/powerpoint/2010/main">
    <p:zoom/>
  </p:transition>
  <p:txStyles>
    <p:titleStyle>
      <a:lvl1pPr algn="ctr" defTabSz="45561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561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ctr" defTabSz="45561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ctr" defTabSz="45561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ctr" defTabSz="45561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457130" algn="ctr" defTabSz="45713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259" algn="ctr" defTabSz="45713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390" algn="ctr" defTabSz="45713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519" algn="ctr" defTabSz="45713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428625" indent="-322263" algn="l" defTabSz="45561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860425" indent="-284163" algn="l" defTabSz="45561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2225" indent="-214313" algn="l" defTabSz="45561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4025" indent="-212725" algn="l" defTabSz="45561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5825" indent="-214313" algn="l" defTabSz="45561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211" indent="-215867" algn="l" defTabSz="45713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340" indent="-215867" algn="l" defTabSz="45713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8470" indent="-215867" algn="l" defTabSz="45713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5601" indent="-215867" algn="l" defTabSz="45713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12CECE-2ACF-C045-8445-6BE549DD2D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6/12/14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16BF71-5058-4E4C-A054-6AD2E8D18A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23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64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6pPr>
      <a:lvl7pPr marL="9144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7pPr>
      <a:lvl8pPr marL="13716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8pPr>
      <a:lvl9pPr marL="18288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pitchFamily="-112" charset="0"/>
        </a:defRPr>
      </a:lvl9pPr>
    </p:titleStyle>
    <p:bodyStyle>
      <a:lvl1pPr marL="252413" indent="-2524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04838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2pPr>
      <a:lvl3pPr marL="1009650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363663" indent="-152400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668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40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6812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1384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5956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</p:sldLayoutIdLst>
  <p:transition xmlns:p14="http://schemas.microsoft.com/office/powerpoint/2010/main"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+mj-lt"/>
          <a:ea typeface="+mj-ea"/>
          <a:cs typeface="ＭＳ Ｐゴシック" charset="0"/>
        </a:defRPr>
      </a:lvl1pPr>
      <a:lvl2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6pPr>
      <a:lvl7pPr marL="9144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7pPr>
      <a:lvl8pPr marL="13716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8pPr>
      <a:lvl9pPr marL="1828800" algn="ctr" defTabSz="808038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ＭＳ Ｐゴシック" charset="0"/>
        </a:defRPr>
      </a:lvl9pPr>
    </p:titleStyle>
    <p:bodyStyle>
      <a:lvl1pPr marL="252413" indent="-2524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04838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009650" indent="-2016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+mn-ea"/>
        </a:defRPr>
      </a:lvl3pPr>
      <a:lvl4pPr marL="1363663" indent="-152400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17668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5pPr>
      <a:lvl6pPr marL="22240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6812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31384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3595688" indent="-150813" algn="l" defTabSz="80803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BFE94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n-US" b="1" smtClean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8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ransition xmlns:p14="http://schemas.microsoft.com/office/powerpoint/2010/main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pPr defTabSz="914400" eaLnBrk="0" hangingPunct="0"/>
            <a:endParaRPr lang="en-US" sz="24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</p:sldLayoutIdLst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transition xmlns:p14="http://schemas.microsoft.com/office/powerpoint/2010/main"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0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ransition xmlns:p14="http://schemas.microsoft.com/office/powerpoint/2010/main"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8645525" y="6232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6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 defTabSz="914400"/>
            <a:fld id="{2899486A-83A5-A246-BD26-4004BFAE7F2E}" type="slidenum">
              <a:rPr lang="en-US" smtClean="0">
                <a:ea typeface="ヒラギノ角ゴ ProN W3" charset="0"/>
              </a:rPr>
              <a:pPr defTabSz="914400"/>
              <a:t>‹#›</a:t>
            </a:fld>
            <a:endParaRPr lang="en-US" smtClean="0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2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Times New Roman" charset="0"/>
              </a:rPr>
              <a:t>Fourth level</a:t>
            </a:r>
          </a:p>
          <a:p>
            <a:pPr lvl="4"/>
            <a:r>
              <a:rPr lang="en-US">
                <a:sym typeface="Times New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66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+mj-lt"/>
          <a:ea typeface="+mj-ea"/>
          <a:cs typeface="+mj-cs"/>
          <a:sym typeface="Times New Roman" charset="0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2900">
          <a:solidFill>
            <a:srgbClr val="064308"/>
          </a:solidFill>
          <a:latin typeface="Times New Roman" charset="0"/>
          <a:ea typeface="ヒラギノ明朝 ProN W3" charset="-128"/>
          <a:cs typeface="ヒラギノ明朝 ProN W3" charset="-128"/>
          <a:sym typeface="Times New Roman" charset="0"/>
        </a:defRPr>
      </a:lvl9pPr>
    </p:titleStyle>
    <p:bodyStyle>
      <a:lvl1pPr marL="252413" indent="-2524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1pPr>
      <a:lvl2pPr marL="566738" indent="-2016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2pPr>
      <a:lvl3pPr marL="971550" indent="-2032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3pPr>
      <a:lvl4pPr marL="1325563" indent="-1524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4pPr>
      <a:lvl5pPr marL="1728788" indent="-15081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5pPr>
      <a:lvl6pPr marL="21859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6431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1003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557588" indent="-1508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emf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tiff"/><Relationship Id="rId6" Type="http://schemas.openxmlformats.org/officeDocument/2006/relationships/image" Target="../media/image68.tiff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7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7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4.emf"/><Relationship Id="rId7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Conference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0"/>
            <a:ext cx="9131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79942" y="2053696"/>
            <a:ext cx="85185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Nuclear structure II (global properties, shells)</a:t>
            </a:r>
          </a:p>
          <a:p>
            <a:pPr algn="ctr"/>
            <a:r>
              <a:rPr lang="en-US" dirty="0" err="1" smtClean="0"/>
              <a:t>Witek</a:t>
            </a:r>
            <a:r>
              <a:rPr lang="en-US" dirty="0" smtClean="0"/>
              <a:t> </a:t>
            </a:r>
            <a:r>
              <a:rPr lang="en-US" dirty="0"/>
              <a:t>Nazarewicz (UTK/</a:t>
            </a:r>
            <a:r>
              <a:rPr lang="en-US" dirty="0" smtClean="0"/>
              <a:t>ORNL</a:t>
            </a:r>
            <a:r>
              <a:rPr lang="en-US" dirty="0"/>
              <a:t>)</a:t>
            </a:r>
          </a:p>
          <a:p>
            <a:pPr algn="ctr"/>
            <a:r>
              <a:rPr lang="en-US" sz="1600" dirty="0"/>
              <a:t>National Nuclear Physics Summer School </a:t>
            </a:r>
            <a:r>
              <a:rPr lang="en-US" sz="1600" dirty="0" smtClean="0"/>
              <a:t>2014</a:t>
            </a:r>
          </a:p>
          <a:p>
            <a:pPr algn="ctr"/>
            <a:r>
              <a:rPr lang="en-US" sz="1600" dirty="0" smtClean="0"/>
              <a:t>William &amp; Mary, VA</a:t>
            </a:r>
            <a:endParaRPr lang="en-US" sz="1600" dirty="0"/>
          </a:p>
        </p:txBody>
      </p:sp>
      <p:pic>
        <p:nvPicPr>
          <p:cNvPr id="2" name="Picture 1" descr="wmcyph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98500"/>
            <a:ext cx="1346200" cy="12319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9034" y="3592934"/>
            <a:ext cx="62611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Global properties of atomic nuclei</a:t>
            </a:r>
          </a:p>
          <a:p>
            <a:pPr marL="225425" indent="-225425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Shell structure</a:t>
            </a:r>
          </a:p>
          <a:p>
            <a:pPr marL="225425" indent="-225425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Nucleon-nucleon interaction</a:t>
            </a:r>
          </a:p>
          <a:p>
            <a:pPr marL="225425" indent="-225425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Deuteron, Light nuclei</a:t>
            </a:r>
            <a:endParaRPr lang="en-US" sz="2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dpmass.tif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992700"/>
            <a:ext cx="7308236" cy="56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738" y="250825"/>
            <a:ext cx="85010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semi-empirical mass formula, based </a:t>
            </a:r>
            <a:r>
              <a:rPr lang="en-US" sz="2000" b="1" dirty="0">
                <a:solidFill>
                  <a:srgbClr val="ED181E"/>
                </a:solidFill>
              </a:rPr>
              <a:t>on the liquid drop model</a:t>
            </a:r>
            <a:r>
              <a:rPr lang="en-US" sz="2000" dirty="0">
                <a:solidFill>
                  <a:srgbClr val="000000"/>
                </a:solidFill>
              </a:rPr>
              <a:t>, compared to the data</a:t>
            </a:r>
          </a:p>
        </p:txBody>
      </p:sp>
    </p:spTree>
    <p:extLst>
      <p:ext uri="{BB962C8B-B14F-4D97-AF65-F5344CB8AC3E}">
        <p14:creationId xmlns:p14="http://schemas.microsoft.com/office/powerpoint/2010/main" val="378375493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69900"/>
            <a:ext cx="4467029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2851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762250" y="119063"/>
            <a:ext cx="283082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Pairing energy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5" name="Picture 1029" descr="oe.tif   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948" r="1740"/>
          <a:stretch/>
        </p:blipFill>
        <p:spPr bwMode="auto">
          <a:xfrm>
            <a:off x="4102101" y="977900"/>
            <a:ext cx="4635500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30" descr="oo.tif   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815975"/>
            <a:ext cx="2627312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793427"/>
              </p:ext>
            </p:extLst>
          </p:nvPr>
        </p:nvGraphicFramePr>
        <p:xfrm>
          <a:off x="463550" y="4181475"/>
          <a:ext cx="33321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Equation" r:id="rId5" imgW="2438400" imgH="762000" progId="Equation.3">
                  <p:embed/>
                </p:oleObj>
              </mc:Choice>
              <mc:Fallback>
                <p:oleObj name="Equation" r:id="rId5" imgW="24384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181475"/>
                        <a:ext cx="333216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635000" y="5808663"/>
            <a:ext cx="718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860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 common phenomenon in </a:t>
            </a:r>
            <a:r>
              <a:rPr lang="en-US" sz="2400" dirty="0" err="1">
                <a:solidFill>
                  <a:srgbClr val="1860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mesoscopic</a:t>
            </a:r>
            <a:r>
              <a:rPr lang="en-US" sz="2400" dirty="0">
                <a:solidFill>
                  <a:srgbClr val="1860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systems!</a:t>
            </a:r>
          </a:p>
        </p:txBody>
      </p:sp>
    </p:spTree>
    <p:extLst>
      <p:ext uri="{BB962C8B-B14F-4D97-AF65-F5344CB8AC3E}">
        <p14:creationId xmlns:p14="http://schemas.microsoft.com/office/powerpoint/2010/main" val="79368836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600" y="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Neutron star, a bold explanation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5" name="Picture 6" descr="hst_neutron_star_9732.jpg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581383"/>
            <a:ext cx="2375201" cy="23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89500" y="1162735"/>
            <a:ext cx="2019300" cy="120032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lone neutron star, as seen by NASA's Hubble Space Telescope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008275"/>
              </p:ext>
            </p:extLst>
          </p:nvPr>
        </p:nvGraphicFramePr>
        <p:xfrm>
          <a:off x="1349375" y="3044825"/>
          <a:ext cx="64420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4" imgW="3987800" imgH="431800" progId="Equation.3">
                  <p:embed/>
                </p:oleObj>
              </mc:Choice>
              <mc:Fallback>
                <p:oleObj name="Equation" r:id="rId4" imgW="398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044825"/>
                        <a:ext cx="64420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1800" y="3760788"/>
            <a:ext cx="8420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Let us consider a giant neutron-rich nucleus. We neglect Coulomb, surface, and pairing energies. Can such an object exist?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02636"/>
              </p:ext>
            </p:extLst>
          </p:nvPr>
        </p:nvGraphicFramePr>
        <p:xfrm>
          <a:off x="2212975" y="4518025"/>
          <a:ext cx="33289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6" imgW="2349500" imgH="406400" progId="Equation.3">
                  <p:embed/>
                </p:oleObj>
              </mc:Choice>
              <mc:Fallback>
                <p:oleObj name="Equation" r:id="rId6" imgW="2349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4518025"/>
                        <a:ext cx="33289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1"/>
          <p:cNvSpPr>
            <a:spLocks noChangeArrowheads="1"/>
          </p:cNvSpPr>
          <p:nvPr/>
        </p:nvSpPr>
        <p:spPr bwMode="auto">
          <a:xfrm flipH="1">
            <a:off x="5688013" y="4649579"/>
            <a:ext cx="1932091" cy="338554"/>
          </a:xfrm>
          <a:prstGeom prst="homePlate">
            <a:avLst>
              <a:gd name="adj" fmla="val 60996"/>
            </a:avLst>
          </a:prstGeom>
          <a:solidFill>
            <a:srgbClr val="FCF8E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90"/>
                </a:solidFill>
                <a:latin typeface="Comic Sans MS" charset="0"/>
              </a:rPr>
              <a:t>limiting condition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1950" y="5815013"/>
            <a:ext cx="8566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More precise calculations give M(min)  of about 0.1 solar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mass (M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⊙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).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Must neutron stars have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04988" y="5233988"/>
            <a:ext cx="5543594" cy="638175"/>
            <a:chOff x="1804988" y="5233988"/>
            <a:chExt cx="5543594" cy="638175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015000"/>
                </p:ext>
              </p:extLst>
            </p:nvPr>
          </p:nvGraphicFramePr>
          <p:xfrm>
            <a:off x="1804988" y="5233988"/>
            <a:ext cx="5472112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0" name="Equation" r:id="rId8" imgW="3860800" imgH="431800" progId="Equation.3">
                    <p:embed/>
                  </p:oleObj>
                </mc:Choice>
                <mc:Fallback>
                  <p:oleObj name="Equation" r:id="rId8" imgW="38608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988" y="5233988"/>
                          <a:ext cx="5472112" cy="638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048500" y="54483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⊙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97200" y="6247368"/>
            <a:ext cx="2446382" cy="610632"/>
            <a:chOff x="4381500" y="6070600"/>
            <a:chExt cx="2446382" cy="610632"/>
          </a:xfrm>
        </p:grpSpPr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1373476"/>
                </p:ext>
              </p:extLst>
            </p:nvPr>
          </p:nvGraphicFramePr>
          <p:xfrm>
            <a:off x="4762500" y="6284913"/>
            <a:ext cx="1962150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1" name="Equation" r:id="rId10" imgW="1384300" imgH="203200" progId="Equation.3">
                    <p:embed/>
                  </p:oleObj>
                </mc:Choice>
                <mc:Fallback>
                  <p:oleObj name="Equation" r:id="rId10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500" y="6284913"/>
                          <a:ext cx="1962150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527800" y="63119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⊙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81500" y="60706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48608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Fission 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5" name="Picture 5" descr="fission.tif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/>
          <a:stretch/>
        </p:blipFill>
        <p:spPr bwMode="auto">
          <a:xfrm>
            <a:off x="952500" y="1816100"/>
            <a:ext cx="6908799" cy="49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2925" y="703263"/>
            <a:ext cx="8308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All elements heavier than A=110-120 are fission unstable!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But… the fission process is </a:t>
            </a:r>
            <a:r>
              <a:rPr lang="en-US" sz="2000" dirty="0" smtClean="0">
                <a:solidFill>
                  <a:srgbClr val="000000"/>
                </a:solidFill>
              </a:rPr>
              <a:t>fairly unimportant </a:t>
            </a:r>
            <a:r>
              <a:rPr lang="en-US" sz="2000" dirty="0">
                <a:solidFill>
                  <a:srgbClr val="000000"/>
                </a:solidFill>
              </a:rPr>
              <a:t>for nuclei with A&lt;230. Why?</a:t>
            </a:r>
          </a:p>
        </p:txBody>
      </p:sp>
    </p:spTree>
    <p:extLst>
      <p:ext uri="{BB962C8B-B14F-4D97-AF65-F5344CB8AC3E}">
        <p14:creationId xmlns:p14="http://schemas.microsoft.com/office/powerpoint/2010/main" val="101126193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&#10;np-122.gif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36" y="3359149"/>
            <a:ext cx="3504464" cy="32912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23900" y="4119563"/>
            <a:ext cx="4217988" cy="1423070"/>
          </a:xfrm>
          <a:prstGeom prst="roundRect">
            <a:avLst>
              <a:gd name="adj" fmla="val 12495"/>
            </a:avLst>
          </a:prstGeom>
          <a:solidFill>
            <a:srgbClr val="FDE3BA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en-US" sz="2000" dirty="0">
                <a:solidFill>
                  <a:srgbClr val="790015"/>
                </a:solidFill>
                <a:latin typeface="Helvetica" charset="0"/>
              </a:rPr>
              <a:t>The classical droplet stays</a:t>
            </a:r>
          </a:p>
          <a:p>
            <a:r>
              <a:rPr lang="en-US" sz="2000" dirty="0">
                <a:solidFill>
                  <a:srgbClr val="790015"/>
                </a:solidFill>
                <a:latin typeface="Helvetica" charset="0"/>
              </a:rPr>
              <a:t>stable and spherical for x&lt;1.</a:t>
            </a:r>
          </a:p>
          <a:p>
            <a:r>
              <a:rPr lang="en-US" sz="2000" dirty="0">
                <a:solidFill>
                  <a:srgbClr val="790015"/>
                </a:solidFill>
                <a:latin typeface="Helvetica" charset="0"/>
              </a:rPr>
              <a:t>For x&gt;1, it fissions immediately.</a:t>
            </a:r>
          </a:p>
          <a:p>
            <a:r>
              <a:rPr lang="en-US" sz="2000" dirty="0">
                <a:solidFill>
                  <a:srgbClr val="790015"/>
                </a:solidFill>
                <a:latin typeface="Helvetica" charset="0"/>
              </a:rPr>
              <a:t>For </a:t>
            </a:r>
            <a:r>
              <a:rPr lang="en-US" sz="2000" baseline="30000" dirty="0">
                <a:solidFill>
                  <a:srgbClr val="790015"/>
                </a:solidFill>
                <a:latin typeface="Helvetica" charset="0"/>
              </a:rPr>
              <a:t>238</a:t>
            </a:r>
            <a:r>
              <a:rPr lang="en-US" sz="2000" dirty="0">
                <a:solidFill>
                  <a:srgbClr val="790015"/>
                </a:solidFill>
                <a:latin typeface="Helvetica" charset="0"/>
              </a:rPr>
              <a:t>U, x=0.8. </a:t>
            </a:r>
          </a:p>
        </p:txBody>
      </p:sp>
      <p:graphicFrame>
        <p:nvGraphicFramePr>
          <p:cNvPr id="9" name="Objec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159084"/>
              </p:ext>
            </p:extLst>
          </p:nvPr>
        </p:nvGraphicFramePr>
        <p:xfrm>
          <a:off x="1727200" y="800100"/>
          <a:ext cx="52546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Equation" r:id="rId4" imgW="3009900" imgH="1231900" progId="Equation.3">
                  <p:embed/>
                </p:oleObj>
              </mc:Choice>
              <mc:Fallback>
                <p:oleObj name="Equation" r:id="rId4" imgW="3009900" imgH="1231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800100"/>
                        <a:ext cx="5254625" cy="2143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prstShdw prst="shdw17" dist="17961" dir="2700000">
                          <a:schemeClr val="bg1">
                            <a:gamma/>
                            <a:shade val="60000"/>
                            <a:invGamma/>
                            <a:alpha val="74998"/>
                          </a:schemeClr>
                        </a:prst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4"/>
          <p:cNvSpPr>
            <a:spLocks noChangeArrowheads="1"/>
          </p:cNvSpPr>
          <p:nvPr/>
        </p:nvSpPr>
        <p:spPr bwMode="auto">
          <a:xfrm rot="16200000">
            <a:off x="1454944" y="2351882"/>
            <a:ext cx="773113" cy="1625600"/>
          </a:xfrm>
          <a:prstGeom prst="rightArrow">
            <a:avLst>
              <a:gd name="adj1" fmla="val 75000"/>
              <a:gd name="adj2" fmla="val 35241"/>
            </a:avLst>
          </a:prstGeom>
          <a:solidFill>
            <a:srgbClr val="DBFFB8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vert="eaVert" lIns="90487" tIns="44450" rIns="90487" bIns="44450">
            <a:spAutoFit/>
          </a:bodyPr>
          <a:lstStyle/>
          <a:p>
            <a:pPr algn="ctr"/>
            <a:r>
              <a:rPr lang="en-US" sz="1400" b="1" dirty="0" err="1">
                <a:solidFill>
                  <a:srgbClr val="000000"/>
                </a:solidFill>
                <a:latin typeface="Helvetica" charset="0"/>
              </a:rPr>
              <a:t>fissibility</a:t>
            </a:r>
            <a:endParaRPr lang="en-US" sz="1400" b="1" dirty="0">
              <a:solidFill>
                <a:srgbClr val="000000"/>
              </a:solidFill>
              <a:latin typeface="Helvetica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Helvetica" charset="0"/>
              </a:rPr>
              <a:t>parameter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1200" y="101600"/>
            <a:ext cx="773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Deformed liquid drop (Bohr &amp; Wheeler, 1939) 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874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defs     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094038"/>
            <a:ext cx="4160837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98763" y="5154613"/>
            <a:ext cx="18621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D181E"/>
                </a:solidFill>
                <a:latin typeface="Comic Sans MS" charset="0"/>
              </a:rPr>
              <a:t>Realistic</a:t>
            </a:r>
          </a:p>
          <a:p>
            <a:r>
              <a:rPr lang="en-US" b="1" dirty="0">
                <a:solidFill>
                  <a:srgbClr val="ED181E"/>
                </a:solidFill>
                <a:latin typeface="Comic Sans MS" charset="0"/>
              </a:rPr>
              <a:t>calculations</a:t>
            </a: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456286" y="217488"/>
            <a:ext cx="3891877" cy="4265612"/>
            <a:chOff x="442" y="782"/>
            <a:chExt cx="2166" cy="2374"/>
          </a:xfrm>
        </p:grpSpPr>
        <p:pic>
          <p:nvPicPr>
            <p:cNvPr id="14" name="Picture 8" descr="pu                                                             00000010&#10;Piotr's HD                     ABA78158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782"/>
              <a:ext cx="2166" cy="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292" y="1904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738" y="945"/>
              <a:ext cx="552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baseline="30000" smtClean="0">
                  <a:solidFill>
                    <a:srgbClr val="333399"/>
                  </a:solidFill>
                  <a:latin typeface="Comic Sans MS" charset="0"/>
                </a:rPr>
                <a:t>240</a:t>
              </a:r>
              <a:r>
                <a:rPr lang="en-US" b="1" kern="0" smtClean="0">
                  <a:solidFill>
                    <a:srgbClr val="333399"/>
                  </a:solidFill>
                  <a:latin typeface="Comic Sans MS" charset="0"/>
                </a:rPr>
                <a:t>Pu</a:t>
              </a:r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479925" y="1284288"/>
            <a:ext cx="32783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1938 - Hahn &amp;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Strassmann</a:t>
            </a:r>
            <a:endParaRPr lang="en-US" sz="2000" kern="0" dirty="0" smtClean="0">
              <a:solidFill>
                <a:sysClr val="windowText" lastClr="000000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1939 Meitner &amp; Frisch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1939 Bohr &amp; Wheeler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</a:rPr>
              <a:t>1940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Petrzhak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Flerov</a:t>
            </a:r>
            <a:endParaRPr lang="en-US" sz="2000" kern="0" dirty="0" smtClean="0">
              <a:solidFill>
                <a:sysClr val="windowText" lastClr="000000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737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101600"/>
            <a:ext cx="642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Nuclear shapes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311150" y="4298950"/>
            <a:ext cx="84391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D181E"/>
                </a:solidFill>
              </a:rPr>
              <a:t>The question of whether nuclei can rotate</a:t>
            </a:r>
            <a:r>
              <a:rPr lang="en-US" sz="2000" dirty="0">
                <a:solidFill>
                  <a:srgbClr val="000000"/>
                </a:solidFill>
              </a:rPr>
              <a:t> became an issue already in the very early days of nuclear spectroscopy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dirty="0" err="1">
                <a:solidFill>
                  <a:srgbClr val="000000"/>
                </a:solidFill>
              </a:rPr>
              <a:t>Thibaud</a:t>
            </a:r>
            <a:r>
              <a:rPr lang="en-US" dirty="0">
                <a:solidFill>
                  <a:srgbClr val="000000"/>
                </a:solidFill>
              </a:rPr>
              <a:t>, J., </a:t>
            </a:r>
            <a:r>
              <a:rPr lang="en-US" dirty="0" err="1">
                <a:solidFill>
                  <a:srgbClr val="000000"/>
                </a:solidFill>
              </a:rPr>
              <a:t>Comptes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rendus</a:t>
            </a:r>
            <a:r>
              <a:rPr lang="en-US" dirty="0">
                <a:solidFill>
                  <a:srgbClr val="000000"/>
                </a:solidFill>
              </a:rPr>
              <a:t> 191, 656 ( 1930)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Teller, E., and Wheeler, J. A., Phys. Rev. 53, 778 (1938)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Bohr, N., Nature 137, 344 ( 1936)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Bohr, N., and </a:t>
            </a:r>
            <a:r>
              <a:rPr lang="en-US" dirty="0" err="1">
                <a:solidFill>
                  <a:srgbClr val="000000"/>
                </a:solidFill>
              </a:rPr>
              <a:t>Kalckar</a:t>
            </a:r>
            <a:r>
              <a:rPr lang="en-US" dirty="0">
                <a:solidFill>
                  <a:srgbClr val="000000"/>
                </a:solidFill>
              </a:rPr>
              <a:t>, F., Mat. </a:t>
            </a:r>
            <a:r>
              <a:rPr lang="en-US" dirty="0" err="1">
                <a:solidFill>
                  <a:srgbClr val="000000"/>
                </a:solidFill>
              </a:rPr>
              <a:t>Fys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Medd</a:t>
            </a:r>
            <a:r>
              <a:rPr lang="en-US" dirty="0">
                <a:solidFill>
                  <a:srgbClr val="000000"/>
                </a:solidFill>
              </a:rPr>
              <a:t>. Dan. Vid. </a:t>
            </a:r>
            <a:r>
              <a:rPr lang="en-US" dirty="0" err="1">
                <a:solidFill>
                  <a:srgbClr val="000000"/>
                </a:solidFill>
              </a:rPr>
              <a:t>Selsk</a:t>
            </a:r>
            <a:r>
              <a:rPr lang="en-US" dirty="0">
                <a:solidFill>
                  <a:srgbClr val="000000"/>
                </a:solidFill>
              </a:rPr>
              <a:t>. 14, no, 10 (1937)</a:t>
            </a: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349250" y="762000"/>
            <a:ext cx="84391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ED181E"/>
                </a:solidFill>
              </a:rPr>
              <a:t>The first evidence for a non-spherical nuclear shape</a:t>
            </a:r>
            <a:r>
              <a:rPr lang="en-US" sz="2000" dirty="0">
                <a:solidFill>
                  <a:srgbClr val="000000"/>
                </a:solidFill>
              </a:rPr>
              <a:t> came from the observation of a </a:t>
            </a:r>
            <a:r>
              <a:rPr lang="en-US" sz="2000" dirty="0" err="1">
                <a:solidFill>
                  <a:srgbClr val="000000"/>
                </a:solidFill>
              </a:rPr>
              <a:t>quadrupole</a:t>
            </a:r>
            <a:r>
              <a:rPr lang="en-US" sz="2000" dirty="0">
                <a:solidFill>
                  <a:srgbClr val="000000"/>
                </a:solidFill>
              </a:rPr>
              <a:t> component in the hyperfine structure of optical spectra. The analysis showed that the electric </a:t>
            </a:r>
            <a:r>
              <a:rPr lang="en-US" sz="2000" dirty="0" err="1">
                <a:solidFill>
                  <a:srgbClr val="000000"/>
                </a:solidFill>
              </a:rPr>
              <a:t>quadrupole</a:t>
            </a:r>
            <a:r>
              <a:rPr lang="en-US" sz="2000" dirty="0">
                <a:solidFill>
                  <a:srgbClr val="000000"/>
                </a:solidFill>
              </a:rPr>
              <a:t> moments of the nuclei concerned were more than an order of magnitude greater than the maximum value that could be attributed to a single proton and suggested a deformation of the nucleus as a whole.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114300" indent="-114300">
              <a:buFontTx/>
              <a:buChar char="•"/>
            </a:pPr>
            <a:r>
              <a:rPr lang="en-US" dirty="0" err="1">
                <a:solidFill>
                  <a:srgbClr val="000000"/>
                </a:solidFill>
              </a:rPr>
              <a:t>Schüler</a:t>
            </a:r>
            <a:r>
              <a:rPr lang="en-US" dirty="0">
                <a:solidFill>
                  <a:srgbClr val="000000"/>
                </a:solidFill>
              </a:rPr>
              <a:t>, H., and Schmidt, Th., Z. </a:t>
            </a:r>
            <a:r>
              <a:rPr lang="en-US" dirty="0" err="1">
                <a:solidFill>
                  <a:srgbClr val="000000"/>
                </a:solidFill>
              </a:rPr>
              <a:t>Physik</a:t>
            </a:r>
            <a:r>
              <a:rPr lang="en-US" dirty="0">
                <a:solidFill>
                  <a:srgbClr val="000000"/>
                </a:solidFill>
              </a:rPr>
              <a:t> 94, 457 (1935)</a:t>
            </a:r>
          </a:p>
          <a:p>
            <a:pPr marL="114300" indent="-114300">
              <a:buFontTx/>
              <a:buChar char="•"/>
            </a:pPr>
            <a:r>
              <a:rPr lang="en-US" dirty="0" err="1">
                <a:solidFill>
                  <a:srgbClr val="000000"/>
                </a:solidFill>
              </a:rPr>
              <a:t>Casimir</a:t>
            </a:r>
            <a:r>
              <a:rPr lang="en-US" dirty="0">
                <a:solidFill>
                  <a:srgbClr val="000000"/>
                </a:solidFill>
              </a:rPr>
              <a:t>, H. B. G., On the Interaction Between Atomic Nuclei and Electrons, Prize Essay, Taylor</a:t>
            </a:r>
            <a:r>
              <a:rPr lang="ja-JP" alt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s </a:t>
            </a:r>
            <a:r>
              <a:rPr lang="en-US" dirty="0" err="1">
                <a:solidFill>
                  <a:srgbClr val="000000"/>
                </a:solidFill>
              </a:rPr>
              <a:t>Tweede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Genootschap</a:t>
            </a:r>
            <a:r>
              <a:rPr lang="en-US" dirty="0">
                <a:solidFill>
                  <a:srgbClr val="000000"/>
                </a:solidFill>
              </a:rPr>
              <a:t>, Haarlem (1936)</a:t>
            </a:r>
          </a:p>
        </p:txBody>
      </p:sp>
    </p:spTree>
    <p:extLst>
      <p:ext uri="{BB962C8B-B14F-4D97-AF65-F5344CB8AC3E}">
        <p14:creationId xmlns:p14="http://schemas.microsoft.com/office/powerpoint/2010/main" val="233315339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#10;fig1_1.gif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293813"/>
            <a:ext cx="41148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95813" y="1430338"/>
            <a:ext cx="4459288" cy="3319462"/>
            <a:chOff x="4595813" y="1430338"/>
            <a:chExt cx="4459288" cy="3319462"/>
          </a:xfrm>
        </p:grpSpPr>
        <p:pic>
          <p:nvPicPr>
            <p:cNvPr id="6" name="Picture 6" descr="dens                                                           00000010&#10;Piotr's HD                     ABA78158: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0"/>
            <a:stretch/>
          </p:blipFill>
          <p:spPr bwMode="auto">
            <a:xfrm>
              <a:off x="4595813" y="1430338"/>
              <a:ext cx="4014788" cy="331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361239" y="1581150"/>
              <a:ext cx="1693862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ED181E"/>
                  </a:solidFill>
                  <a:latin typeface="Comic Sans MS" charset="0"/>
                </a:rPr>
                <a:t>Theory: </a:t>
              </a:r>
              <a:r>
                <a:rPr lang="en-US" sz="1600" b="1" dirty="0" err="1">
                  <a:solidFill>
                    <a:srgbClr val="ED181E"/>
                  </a:solidFill>
                  <a:latin typeface="Comic Sans MS" charset="0"/>
                </a:rPr>
                <a:t>Hartree-Fock</a:t>
              </a:r>
              <a:endParaRPr lang="en-US" sz="1600" b="1" dirty="0">
                <a:solidFill>
                  <a:srgbClr val="ED181E"/>
                </a:solidFill>
                <a:latin typeface="Comic Sans MS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340600" y="3189288"/>
              <a:ext cx="1485900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ED181E"/>
                  </a:solidFill>
                  <a:latin typeface="Comic Sans MS" charset="0"/>
                </a:rPr>
                <a:t>experiment: (</a:t>
              </a:r>
              <a:r>
                <a:rPr lang="en-US" sz="1600" b="1" dirty="0" err="1">
                  <a:solidFill>
                    <a:srgbClr val="ED181E"/>
                  </a:solidFill>
                  <a:latin typeface="Comic Sans MS" charset="0"/>
                </a:rPr>
                <a:t>e,e</a:t>
              </a:r>
              <a:r>
                <a:rPr lang="ja-JP" altLang="en-US" sz="1600" b="1" dirty="0">
                  <a:solidFill>
                    <a:srgbClr val="ED181E"/>
                  </a:solidFill>
                  <a:latin typeface="Arial"/>
                </a:rPr>
                <a:t>’</a:t>
              </a:r>
              <a:r>
                <a:rPr lang="en-US" sz="1600" b="1" dirty="0">
                  <a:solidFill>
                    <a:srgbClr val="ED181E"/>
                  </a:solidFill>
                  <a:latin typeface="Comic Sans MS" charset="0"/>
                </a:rPr>
                <a:t>) Bates</a:t>
              </a: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30725" y="5149850"/>
            <a:ext cx="453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18605A"/>
                </a:solidFill>
                <a:latin typeface="Comic Sans MS" charset="0"/>
              </a:rPr>
              <a:t>Shape of a charge distribution in </a:t>
            </a:r>
            <a:r>
              <a:rPr lang="en-US" sz="1600" b="1" baseline="30000" dirty="0">
                <a:solidFill>
                  <a:srgbClr val="18605A"/>
                </a:solidFill>
                <a:latin typeface="Comic Sans MS" charset="0"/>
              </a:rPr>
              <a:t>154</a:t>
            </a:r>
            <a:r>
              <a:rPr lang="en-US" sz="1600" b="1" dirty="0">
                <a:solidFill>
                  <a:srgbClr val="18605A"/>
                </a:solidFill>
                <a:latin typeface="Comic Sans MS" charset="0"/>
              </a:rPr>
              <a:t>Gd</a:t>
            </a:r>
          </a:p>
        </p:txBody>
      </p:sp>
    </p:spTree>
    <p:extLst>
      <p:ext uri="{BB962C8B-B14F-4D97-AF65-F5344CB8AC3E}">
        <p14:creationId xmlns:p14="http://schemas.microsoft.com/office/powerpoint/2010/main" val="405853333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8900"/>
            <a:ext cx="4859338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62149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352800"/>
            <a:ext cx="7797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Global properties of atomic nuclei</a:t>
            </a:r>
            <a:endParaRPr lang="en-US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7658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#10;quadrsyst.eps                                                  0004EA7C&#10;Piotr's HD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2096"/>
            <a:ext cx="5427662" cy="66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080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 152dy.pdf                                                      000D6AFDMacintosh HD                   B74677A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8" t="4672" r="14378" b="4292"/>
          <a:stretch>
            <a:fillRect/>
          </a:stretch>
        </p:blipFill>
        <p:spPr bwMode="auto">
          <a:xfrm>
            <a:off x="574675" y="17463"/>
            <a:ext cx="429101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2" name="Group 87"/>
          <p:cNvGrpSpPr>
            <a:grpSpLocks/>
          </p:cNvGrpSpPr>
          <p:nvPr/>
        </p:nvGrpSpPr>
        <p:grpSpPr bwMode="auto">
          <a:xfrm>
            <a:off x="5545138" y="280988"/>
            <a:ext cx="2646362" cy="6188075"/>
            <a:chOff x="3493" y="177"/>
            <a:chExt cx="1667" cy="3898"/>
          </a:xfrm>
        </p:grpSpPr>
        <p:sp>
          <p:nvSpPr>
            <p:cNvPr id="139331" name="Freeform 67"/>
            <p:cNvSpPr>
              <a:spLocks/>
            </p:cNvSpPr>
            <p:nvPr/>
          </p:nvSpPr>
          <p:spPr bwMode="auto">
            <a:xfrm>
              <a:off x="3733" y="1398"/>
              <a:ext cx="1049" cy="2193"/>
            </a:xfrm>
            <a:custGeom>
              <a:avLst/>
              <a:gdLst>
                <a:gd name="T0" fmla="*/ 9 w 1049"/>
                <a:gd name="T1" fmla="*/ 20 h 2193"/>
                <a:gd name="T2" fmla="*/ 31 w 1049"/>
                <a:gd name="T3" fmla="*/ 71 h 2193"/>
                <a:gd name="T4" fmla="*/ 51 w 1049"/>
                <a:gd name="T5" fmla="*/ 144 h 2193"/>
                <a:gd name="T6" fmla="*/ 74 w 1049"/>
                <a:gd name="T7" fmla="*/ 235 h 2193"/>
                <a:gd name="T8" fmla="*/ 94 w 1049"/>
                <a:gd name="T9" fmla="*/ 342 h 2193"/>
                <a:gd name="T10" fmla="*/ 116 w 1049"/>
                <a:gd name="T11" fmla="*/ 460 h 2193"/>
                <a:gd name="T12" fmla="*/ 137 w 1049"/>
                <a:gd name="T13" fmla="*/ 587 h 2193"/>
                <a:gd name="T14" fmla="*/ 159 w 1049"/>
                <a:gd name="T15" fmla="*/ 720 h 2193"/>
                <a:gd name="T16" fmla="*/ 179 w 1049"/>
                <a:gd name="T17" fmla="*/ 857 h 2193"/>
                <a:gd name="T18" fmla="*/ 200 w 1049"/>
                <a:gd name="T19" fmla="*/ 996 h 2193"/>
                <a:gd name="T20" fmla="*/ 222 w 1049"/>
                <a:gd name="T21" fmla="*/ 1133 h 2193"/>
                <a:gd name="T22" fmla="*/ 243 w 1049"/>
                <a:gd name="T23" fmla="*/ 1269 h 2193"/>
                <a:gd name="T24" fmla="*/ 264 w 1049"/>
                <a:gd name="T25" fmla="*/ 1400 h 2193"/>
                <a:gd name="T26" fmla="*/ 285 w 1049"/>
                <a:gd name="T27" fmla="*/ 1522 h 2193"/>
                <a:gd name="T28" fmla="*/ 307 w 1049"/>
                <a:gd name="T29" fmla="*/ 1639 h 2193"/>
                <a:gd name="T30" fmla="*/ 328 w 1049"/>
                <a:gd name="T31" fmla="*/ 1747 h 2193"/>
                <a:gd name="T32" fmla="*/ 350 w 1049"/>
                <a:gd name="T33" fmla="*/ 1846 h 2193"/>
                <a:gd name="T34" fmla="*/ 370 w 1049"/>
                <a:gd name="T35" fmla="*/ 1934 h 2193"/>
                <a:gd name="T36" fmla="*/ 391 w 1049"/>
                <a:gd name="T37" fmla="*/ 2010 h 2193"/>
                <a:gd name="T38" fmla="*/ 413 w 1049"/>
                <a:gd name="T39" fmla="*/ 2071 h 2193"/>
                <a:gd name="T40" fmla="*/ 434 w 1049"/>
                <a:gd name="T41" fmla="*/ 2121 h 2193"/>
                <a:gd name="T42" fmla="*/ 454 w 1049"/>
                <a:gd name="T43" fmla="*/ 2159 h 2193"/>
                <a:gd name="T44" fmla="*/ 476 w 1049"/>
                <a:gd name="T45" fmla="*/ 2182 h 2193"/>
                <a:gd name="T46" fmla="*/ 497 w 1049"/>
                <a:gd name="T47" fmla="*/ 2192 h 2193"/>
                <a:gd name="T48" fmla="*/ 519 w 1049"/>
                <a:gd name="T49" fmla="*/ 2192 h 2193"/>
                <a:gd name="T50" fmla="*/ 539 w 1049"/>
                <a:gd name="T51" fmla="*/ 2172 h 2193"/>
                <a:gd name="T52" fmla="*/ 562 w 1049"/>
                <a:gd name="T53" fmla="*/ 2147 h 2193"/>
                <a:gd name="T54" fmla="*/ 582 w 1049"/>
                <a:gd name="T55" fmla="*/ 2109 h 2193"/>
                <a:gd name="T56" fmla="*/ 604 w 1049"/>
                <a:gd name="T57" fmla="*/ 2058 h 2193"/>
                <a:gd name="T58" fmla="*/ 624 w 1049"/>
                <a:gd name="T59" fmla="*/ 1998 h 2193"/>
                <a:gd name="T60" fmla="*/ 646 w 1049"/>
                <a:gd name="T61" fmla="*/ 1931 h 2193"/>
                <a:gd name="T62" fmla="*/ 667 w 1049"/>
                <a:gd name="T63" fmla="*/ 1858 h 2193"/>
                <a:gd name="T64" fmla="*/ 688 w 1049"/>
                <a:gd name="T65" fmla="*/ 1780 h 2193"/>
                <a:gd name="T66" fmla="*/ 709 w 1049"/>
                <a:gd name="T67" fmla="*/ 1697 h 2193"/>
                <a:gd name="T68" fmla="*/ 731 w 1049"/>
                <a:gd name="T69" fmla="*/ 1615 h 2193"/>
                <a:gd name="T70" fmla="*/ 751 w 1049"/>
                <a:gd name="T71" fmla="*/ 1532 h 2193"/>
                <a:gd name="T72" fmla="*/ 773 w 1049"/>
                <a:gd name="T73" fmla="*/ 1453 h 2193"/>
                <a:gd name="T74" fmla="*/ 794 w 1049"/>
                <a:gd name="T75" fmla="*/ 1376 h 2193"/>
                <a:gd name="T76" fmla="*/ 816 w 1049"/>
                <a:gd name="T77" fmla="*/ 1310 h 2193"/>
                <a:gd name="T78" fmla="*/ 836 w 1049"/>
                <a:gd name="T79" fmla="*/ 1252 h 2193"/>
                <a:gd name="T80" fmla="*/ 858 w 1049"/>
                <a:gd name="T81" fmla="*/ 1211 h 2193"/>
                <a:gd name="T82" fmla="*/ 879 w 1049"/>
                <a:gd name="T83" fmla="*/ 1186 h 2193"/>
                <a:gd name="T84" fmla="*/ 900 w 1049"/>
                <a:gd name="T85" fmla="*/ 1180 h 2193"/>
                <a:gd name="T86" fmla="*/ 922 w 1049"/>
                <a:gd name="T87" fmla="*/ 1199 h 2193"/>
                <a:gd name="T88" fmla="*/ 942 w 1049"/>
                <a:gd name="T89" fmla="*/ 1244 h 2193"/>
                <a:gd name="T90" fmla="*/ 964 w 1049"/>
                <a:gd name="T91" fmla="*/ 1320 h 2193"/>
                <a:gd name="T92" fmla="*/ 985 w 1049"/>
                <a:gd name="T93" fmla="*/ 1431 h 2193"/>
                <a:gd name="T94" fmla="*/ 1007 w 1049"/>
                <a:gd name="T95" fmla="*/ 1580 h 2193"/>
                <a:gd name="T96" fmla="*/ 1027 w 1049"/>
                <a:gd name="T97" fmla="*/ 1773 h 2193"/>
                <a:gd name="T98" fmla="*/ 1048 w 1049"/>
                <a:gd name="T99" fmla="*/ 2010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9" h="2193">
                  <a:moveTo>
                    <a:pt x="0" y="0"/>
                  </a:moveTo>
                  <a:lnTo>
                    <a:pt x="9" y="20"/>
                  </a:lnTo>
                  <a:lnTo>
                    <a:pt x="21" y="41"/>
                  </a:lnTo>
                  <a:lnTo>
                    <a:pt x="31" y="71"/>
                  </a:lnTo>
                  <a:lnTo>
                    <a:pt x="41" y="106"/>
                  </a:lnTo>
                  <a:lnTo>
                    <a:pt x="51" y="144"/>
                  </a:lnTo>
                  <a:lnTo>
                    <a:pt x="63" y="187"/>
                  </a:lnTo>
                  <a:lnTo>
                    <a:pt x="74" y="235"/>
                  </a:lnTo>
                  <a:lnTo>
                    <a:pt x="84" y="286"/>
                  </a:lnTo>
                  <a:lnTo>
                    <a:pt x="94" y="342"/>
                  </a:lnTo>
                  <a:lnTo>
                    <a:pt x="105" y="400"/>
                  </a:lnTo>
                  <a:lnTo>
                    <a:pt x="116" y="460"/>
                  </a:lnTo>
                  <a:lnTo>
                    <a:pt x="126" y="521"/>
                  </a:lnTo>
                  <a:lnTo>
                    <a:pt x="137" y="587"/>
                  </a:lnTo>
                  <a:lnTo>
                    <a:pt x="147" y="650"/>
                  </a:lnTo>
                  <a:lnTo>
                    <a:pt x="159" y="720"/>
                  </a:lnTo>
                  <a:lnTo>
                    <a:pt x="169" y="787"/>
                  </a:lnTo>
                  <a:lnTo>
                    <a:pt x="179" y="857"/>
                  </a:lnTo>
                  <a:lnTo>
                    <a:pt x="190" y="926"/>
                  </a:lnTo>
                  <a:lnTo>
                    <a:pt x="200" y="996"/>
                  </a:lnTo>
                  <a:lnTo>
                    <a:pt x="212" y="1062"/>
                  </a:lnTo>
                  <a:lnTo>
                    <a:pt x="222" y="1133"/>
                  </a:lnTo>
                  <a:lnTo>
                    <a:pt x="232" y="1203"/>
                  </a:lnTo>
                  <a:lnTo>
                    <a:pt x="243" y="1269"/>
                  </a:lnTo>
                  <a:lnTo>
                    <a:pt x="254" y="1332"/>
                  </a:lnTo>
                  <a:lnTo>
                    <a:pt x="264" y="1400"/>
                  </a:lnTo>
                  <a:lnTo>
                    <a:pt x="275" y="1462"/>
                  </a:lnTo>
                  <a:lnTo>
                    <a:pt x="285" y="1522"/>
                  </a:lnTo>
                  <a:lnTo>
                    <a:pt x="296" y="1583"/>
                  </a:lnTo>
                  <a:lnTo>
                    <a:pt x="307" y="1639"/>
                  </a:lnTo>
                  <a:lnTo>
                    <a:pt x="317" y="1697"/>
                  </a:lnTo>
                  <a:lnTo>
                    <a:pt x="328" y="1747"/>
                  </a:lnTo>
                  <a:lnTo>
                    <a:pt x="338" y="1798"/>
                  </a:lnTo>
                  <a:lnTo>
                    <a:pt x="350" y="1846"/>
                  </a:lnTo>
                  <a:lnTo>
                    <a:pt x="359" y="1893"/>
                  </a:lnTo>
                  <a:lnTo>
                    <a:pt x="370" y="1934"/>
                  </a:lnTo>
                  <a:lnTo>
                    <a:pt x="381" y="1972"/>
                  </a:lnTo>
                  <a:lnTo>
                    <a:pt x="391" y="2010"/>
                  </a:lnTo>
                  <a:lnTo>
                    <a:pt x="401" y="2043"/>
                  </a:lnTo>
                  <a:lnTo>
                    <a:pt x="413" y="2071"/>
                  </a:lnTo>
                  <a:lnTo>
                    <a:pt x="424" y="2099"/>
                  </a:lnTo>
                  <a:lnTo>
                    <a:pt x="434" y="2121"/>
                  </a:lnTo>
                  <a:lnTo>
                    <a:pt x="444" y="2141"/>
                  </a:lnTo>
                  <a:lnTo>
                    <a:pt x="454" y="2159"/>
                  </a:lnTo>
                  <a:lnTo>
                    <a:pt x="466" y="2172"/>
                  </a:lnTo>
                  <a:lnTo>
                    <a:pt x="476" y="2182"/>
                  </a:lnTo>
                  <a:lnTo>
                    <a:pt x="487" y="2189"/>
                  </a:lnTo>
                  <a:lnTo>
                    <a:pt x="497" y="2192"/>
                  </a:lnTo>
                  <a:lnTo>
                    <a:pt x="509" y="2192"/>
                  </a:lnTo>
                  <a:lnTo>
                    <a:pt x="519" y="2192"/>
                  </a:lnTo>
                  <a:lnTo>
                    <a:pt x="529" y="2185"/>
                  </a:lnTo>
                  <a:lnTo>
                    <a:pt x="539" y="2172"/>
                  </a:lnTo>
                  <a:lnTo>
                    <a:pt x="550" y="2162"/>
                  </a:lnTo>
                  <a:lnTo>
                    <a:pt x="562" y="2147"/>
                  </a:lnTo>
                  <a:lnTo>
                    <a:pt x="572" y="2127"/>
                  </a:lnTo>
                  <a:lnTo>
                    <a:pt x="582" y="2109"/>
                  </a:lnTo>
                  <a:lnTo>
                    <a:pt x="593" y="2083"/>
                  </a:lnTo>
                  <a:lnTo>
                    <a:pt x="604" y="2058"/>
                  </a:lnTo>
                  <a:lnTo>
                    <a:pt x="614" y="2030"/>
                  </a:lnTo>
                  <a:lnTo>
                    <a:pt x="624" y="1998"/>
                  </a:lnTo>
                  <a:lnTo>
                    <a:pt x="635" y="1967"/>
                  </a:lnTo>
                  <a:lnTo>
                    <a:pt x="646" y="1931"/>
                  </a:lnTo>
                  <a:lnTo>
                    <a:pt x="657" y="1896"/>
                  </a:lnTo>
                  <a:lnTo>
                    <a:pt x="667" y="1858"/>
                  </a:lnTo>
                  <a:lnTo>
                    <a:pt x="678" y="1820"/>
                  </a:lnTo>
                  <a:lnTo>
                    <a:pt x="688" y="1780"/>
                  </a:lnTo>
                  <a:lnTo>
                    <a:pt x="699" y="1742"/>
                  </a:lnTo>
                  <a:lnTo>
                    <a:pt x="709" y="1697"/>
                  </a:lnTo>
                  <a:lnTo>
                    <a:pt x="720" y="1656"/>
                  </a:lnTo>
                  <a:lnTo>
                    <a:pt x="731" y="1615"/>
                  </a:lnTo>
                  <a:lnTo>
                    <a:pt x="741" y="1573"/>
                  </a:lnTo>
                  <a:lnTo>
                    <a:pt x="751" y="1532"/>
                  </a:lnTo>
                  <a:lnTo>
                    <a:pt x="763" y="1491"/>
                  </a:lnTo>
                  <a:lnTo>
                    <a:pt x="773" y="1453"/>
                  </a:lnTo>
                  <a:lnTo>
                    <a:pt x="784" y="1414"/>
                  </a:lnTo>
                  <a:lnTo>
                    <a:pt x="794" y="1376"/>
                  </a:lnTo>
                  <a:lnTo>
                    <a:pt x="804" y="1342"/>
                  </a:lnTo>
                  <a:lnTo>
                    <a:pt x="816" y="1310"/>
                  </a:lnTo>
                  <a:lnTo>
                    <a:pt x="826" y="1282"/>
                  </a:lnTo>
                  <a:lnTo>
                    <a:pt x="836" y="1252"/>
                  </a:lnTo>
                  <a:lnTo>
                    <a:pt x="847" y="1231"/>
                  </a:lnTo>
                  <a:lnTo>
                    <a:pt x="858" y="1211"/>
                  </a:lnTo>
                  <a:lnTo>
                    <a:pt x="869" y="1199"/>
                  </a:lnTo>
                  <a:lnTo>
                    <a:pt x="879" y="1186"/>
                  </a:lnTo>
                  <a:lnTo>
                    <a:pt x="889" y="1180"/>
                  </a:lnTo>
                  <a:lnTo>
                    <a:pt x="900" y="1180"/>
                  </a:lnTo>
                  <a:lnTo>
                    <a:pt x="911" y="1186"/>
                  </a:lnTo>
                  <a:lnTo>
                    <a:pt x="922" y="1199"/>
                  </a:lnTo>
                  <a:lnTo>
                    <a:pt x="932" y="1218"/>
                  </a:lnTo>
                  <a:lnTo>
                    <a:pt x="942" y="1244"/>
                  </a:lnTo>
                  <a:lnTo>
                    <a:pt x="954" y="1279"/>
                  </a:lnTo>
                  <a:lnTo>
                    <a:pt x="964" y="1320"/>
                  </a:lnTo>
                  <a:lnTo>
                    <a:pt x="974" y="1370"/>
                  </a:lnTo>
                  <a:lnTo>
                    <a:pt x="985" y="1431"/>
                  </a:lnTo>
                  <a:lnTo>
                    <a:pt x="995" y="1500"/>
                  </a:lnTo>
                  <a:lnTo>
                    <a:pt x="1007" y="1580"/>
                  </a:lnTo>
                  <a:lnTo>
                    <a:pt x="1017" y="1671"/>
                  </a:lnTo>
                  <a:lnTo>
                    <a:pt x="1027" y="1773"/>
                  </a:lnTo>
                  <a:lnTo>
                    <a:pt x="1038" y="1888"/>
                  </a:lnTo>
                  <a:lnTo>
                    <a:pt x="1048" y="2010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32" name="Rectangle 68"/>
            <p:cNvSpPr>
              <a:spLocks noChangeArrowheads="1"/>
            </p:cNvSpPr>
            <p:nvPr/>
          </p:nvSpPr>
          <p:spPr bwMode="auto">
            <a:xfrm>
              <a:off x="3677" y="1382"/>
              <a:ext cx="304" cy="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34" name="Rectangle 70"/>
            <p:cNvSpPr>
              <a:spLocks noChangeArrowheads="1"/>
            </p:cNvSpPr>
            <p:nvPr/>
          </p:nvSpPr>
          <p:spPr bwMode="auto">
            <a:xfrm>
              <a:off x="4605" y="2614"/>
              <a:ext cx="320" cy="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35" name="Rectangle 71"/>
            <p:cNvSpPr>
              <a:spLocks noChangeArrowheads="1"/>
            </p:cNvSpPr>
            <p:nvPr/>
          </p:nvSpPr>
          <p:spPr bwMode="auto">
            <a:xfrm>
              <a:off x="3789" y="2150"/>
              <a:ext cx="1248" cy="15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36" name="Line 72"/>
            <p:cNvSpPr>
              <a:spLocks noChangeShapeType="1"/>
            </p:cNvSpPr>
            <p:nvPr/>
          </p:nvSpPr>
          <p:spPr bwMode="auto">
            <a:xfrm flipV="1">
              <a:off x="4217" y="363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37" name="Rectangle 73"/>
            <p:cNvSpPr>
              <a:spLocks noChangeArrowheads="1"/>
            </p:cNvSpPr>
            <p:nvPr/>
          </p:nvSpPr>
          <p:spPr bwMode="auto">
            <a:xfrm>
              <a:off x="4068" y="3750"/>
              <a:ext cx="37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Q</a:t>
              </a:r>
              <a:r>
                <a:rPr lang="en-US" sz="2800" b="1" baseline="-25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39338" name="Rectangle 74"/>
            <p:cNvSpPr>
              <a:spLocks noChangeArrowheads="1"/>
            </p:cNvSpPr>
            <p:nvPr/>
          </p:nvSpPr>
          <p:spPr bwMode="auto">
            <a:xfrm>
              <a:off x="4872" y="3750"/>
              <a:ext cx="28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Q</a:t>
              </a:r>
            </a:p>
          </p:txBody>
        </p:sp>
        <p:sp>
          <p:nvSpPr>
            <p:cNvPr id="139339" name="Rectangle 75"/>
            <p:cNvSpPr>
              <a:spLocks noChangeArrowheads="1"/>
            </p:cNvSpPr>
            <p:nvPr/>
          </p:nvSpPr>
          <p:spPr bwMode="auto">
            <a:xfrm>
              <a:off x="3500" y="2154"/>
              <a:ext cx="2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139340" name="Freeform 76"/>
            <p:cNvSpPr>
              <a:spLocks/>
            </p:cNvSpPr>
            <p:nvPr/>
          </p:nvSpPr>
          <p:spPr bwMode="auto">
            <a:xfrm>
              <a:off x="4395" y="2330"/>
              <a:ext cx="525" cy="1097"/>
            </a:xfrm>
            <a:custGeom>
              <a:avLst/>
              <a:gdLst>
                <a:gd name="T0" fmla="*/ 5 w 525"/>
                <a:gd name="T1" fmla="*/ 10 h 1097"/>
                <a:gd name="T2" fmla="*/ 15 w 525"/>
                <a:gd name="T3" fmla="*/ 36 h 1097"/>
                <a:gd name="T4" fmla="*/ 26 w 525"/>
                <a:gd name="T5" fmla="*/ 72 h 1097"/>
                <a:gd name="T6" fmla="*/ 37 w 525"/>
                <a:gd name="T7" fmla="*/ 117 h 1097"/>
                <a:gd name="T8" fmla="*/ 47 w 525"/>
                <a:gd name="T9" fmla="*/ 171 h 1097"/>
                <a:gd name="T10" fmla="*/ 58 w 525"/>
                <a:gd name="T11" fmla="*/ 230 h 1097"/>
                <a:gd name="T12" fmla="*/ 69 w 525"/>
                <a:gd name="T13" fmla="*/ 294 h 1097"/>
                <a:gd name="T14" fmla="*/ 79 w 525"/>
                <a:gd name="T15" fmla="*/ 360 h 1097"/>
                <a:gd name="T16" fmla="*/ 90 w 525"/>
                <a:gd name="T17" fmla="*/ 428 h 1097"/>
                <a:gd name="T18" fmla="*/ 100 w 525"/>
                <a:gd name="T19" fmla="*/ 498 h 1097"/>
                <a:gd name="T20" fmla="*/ 111 w 525"/>
                <a:gd name="T21" fmla="*/ 567 h 1097"/>
                <a:gd name="T22" fmla="*/ 121 w 525"/>
                <a:gd name="T23" fmla="*/ 634 h 1097"/>
                <a:gd name="T24" fmla="*/ 132 w 525"/>
                <a:gd name="T25" fmla="*/ 700 h 1097"/>
                <a:gd name="T26" fmla="*/ 143 w 525"/>
                <a:gd name="T27" fmla="*/ 761 h 1097"/>
                <a:gd name="T28" fmla="*/ 154 w 525"/>
                <a:gd name="T29" fmla="*/ 820 h 1097"/>
                <a:gd name="T30" fmla="*/ 164 w 525"/>
                <a:gd name="T31" fmla="*/ 873 h 1097"/>
                <a:gd name="T32" fmla="*/ 175 w 525"/>
                <a:gd name="T33" fmla="*/ 923 h 1097"/>
                <a:gd name="T34" fmla="*/ 185 w 525"/>
                <a:gd name="T35" fmla="*/ 967 h 1097"/>
                <a:gd name="T36" fmla="*/ 196 w 525"/>
                <a:gd name="T37" fmla="*/ 1005 h 1097"/>
                <a:gd name="T38" fmla="*/ 206 w 525"/>
                <a:gd name="T39" fmla="*/ 1036 h 1097"/>
                <a:gd name="T40" fmla="*/ 217 w 525"/>
                <a:gd name="T41" fmla="*/ 1060 h 1097"/>
                <a:gd name="T42" fmla="*/ 227 w 525"/>
                <a:gd name="T43" fmla="*/ 1079 h 1097"/>
                <a:gd name="T44" fmla="*/ 238 w 525"/>
                <a:gd name="T45" fmla="*/ 1091 h 1097"/>
                <a:gd name="T46" fmla="*/ 249 w 525"/>
                <a:gd name="T47" fmla="*/ 1096 h 1097"/>
                <a:gd name="T48" fmla="*/ 259 w 525"/>
                <a:gd name="T49" fmla="*/ 1096 h 1097"/>
                <a:gd name="T50" fmla="*/ 270 w 525"/>
                <a:gd name="T51" fmla="*/ 1086 h 1097"/>
                <a:gd name="T52" fmla="*/ 281 w 525"/>
                <a:gd name="T53" fmla="*/ 1074 h 1097"/>
                <a:gd name="T54" fmla="*/ 291 w 525"/>
                <a:gd name="T55" fmla="*/ 1055 h 1097"/>
                <a:gd name="T56" fmla="*/ 302 w 525"/>
                <a:gd name="T57" fmla="*/ 1029 h 1097"/>
                <a:gd name="T58" fmla="*/ 312 w 525"/>
                <a:gd name="T59" fmla="*/ 999 h 1097"/>
                <a:gd name="T60" fmla="*/ 323 w 525"/>
                <a:gd name="T61" fmla="*/ 965 h 1097"/>
                <a:gd name="T62" fmla="*/ 334 w 525"/>
                <a:gd name="T63" fmla="*/ 929 h 1097"/>
                <a:gd name="T64" fmla="*/ 344 w 525"/>
                <a:gd name="T65" fmla="*/ 890 h 1097"/>
                <a:gd name="T66" fmla="*/ 354 w 525"/>
                <a:gd name="T67" fmla="*/ 849 h 1097"/>
                <a:gd name="T68" fmla="*/ 365 w 525"/>
                <a:gd name="T69" fmla="*/ 807 h 1097"/>
                <a:gd name="T70" fmla="*/ 376 w 525"/>
                <a:gd name="T71" fmla="*/ 766 h 1097"/>
                <a:gd name="T72" fmla="*/ 387 w 525"/>
                <a:gd name="T73" fmla="*/ 726 h 1097"/>
                <a:gd name="T74" fmla="*/ 397 w 525"/>
                <a:gd name="T75" fmla="*/ 688 h 1097"/>
                <a:gd name="T76" fmla="*/ 408 w 525"/>
                <a:gd name="T77" fmla="*/ 655 h 1097"/>
                <a:gd name="T78" fmla="*/ 418 w 525"/>
                <a:gd name="T79" fmla="*/ 626 h 1097"/>
                <a:gd name="T80" fmla="*/ 429 w 525"/>
                <a:gd name="T81" fmla="*/ 605 h 1097"/>
                <a:gd name="T82" fmla="*/ 440 w 525"/>
                <a:gd name="T83" fmla="*/ 593 h 1097"/>
                <a:gd name="T84" fmla="*/ 450 w 525"/>
                <a:gd name="T85" fmla="*/ 590 h 1097"/>
                <a:gd name="T86" fmla="*/ 461 w 525"/>
                <a:gd name="T87" fmla="*/ 600 h 1097"/>
                <a:gd name="T88" fmla="*/ 471 w 525"/>
                <a:gd name="T89" fmla="*/ 622 h 1097"/>
                <a:gd name="T90" fmla="*/ 482 w 525"/>
                <a:gd name="T91" fmla="*/ 660 h 1097"/>
                <a:gd name="T92" fmla="*/ 493 w 525"/>
                <a:gd name="T93" fmla="*/ 716 h 1097"/>
                <a:gd name="T94" fmla="*/ 503 w 525"/>
                <a:gd name="T95" fmla="*/ 790 h 1097"/>
                <a:gd name="T96" fmla="*/ 514 w 525"/>
                <a:gd name="T97" fmla="*/ 887 h 1097"/>
                <a:gd name="T98" fmla="*/ 524 w 525"/>
                <a:gd name="T99" fmla="*/ 1005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5" h="1097">
                  <a:moveTo>
                    <a:pt x="0" y="0"/>
                  </a:moveTo>
                  <a:lnTo>
                    <a:pt x="5" y="10"/>
                  </a:lnTo>
                  <a:lnTo>
                    <a:pt x="10" y="21"/>
                  </a:lnTo>
                  <a:lnTo>
                    <a:pt x="15" y="36"/>
                  </a:lnTo>
                  <a:lnTo>
                    <a:pt x="21" y="53"/>
                  </a:lnTo>
                  <a:lnTo>
                    <a:pt x="26" y="72"/>
                  </a:lnTo>
                  <a:lnTo>
                    <a:pt x="31" y="93"/>
                  </a:lnTo>
                  <a:lnTo>
                    <a:pt x="37" y="117"/>
                  </a:lnTo>
                  <a:lnTo>
                    <a:pt x="42" y="143"/>
                  </a:lnTo>
                  <a:lnTo>
                    <a:pt x="47" y="171"/>
                  </a:lnTo>
                  <a:lnTo>
                    <a:pt x="52" y="200"/>
                  </a:lnTo>
                  <a:lnTo>
                    <a:pt x="58" y="230"/>
                  </a:lnTo>
                  <a:lnTo>
                    <a:pt x="63" y="261"/>
                  </a:lnTo>
                  <a:lnTo>
                    <a:pt x="69" y="294"/>
                  </a:lnTo>
                  <a:lnTo>
                    <a:pt x="74" y="325"/>
                  </a:lnTo>
                  <a:lnTo>
                    <a:pt x="79" y="360"/>
                  </a:lnTo>
                  <a:lnTo>
                    <a:pt x="84" y="394"/>
                  </a:lnTo>
                  <a:lnTo>
                    <a:pt x="90" y="428"/>
                  </a:lnTo>
                  <a:lnTo>
                    <a:pt x="95" y="463"/>
                  </a:lnTo>
                  <a:lnTo>
                    <a:pt x="100" y="498"/>
                  </a:lnTo>
                  <a:lnTo>
                    <a:pt x="106" y="531"/>
                  </a:lnTo>
                  <a:lnTo>
                    <a:pt x="111" y="567"/>
                  </a:lnTo>
                  <a:lnTo>
                    <a:pt x="116" y="601"/>
                  </a:lnTo>
                  <a:lnTo>
                    <a:pt x="121" y="634"/>
                  </a:lnTo>
                  <a:lnTo>
                    <a:pt x="127" y="666"/>
                  </a:lnTo>
                  <a:lnTo>
                    <a:pt x="132" y="700"/>
                  </a:lnTo>
                  <a:lnTo>
                    <a:pt x="138" y="731"/>
                  </a:lnTo>
                  <a:lnTo>
                    <a:pt x="143" y="761"/>
                  </a:lnTo>
                  <a:lnTo>
                    <a:pt x="148" y="792"/>
                  </a:lnTo>
                  <a:lnTo>
                    <a:pt x="154" y="820"/>
                  </a:lnTo>
                  <a:lnTo>
                    <a:pt x="159" y="849"/>
                  </a:lnTo>
                  <a:lnTo>
                    <a:pt x="164" y="873"/>
                  </a:lnTo>
                  <a:lnTo>
                    <a:pt x="169" y="899"/>
                  </a:lnTo>
                  <a:lnTo>
                    <a:pt x="175" y="923"/>
                  </a:lnTo>
                  <a:lnTo>
                    <a:pt x="180" y="946"/>
                  </a:lnTo>
                  <a:lnTo>
                    <a:pt x="185" y="967"/>
                  </a:lnTo>
                  <a:lnTo>
                    <a:pt x="190" y="986"/>
                  </a:lnTo>
                  <a:lnTo>
                    <a:pt x="196" y="1005"/>
                  </a:lnTo>
                  <a:lnTo>
                    <a:pt x="201" y="1022"/>
                  </a:lnTo>
                  <a:lnTo>
                    <a:pt x="206" y="1036"/>
                  </a:lnTo>
                  <a:lnTo>
                    <a:pt x="212" y="1050"/>
                  </a:lnTo>
                  <a:lnTo>
                    <a:pt x="217" y="1060"/>
                  </a:lnTo>
                  <a:lnTo>
                    <a:pt x="222" y="1070"/>
                  </a:lnTo>
                  <a:lnTo>
                    <a:pt x="227" y="1079"/>
                  </a:lnTo>
                  <a:lnTo>
                    <a:pt x="233" y="1086"/>
                  </a:lnTo>
                  <a:lnTo>
                    <a:pt x="238" y="1091"/>
                  </a:lnTo>
                  <a:lnTo>
                    <a:pt x="243" y="1094"/>
                  </a:lnTo>
                  <a:lnTo>
                    <a:pt x="249" y="1096"/>
                  </a:lnTo>
                  <a:lnTo>
                    <a:pt x="254" y="1096"/>
                  </a:lnTo>
                  <a:lnTo>
                    <a:pt x="259" y="1096"/>
                  </a:lnTo>
                  <a:lnTo>
                    <a:pt x="265" y="1093"/>
                  </a:lnTo>
                  <a:lnTo>
                    <a:pt x="270" y="1086"/>
                  </a:lnTo>
                  <a:lnTo>
                    <a:pt x="275" y="1081"/>
                  </a:lnTo>
                  <a:lnTo>
                    <a:pt x="281" y="1074"/>
                  </a:lnTo>
                  <a:lnTo>
                    <a:pt x="286" y="1064"/>
                  </a:lnTo>
                  <a:lnTo>
                    <a:pt x="291" y="1055"/>
                  </a:lnTo>
                  <a:lnTo>
                    <a:pt x="296" y="1041"/>
                  </a:lnTo>
                  <a:lnTo>
                    <a:pt x="302" y="1029"/>
                  </a:lnTo>
                  <a:lnTo>
                    <a:pt x="307" y="1015"/>
                  </a:lnTo>
                  <a:lnTo>
                    <a:pt x="312" y="999"/>
                  </a:lnTo>
                  <a:lnTo>
                    <a:pt x="318" y="984"/>
                  </a:lnTo>
                  <a:lnTo>
                    <a:pt x="323" y="965"/>
                  </a:lnTo>
                  <a:lnTo>
                    <a:pt x="328" y="948"/>
                  </a:lnTo>
                  <a:lnTo>
                    <a:pt x="334" y="929"/>
                  </a:lnTo>
                  <a:lnTo>
                    <a:pt x="339" y="910"/>
                  </a:lnTo>
                  <a:lnTo>
                    <a:pt x="344" y="890"/>
                  </a:lnTo>
                  <a:lnTo>
                    <a:pt x="350" y="871"/>
                  </a:lnTo>
                  <a:lnTo>
                    <a:pt x="354" y="849"/>
                  </a:lnTo>
                  <a:lnTo>
                    <a:pt x="360" y="828"/>
                  </a:lnTo>
                  <a:lnTo>
                    <a:pt x="365" y="807"/>
                  </a:lnTo>
                  <a:lnTo>
                    <a:pt x="370" y="787"/>
                  </a:lnTo>
                  <a:lnTo>
                    <a:pt x="376" y="766"/>
                  </a:lnTo>
                  <a:lnTo>
                    <a:pt x="381" y="745"/>
                  </a:lnTo>
                  <a:lnTo>
                    <a:pt x="387" y="726"/>
                  </a:lnTo>
                  <a:lnTo>
                    <a:pt x="392" y="707"/>
                  </a:lnTo>
                  <a:lnTo>
                    <a:pt x="397" y="688"/>
                  </a:lnTo>
                  <a:lnTo>
                    <a:pt x="402" y="671"/>
                  </a:lnTo>
                  <a:lnTo>
                    <a:pt x="408" y="655"/>
                  </a:lnTo>
                  <a:lnTo>
                    <a:pt x="413" y="641"/>
                  </a:lnTo>
                  <a:lnTo>
                    <a:pt x="418" y="626"/>
                  </a:lnTo>
                  <a:lnTo>
                    <a:pt x="424" y="615"/>
                  </a:lnTo>
                  <a:lnTo>
                    <a:pt x="429" y="605"/>
                  </a:lnTo>
                  <a:lnTo>
                    <a:pt x="434" y="600"/>
                  </a:lnTo>
                  <a:lnTo>
                    <a:pt x="440" y="593"/>
                  </a:lnTo>
                  <a:lnTo>
                    <a:pt x="445" y="590"/>
                  </a:lnTo>
                  <a:lnTo>
                    <a:pt x="450" y="590"/>
                  </a:lnTo>
                  <a:lnTo>
                    <a:pt x="455" y="593"/>
                  </a:lnTo>
                  <a:lnTo>
                    <a:pt x="461" y="600"/>
                  </a:lnTo>
                  <a:lnTo>
                    <a:pt x="466" y="609"/>
                  </a:lnTo>
                  <a:lnTo>
                    <a:pt x="471" y="622"/>
                  </a:lnTo>
                  <a:lnTo>
                    <a:pt x="477" y="639"/>
                  </a:lnTo>
                  <a:lnTo>
                    <a:pt x="482" y="660"/>
                  </a:lnTo>
                  <a:lnTo>
                    <a:pt x="487" y="685"/>
                  </a:lnTo>
                  <a:lnTo>
                    <a:pt x="493" y="716"/>
                  </a:lnTo>
                  <a:lnTo>
                    <a:pt x="498" y="750"/>
                  </a:lnTo>
                  <a:lnTo>
                    <a:pt x="503" y="790"/>
                  </a:lnTo>
                  <a:lnTo>
                    <a:pt x="509" y="835"/>
                  </a:lnTo>
                  <a:lnTo>
                    <a:pt x="514" y="887"/>
                  </a:lnTo>
                  <a:lnTo>
                    <a:pt x="519" y="944"/>
                  </a:lnTo>
                  <a:lnTo>
                    <a:pt x="524" y="1005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1" name="Rectangle 77"/>
            <p:cNvSpPr>
              <a:spLocks noChangeArrowheads="1"/>
            </p:cNvSpPr>
            <p:nvPr/>
          </p:nvSpPr>
          <p:spPr bwMode="auto">
            <a:xfrm>
              <a:off x="4148" y="2293"/>
              <a:ext cx="760" cy="332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shape</a:t>
              </a:r>
            </a:p>
            <a:p>
              <a:pPr defTabSz="914400"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coexistence</a:t>
              </a:r>
            </a:p>
          </p:txBody>
        </p:sp>
        <p:sp>
          <p:nvSpPr>
            <p:cNvPr id="139342" name="Rectangle 78"/>
            <p:cNvSpPr>
              <a:spLocks noChangeArrowheads="1"/>
            </p:cNvSpPr>
            <p:nvPr/>
          </p:nvSpPr>
          <p:spPr bwMode="auto">
            <a:xfrm>
              <a:off x="4821" y="2832"/>
              <a:ext cx="160" cy="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3" name="AutoShape 79"/>
            <p:cNvSpPr>
              <a:spLocks noChangeArrowheads="1"/>
            </p:cNvSpPr>
            <p:nvPr/>
          </p:nvSpPr>
          <p:spPr bwMode="auto">
            <a:xfrm flipH="1">
              <a:off x="4089" y="3110"/>
              <a:ext cx="304" cy="80"/>
            </a:xfrm>
            <a:prstGeom prst="rightArrow">
              <a:avLst>
                <a:gd name="adj1" fmla="val 50000"/>
                <a:gd name="adj2" fmla="val 88069"/>
              </a:avLst>
            </a:prstGeom>
            <a:gradFill rotWithShape="0">
              <a:gsLst>
                <a:gs pos="0">
                  <a:srgbClr val="C1CEFF">
                    <a:gamma/>
                    <a:shade val="20000"/>
                    <a:invGamma/>
                  </a:srgbClr>
                </a:gs>
                <a:gs pos="100000">
                  <a:srgbClr val="C1CE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4" name="AutoShape 80"/>
            <p:cNvSpPr>
              <a:spLocks noChangeArrowheads="1"/>
            </p:cNvSpPr>
            <p:nvPr/>
          </p:nvSpPr>
          <p:spPr bwMode="auto">
            <a:xfrm>
              <a:off x="4081" y="3022"/>
              <a:ext cx="344" cy="80"/>
            </a:xfrm>
            <a:prstGeom prst="rightArrow">
              <a:avLst>
                <a:gd name="adj1" fmla="val 50000"/>
                <a:gd name="adj2" fmla="val 90021"/>
              </a:avLst>
            </a:prstGeom>
            <a:gradFill rotWithShape="0">
              <a:gsLst>
                <a:gs pos="0">
                  <a:srgbClr val="C1CEFF"/>
                </a:gs>
                <a:gs pos="100000">
                  <a:srgbClr val="C1CEFF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5" name="AutoShape 81"/>
            <p:cNvSpPr>
              <a:spLocks noChangeArrowheads="1"/>
            </p:cNvSpPr>
            <p:nvPr/>
          </p:nvSpPr>
          <p:spPr bwMode="auto">
            <a:xfrm flipH="1">
              <a:off x="4549" y="3090"/>
              <a:ext cx="188" cy="78"/>
            </a:xfrm>
            <a:prstGeom prst="rightArrow">
              <a:avLst>
                <a:gd name="adj1" fmla="val 50000"/>
                <a:gd name="adj2" fmla="val 82060"/>
              </a:avLst>
            </a:prstGeom>
            <a:gradFill rotWithShape="0">
              <a:gsLst>
                <a:gs pos="0">
                  <a:srgbClr val="C1CEFF">
                    <a:gamma/>
                    <a:shade val="20000"/>
                    <a:invGamma/>
                  </a:srgbClr>
                </a:gs>
                <a:gs pos="100000">
                  <a:srgbClr val="C1CE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6" name="AutoShape 82"/>
            <p:cNvSpPr>
              <a:spLocks noChangeArrowheads="1"/>
            </p:cNvSpPr>
            <p:nvPr/>
          </p:nvSpPr>
          <p:spPr bwMode="auto">
            <a:xfrm>
              <a:off x="4557" y="2998"/>
              <a:ext cx="212" cy="80"/>
            </a:xfrm>
            <a:prstGeom prst="rightArrow">
              <a:avLst>
                <a:gd name="adj1" fmla="val 50000"/>
                <a:gd name="adj2" fmla="val 78531"/>
              </a:avLst>
            </a:prstGeom>
            <a:gradFill rotWithShape="0">
              <a:gsLst>
                <a:gs pos="0">
                  <a:srgbClr val="C1CEFF"/>
                </a:gs>
                <a:gs pos="100000">
                  <a:srgbClr val="C1CEFF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7" name="AutoShape 83"/>
            <p:cNvSpPr>
              <a:spLocks noChangeArrowheads="1"/>
            </p:cNvSpPr>
            <p:nvPr/>
          </p:nvSpPr>
          <p:spPr bwMode="auto">
            <a:xfrm>
              <a:off x="4209" y="3270"/>
              <a:ext cx="448" cy="72"/>
            </a:xfrm>
            <a:prstGeom prst="rightArrow">
              <a:avLst>
                <a:gd name="adj1" fmla="val 50000"/>
                <a:gd name="adj2" fmla="val 116695"/>
              </a:avLst>
            </a:prstGeom>
            <a:gradFill rotWithShape="0">
              <a:gsLst>
                <a:gs pos="0">
                  <a:srgbClr val="FC0128">
                    <a:gamma/>
                    <a:tint val="0"/>
                    <a:invGamma/>
                  </a:srgbClr>
                </a:gs>
                <a:gs pos="100000">
                  <a:srgbClr val="FC012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8" name="AutoShape 84"/>
            <p:cNvSpPr>
              <a:spLocks noChangeArrowheads="1"/>
            </p:cNvSpPr>
            <p:nvPr/>
          </p:nvSpPr>
          <p:spPr bwMode="auto">
            <a:xfrm flipH="1">
              <a:off x="4209" y="3342"/>
              <a:ext cx="448" cy="72"/>
            </a:xfrm>
            <a:prstGeom prst="rightArrow">
              <a:avLst>
                <a:gd name="adj1" fmla="val 50000"/>
                <a:gd name="adj2" fmla="val 122255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49" name="Rectangle 85"/>
            <p:cNvSpPr>
              <a:spLocks noChangeArrowheads="1"/>
            </p:cNvSpPr>
            <p:nvPr/>
          </p:nvSpPr>
          <p:spPr bwMode="auto">
            <a:xfrm>
              <a:off x="4476" y="3750"/>
              <a:ext cx="37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Q</a:t>
              </a:r>
              <a:r>
                <a:rPr lang="en-US" sz="2800" b="1" baseline="-25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39350" name="Line 86"/>
            <p:cNvSpPr>
              <a:spLocks noChangeShapeType="1"/>
            </p:cNvSpPr>
            <p:nvPr/>
          </p:nvSpPr>
          <p:spPr bwMode="auto">
            <a:xfrm flipV="1">
              <a:off x="4637" y="363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20" name="Freeform 56"/>
            <p:cNvSpPr>
              <a:spLocks/>
            </p:cNvSpPr>
            <p:nvPr/>
          </p:nvSpPr>
          <p:spPr bwMode="auto">
            <a:xfrm>
              <a:off x="3870" y="225"/>
              <a:ext cx="873" cy="1393"/>
            </a:xfrm>
            <a:custGeom>
              <a:avLst/>
              <a:gdLst>
                <a:gd name="T0" fmla="*/ 8 w 873"/>
                <a:gd name="T1" fmla="*/ 13 h 1393"/>
                <a:gd name="T2" fmla="*/ 26 w 873"/>
                <a:gd name="T3" fmla="*/ 45 h 1393"/>
                <a:gd name="T4" fmla="*/ 43 w 873"/>
                <a:gd name="T5" fmla="*/ 91 h 1393"/>
                <a:gd name="T6" fmla="*/ 61 w 873"/>
                <a:gd name="T7" fmla="*/ 149 h 1393"/>
                <a:gd name="T8" fmla="*/ 78 w 873"/>
                <a:gd name="T9" fmla="*/ 217 h 1393"/>
                <a:gd name="T10" fmla="*/ 96 w 873"/>
                <a:gd name="T11" fmla="*/ 292 h 1393"/>
                <a:gd name="T12" fmla="*/ 114 w 873"/>
                <a:gd name="T13" fmla="*/ 373 h 1393"/>
                <a:gd name="T14" fmla="*/ 132 w 873"/>
                <a:gd name="T15" fmla="*/ 457 h 1393"/>
                <a:gd name="T16" fmla="*/ 149 w 873"/>
                <a:gd name="T17" fmla="*/ 544 h 1393"/>
                <a:gd name="T18" fmla="*/ 166 w 873"/>
                <a:gd name="T19" fmla="*/ 632 h 1393"/>
                <a:gd name="T20" fmla="*/ 185 w 873"/>
                <a:gd name="T21" fmla="*/ 720 h 1393"/>
                <a:gd name="T22" fmla="*/ 202 w 873"/>
                <a:gd name="T23" fmla="*/ 806 h 1393"/>
                <a:gd name="T24" fmla="*/ 220 w 873"/>
                <a:gd name="T25" fmla="*/ 889 h 1393"/>
                <a:gd name="T26" fmla="*/ 237 w 873"/>
                <a:gd name="T27" fmla="*/ 967 h 1393"/>
                <a:gd name="T28" fmla="*/ 256 w 873"/>
                <a:gd name="T29" fmla="*/ 1041 h 1393"/>
                <a:gd name="T30" fmla="*/ 273 w 873"/>
                <a:gd name="T31" fmla="*/ 1109 h 1393"/>
                <a:gd name="T32" fmla="*/ 291 w 873"/>
                <a:gd name="T33" fmla="*/ 1172 h 1393"/>
                <a:gd name="T34" fmla="*/ 308 w 873"/>
                <a:gd name="T35" fmla="*/ 1228 h 1393"/>
                <a:gd name="T36" fmla="*/ 325 w 873"/>
                <a:gd name="T37" fmla="*/ 1276 h 1393"/>
                <a:gd name="T38" fmla="*/ 343 w 873"/>
                <a:gd name="T39" fmla="*/ 1315 h 1393"/>
                <a:gd name="T40" fmla="*/ 361 w 873"/>
                <a:gd name="T41" fmla="*/ 1347 h 1393"/>
                <a:gd name="T42" fmla="*/ 378 w 873"/>
                <a:gd name="T43" fmla="*/ 1371 h 1393"/>
                <a:gd name="T44" fmla="*/ 396 w 873"/>
                <a:gd name="T45" fmla="*/ 1386 h 1393"/>
                <a:gd name="T46" fmla="*/ 414 w 873"/>
                <a:gd name="T47" fmla="*/ 1392 h 1393"/>
                <a:gd name="T48" fmla="*/ 432 w 873"/>
                <a:gd name="T49" fmla="*/ 1392 h 1393"/>
                <a:gd name="T50" fmla="*/ 449 w 873"/>
                <a:gd name="T51" fmla="*/ 1379 h 1393"/>
                <a:gd name="T52" fmla="*/ 467 w 873"/>
                <a:gd name="T53" fmla="*/ 1364 h 1393"/>
                <a:gd name="T54" fmla="*/ 484 w 873"/>
                <a:gd name="T55" fmla="*/ 1339 h 1393"/>
                <a:gd name="T56" fmla="*/ 502 w 873"/>
                <a:gd name="T57" fmla="*/ 1307 h 1393"/>
                <a:gd name="T58" fmla="*/ 520 w 873"/>
                <a:gd name="T59" fmla="*/ 1269 h 1393"/>
                <a:gd name="T60" fmla="*/ 537 w 873"/>
                <a:gd name="T61" fmla="*/ 1226 h 1393"/>
                <a:gd name="T62" fmla="*/ 555 w 873"/>
                <a:gd name="T63" fmla="*/ 1180 h 1393"/>
                <a:gd name="T64" fmla="*/ 572 w 873"/>
                <a:gd name="T65" fmla="*/ 1130 h 1393"/>
                <a:gd name="T66" fmla="*/ 590 w 873"/>
                <a:gd name="T67" fmla="*/ 1078 h 1393"/>
                <a:gd name="T68" fmla="*/ 608 w 873"/>
                <a:gd name="T69" fmla="*/ 1025 h 1393"/>
                <a:gd name="T70" fmla="*/ 625 w 873"/>
                <a:gd name="T71" fmla="*/ 973 h 1393"/>
                <a:gd name="T72" fmla="*/ 644 w 873"/>
                <a:gd name="T73" fmla="*/ 922 h 1393"/>
                <a:gd name="T74" fmla="*/ 661 w 873"/>
                <a:gd name="T75" fmla="*/ 874 h 1393"/>
                <a:gd name="T76" fmla="*/ 679 w 873"/>
                <a:gd name="T77" fmla="*/ 832 h 1393"/>
                <a:gd name="T78" fmla="*/ 696 w 873"/>
                <a:gd name="T79" fmla="*/ 795 h 1393"/>
                <a:gd name="T80" fmla="*/ 714 w 873"/>
                <a:gd name="T81" fmla="*/ 769 h 1393"/>
                <a:gd name="T82" fmla="*/ 731 w 873"/>
                <a:gd name="T83" fmla="*/ 753 h 1393"/>
                <a:gd name="T84" fmla="*/ 749 w 873"/>
                <a:gd name="T85" fmla="*/ 749 h 1393"/>
                <a:gd name="T86" fmla="*/ 767 w 873"/>
                <a:gd name="T87" fmla="*/ 762 h 1393"/>
                <a:gd name="T88" fmla="*/ 784 w 873"/>
                <a:gd name="T89" fmla="*/ 790 h 1393"/>
                <a:gd name="T90" fmla="*/ 802 w 873"/>
                <a:gd name="T91" fmla="*/ 838 h 1393"/>
                <a:gd name="T92" fmla="*/ 820 w 873"/>
                <a:gd name="T93" fmla="*/ 909 h 1393"/>
                <a:gd name="T94" fmla="*/ 838 w 873"/>
                <a:gd name="T95" fmla="*/ 1003 h 1393"/>
                <a:gd name="T96" fmla="*/ 855 w 873"/>
                <a:gd name="T97" fmla="*/ 1126 h 1393"/>
                <a:gd name="T98" fmla="*/ 872 w 873"/>
                <a:gd name="T99" fmla="*/ 1276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3" h="1393">
                  <a:moveTo>
                    <a:pt x="0" y="0"/>
                  </a:moveTo>
                  <a:lnTo>
                    <a:pt x="8" y="13"/>
                  </a:lnTo>
                  <a:lnTo>
                    <a:pt x="17" y="26"/>
                  </a:lnTo>
                  <a:lnTo>
                    <a:pt x="26" y="45"/>
                  </a:lnTo>
                  <a:lnTo>
                    <a:pt x="34" y="67"/>
                  </a:lnTo>
                  <a:lnTo>
                    <a:pt x="43" y="91"/>
                  </a:lnTo>
                  <a:lnTo>
                    <a:pt x="52" y="119"/>
                  </a:lnTo>
                  <a:lnTo>
                    <a:pt x="61" y="149"/>
                  </a:lnTo>
                  <a:lnTo>
                    <a:pt x="70" y="182"/>
                  </a:lnTo>
                  <a:lnTo>
                    <a:pt x="78" y="217"/>
                  </a:lnTo>
                  <a:lnTo>
                    <a:pt x="87" y="254"/>
                  </a:lnTo>
                  <a:lnTo>
                    <a:pt x="96" y="292"/>
                  </a:lnTo>
                  <a:lnTo>
                    <a:pt x="105" y="331"/>
                  </a:lnTo>
                  <a:lnTo>
                    <a:pt x="114" y="373"/>
                  </a:lnTo>
                  <a:lnTo>
                    <a:pt x="123" y="413"/>
                  </a:lnTo>
                  <a:lnTo>
                    <a:pt x="132" y="457"/>
                  </a:lnTo>
                  <a:lnTo>
                    <a:pt x="141" y="500"/>
                  </a:lnTo>
                  <a:lnTo>
                    <a:pt x="149" y="544"/>
                  </a:lnTo>
                  <a:lnTo>
                    <a:pt x="158" y="588"/>
                  </a:lnTo>
                  <a:lnTo>
                    <a:pt x="166" y="632"/>
                  </a:lnTo>
                  <a:lnTo>
                    <a:pt x="176" y="674"/>
                  </a:lnTo>
                  <a:lnTo>
                    <a:pt x="185" y="720"/>
                  </a:lnTo>
                  <a:lnTo>
                    <a:pt x="193" y="764"/>
                  </a:lnTo>
                  <a:lnTo>
                    <a:pt x="202" y="806"/>
                  </a:lnTo>
                  <a:lnTo>
                    <a:pt x="211" y="846"/>
                  </a:lnTo>
                  <a:lnTo>
                    <a:pt x="220" y="889"/>
                  </a:lnTo>
                  <a:lnTo>
                    <a:pt x="229" y="929"/>
                  </a:lnTo>
                  <a:lnTo>
                    <a:pt x="237" y="967"/>
                  </a:lnTo>
                  <a:lnTo>
                    <a:pt x="246" y="1005"/>
                  </a:lnTo>
                  <a:lnTo>
                    <a:pt x="256" y="1041"/>
                  </a:lnTo>
                  <a:lnTo>
                    <a:pt x="264" y="1078"/>
                  </a:lnTo>
                  <a:lnTo>
                    <a:pt x="273" y="1109"/>
                  </a:lnTo>
                  <a:lnTo>
                    <a:pt x="281" y="1142"/>
                  </a:lnTo>
                  <a:lnTo>
                    <a:pt x="291" y="1172"/>
                  </a:lnTo>
                  <a:lnTo>
                    <a:pt x="299" y="1202"/>
                  </a:lnTo>
                  <a:lnTo>
                    <a:pt x="308" y="1228"/>
                  </a:lnTo>
                  <a:lnTo>
                    <a:pt x="317" y="1252"/>
                  </a:lnTo>
                  <a:lnTo>
                    <a:pt x="325" y="1276"/>
                  </a:lnTo>
                  <a:lnTo>
                    <a:pt x="334" y="1297"/>
                  </a:lnTo>
                  <a:lnTo>
                    <a:pt x="343" y="1315"/>
                  </a:lnTo>
                  <a:lnTo>
                    <a:pt x="352" y="1333"/>
                  </a:lnTo>
                  <a:lnTo>
                    <a:pt x="361" y="1347"/>
                  </a:lnTo>
                  <a:lnTo>
                    <a:pt x="370" y="1359"/>
                  </a:lnTo>
                  <a:lnTo>
                    <a:pt x="378" y="1371"/>
                  </a:lnTo>
                  <a:lnTo>
                    <a:pt x="388" y="1379"/>
                  </a:lnTo>
                  <a:lnTo>
                    <a:pt x="396" y="1386"/>
                  </a:lnTo>
                  <a:lnTo>
                    <a:pt x="405" y="1390"/>
                  </a:lnTo>
                  <a:lnTo>
                    <a:pt x="414" y="1392"/>
                  </a:lnTo>
                  <a:lnTo>
                    <a:pt x="423" y="1392"/>
                  </a:lnTo>
                  <a:lnTo>
                    <a:pt x="432" y="1392"/>
                  </a:lnTo>
                  <a:lnTo>
                    <a:pt x="440" y="1388"/>
                  </a:lnTo>
                  <a:lnTo>
                    <a:pt x="449" y="1379"/>
                  </a:lnTo>
                  <a:lnTo>
                    <a:pt x="457" y="1373"/>
                  </a:lnTo>
                  <a:lnTo>
                    <a:pt x="467" y="1364"/>
                  </a:lnTo>
                  <a:lnTo>
                    <a:pt x="476" y="1351"/>
                  </a:lnTo>
                  <a:lnTo>
                    <a:pt x="484" y="1339"/>
                  </a:lnTo>
                  <a:lnTo>
                    <a:pt x="493" y="1323"/>
                  </a:lnTo>
                  <a:lnTo>
                    <a:pt x="502" y="1307"/>
                  </a:lnTo>
                  <a:lnTo>
                    <a:pt x="511" y="1289"/>
                  </a:lnTo>
                  <a:lnTo>
                    <a:pt x="520" y="1269"/>
                  </a:lnTo>
                  <a:lnTo>
                    <a:pt x="529" y="1249"/>
                  </a:lnTo>
                  <a:lnTo>
                    <a:pt x="537" y="1226"/>
                  </a:lnTo>
                  <a:lnTo>
                    <a:pt x="547" y="1204"/>
                  </a:lnTo>
                  <a:lnTo>
                    <a:pt x="555" y="1180"/>
                  </a:lnTo>
                  <a:lnTo>
                    <a:pt x="564" y="1156"/>
                  </a:lnTo>
                  <a:lnTo>
                    <a:pt x="572" y="1130"/>
                  </a:lnTo>
                  <a:lnTo>
                    <a:pt x="582" y="1106"/>
                  </a:lnTo>
                  <a:lnTo>
                    <a:pt x="590" y="1078"/>
                  </a:lnTo>
                  <a:lnTo>
                    <a:pt x="599" y="1052"/>
                  </a:lnTo>
                  <a:lnTo>
                    <a:pt x="608" y="1025"/>
                  </a:lnTo>
                  <a:lnTo>
                    <a:pt x="616" y="999"/>
                  </a:lnTo>
                  <a:lnTo>
                    <a:pt x="625" y="973"/>
                  </a:lnTo>
                  <a:lnTo>
                    <a:pt x="635" y="947"/>
                  </a:lnTo>
                  <a:lnTo>
                    <a:pt x="644" y="922"/>
                  </a:lnTo>
                  <a:lnTo>
                    <a:pt x="652" y="898"/>
                  </a:lnTo>
                  <a:lnTo>
                    <a:pt x="661" y="874"/>
                  </a:lnTo>
                  <a:lnTo>
                    <a:pt x="669" y="852"/>
                  </a:lnTo>
                  <a:lnTo>
                    <a:pt x="679" y="832"/>
                  </a:lnTo>
                  <a:lnTo>
                    <a:pt x="687" y="814"/>
                  </a:lnTo>
                  <a:lnTo>
                    <a:pt x="696" y="795"/>
                  </a:lnTo>
                  <a:lnTo>
                    <a:pt x="705" y="782"/>
                  </a:lnTo>
                  <a:lnTo>
                    <a:pt x="714" y="769"/>
                  </a:lnTo>
                  <a:lnTo>
                    <a:pt x="723" y="762"/>
                  </a:lnTo>
                  <a:lnTo>
                    <a:pt x="731" y="753"/>
                  </a:lnTo>
                  <a:lnTo>
                    <a:pt x="740" y="749"/>
                  </a:lnTo>
                  <a:lnTo>
                    <a:pt x="749" y="749"/>
                  </a:lnTo>
                  <a:lnTo>
                    <a:pt x="758" y="753"/>
                  </a:lnTo>
                  <a:lnTo>
                    <a:pt x="767" y="762"/>
                  </a:lnTo>
                  <a:lnTo>
                    <a:pt x="776" y="773"/>
                  </a:lnTo>
                  <a:lnTo>
                    <a:pt x="784" y="790"/>
                  </a:lnTo>
                  <a:lnTo>
                    <a:pt x="794" y="812"/>
                  </a:lnTo>
                  <a:lnTo>
                    <a:pt x="802" y="838"/>
                  </a:lnTo>
                  <a:lnTo>
                    <a:pt x="811" y="870"/>
                  </a:lnTo>
                  <a:lnTo>
                    <a:pt x="820" y="909"/>
                  </a:lnTo>
                  <a:lnTo>
                    <a:pt x="828" y="953"/>
                  </a:lnTo>
                  <a:lnTo>
                    <a:pt x="838" y="1003"/>
                  </a:lnTo>
                  <a:lnTo>
                    <a:pt x="846" y="1061"/>
                  </a:lnTo>
                  <a:lnTo>
                    <a:pt x="855" y="1126"/>
                  </a:lnTo>
                  <a:lnTo>
                    <a:pt x="863" y="1199"/>
                  </a:lnTo>
                  <a:lnTo>
                    <a:pt x="872" y="1276"/>
                  </a:ln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21" name="Rectangle 57"/>
            <p:cNvSpPr>
              <a:spLocks noChangeArrowheads="1"/>
            </p:cNvSpPr>
            <p:nvPr/>
          </p:nvSpPr>
          <p:spPr bwMode="auto">
            <a:xfrm>
              <a:off x="3782" y="177"/>
              <a:ext cx="1248" cy="15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22" name="Line 58"/>
            <p:cNvSpPr>
              <a:spLocks noChangeShapeType="1"/>
            </p:cNvSpPr>
            <p:nvPr/>
          </p:nvSpPr>
          <p:spPr bwMode="auto">
            <a:xfrm flipV="1">
              <a:off x="4282" y="1665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23" name="Rectangle 59"/>
            <p:cNvSpPr>
              <a:spLocks noChangeArrowheads="1"/>
            </p:cNvSpPr>
            <p:nvPr/>
          </p:nvSpPr>
          <p:spPr bwMode="auto">
            <a:xfrm>
              <a:off x="4149" y="1765"/>
              <a:ext cx="37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Q</a:t>
              </a:r>
              <a:r>
                <a:rPr lang="en-US" sz="2800" b="1" baseline="-250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39324" name="Rectangle 60"/>
            <p:cNvSpPr>
              <a:spLocks noChangeArrowheads="1"/>
            </p:cNvSpPr>
            <p:nvPr/>
          </p:nvSpPr>
          <p:spPr bwMode="auto">
            <a:xfrm>
              <a:off x="4837" y="1765"/>
              <a:ext cx="28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Q</a:t>
              </a:r>
            </a:p>
          </p:txBody>
        </p:sp>
        <p:sp>
          <p:nvSpPr>
            <p:cNvPr id="139325" name="Rectangle 61"/>
            <p:cNvSpPr>
              <a:spLocks noChangeArrowheads="1"/>
            </p:cNvSpPr>
            <p:nvPr/>
          </p:nvSpPr>
          <p:spPr bwMode="auto">
            <a:xfrm>
              <a:off x="3493" y="181"/>
              <a:ext cx="26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E</a:t>
              </a:r>
            </a:p>
          </p:txBody>
        </p:sp>
        <p:sp>
          <p:nvSpPr>
            <p:cNvPr id="139326" name="Rectangle 62"/>
            <p:cNvSpPr>
              <a:spLocks noChangeArrowheads="1"/>
            </p:cNvSpPr>
            <p:nvPr/>
          </p:nvSpPr>
          <p:spPr bwMode="auto">
            <a:xfrm>
              <a:off x="4045" y="224"/>
              <a:ext cx="890" cy="466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fission/fusion</a:t>
              </a:r>
            </a:p>
            <a:p>
              <a:pPr defTabSz="914400"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exotic decay</a:t>
              </a:r>
            </a:p>
            <a:p>
              <a:pPr defTabSz="914400" eaLnBrk="0" hangingPunct="0">
                <a:defRPr/>
              </a:pPr>
              <a:r>
                <a:rPr lang="en-US" sz="1400" b="1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heavy ion coll.</a:t>
              </a:r>
            </a:p>
          </p:txBody>
        </p:sp>
        <p:sp>
          <p:nvSpPr>
            <p:cNvPr id="139327" name="AutoShape 63"/>
            <p:cNvSpPr>
              <a:spLocks noChangeArrowheads="1"/>
            </p:cNvSpPr>
            <p:nvPr/>
          </p:nvSpPr>
          <p:spPr bwMode="auto">
            <a:xfrm>
              <a:off x="4278" y="1195"/>
              <a:ext cx="620" cy="72"/>
            </a:xfrm>
            <a:prstGeom prst="rightArrow">
              <a:avLst>
                <a:gd name="adj1" fmla="val 50000"/>
                <a:gd name="adj2" fmla="val 161498"/>
              </a:avLst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328" name="AutoShape 64"/>
            <p:cNvSpPr>
              <a:spLocks noChangeArrowheads="1"/>
            </p:cNvSpPr>
            <p:nvPr/>
          </p:nvSpPr>
          <p:spPr bwMode="auto">
            <a:xfrm flipH="1">
              <a:off x="4282" y="1291"/>
              <a:ext cx="604" cy="72"/>
            </a:xfrm>
            <a:prstGeom prst="rightArrow">
              <a:avLst>
                <a:gd name="adj1" fmla="val 50000"/>
                <a:gd name="adj2" fmla="val 164826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FC0128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54830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138238" y="2344737"/>
            <a:ext cx="68913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4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N</a:t>
            </a:r>
            <a:r>
              <a:rPr lang="en-US" sz="4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ucleonic Shells</a:t>
            </a:r>
            <a:endParaRPr lang="en-US" sz="48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98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ounded Rectangle 210"/>
          <p:cNvSpPr/>
          <p:nvPr/>
        </p:nvSpPr>
        <p:spPr bwMode="auto">
          <a:xfrm>
            <a:off x="2968625" y="293688"/>
            <a:ext cx="1411288" cy="10985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electronic shells of the atom</a:t>
            </a:r>
          </a:p>
          <a:p>
            <a:pPr algn="ctr" defTabSz="914400" eaLnBrk="0" hangingPunct="0">
              <a:defRPr/>
            </a:pPr>
            <a:endParaRPr lang="en-US" b="1">
              <a:solidFill>
                <a:srgbClr val="FFFF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7218" name="Group 265"/>
          <p:cNvGrpSpPr>
            <a:grpSpLocks/>
          </p:cNvGrpSpPr>
          <p:nvPr/>
        </p:nvGrpSpPr>
        <p:grpSpPr bwMode="auto">
          <a:xfrm>
            <a:off x="3100388" y="1900238"/>
            <a:ext cx="1495425" cy="4311650"/>
            <a:chOff x="3890963" y="150813"/>
            <a:chExt cx="1495425" cy="4311650"/>
          </a:xfrm>
        </p:grpSpPr>
        <p:grpSp>
          <p:nvGrpSpPr>
            <p:cNvPr id="137280" name="Group 77"/>
            <p:cNvGrpSpPr>
              <a:grpSpLocks/>
            </p:cNvGrpSpPr>
            <p:nvPr/>
          </p:nvGrpSpPr>
          <p:grpSpPr bwMode="auto">
            <a:xfrm>
              <a:off x="3890963" y="770837"/>
              <a:ext cx="986241" cy="3481055"/>
              <a:chOff x="4672667" y="1325249"/>
              <a:chExt cx="986333" cy="2208985"/>
            </a:xfrm>
          </p:grpSpPr>
          <p:sp>
            <p:nvSpPr>
              <p:cNvPr id="137303" name="Line 20"/>
              <p:cNvSpPr>
                <a:spLocks noChangeShapeType="1"/>
              </p:cNvSpPr>
              <p:nvPr/>
            </p:nvSpPr>
            <p:spPr bwMode="auto">
              <a:xfrm flipH="1">
                <a:off x="4672667" y="3403143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4" name="Line 3"/>
              <p:cNvSpPr>
                <a:spLocks noChangeShapeType="1"/>
              </p:cNvSpPr>
              <p:nvPr/>
            </p:nvSpPr>
            <p:spPr bwMode="auto">
              <a:xfrm flipH="1">
                <a:off x="4672667" y="3534234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5" name="Line 20"/>
              <p:cNvSpPr>
                <a:spLocks noChangeShapeType="1"/>
              </p:cNvSpPr>
              <p:nvPr/>
            </p:nvSpPr>
            <p:spPr bwMode="auto">
              <a:xfrm flipH="1">
                <a:off x="4672667" y="2550427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6" name="Line 3"/>
              <p:cNvSpPr>
                <a:spLocks noChangeShapeType="1"/>
              </p:cNvSpPr>
              <p:nvPr/>
            </p:nvSpPr>
            <p:spPr bwMode="auto">
              <a:xfrm flipH="1">
                <a:off x="4672667" y="2670177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7" name="Line 20"/>
              <p:cNvSpPr>
                <a:spLocks noChangeShapeType="1"/>
              </p:cNvSpPr>
              <p:nvPr/>
            </p:nvSpPr>
            <p:spPr bwMode="auto">
              <a:xfrm flipH="1">
                <a:off x="4672667" y="1877276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8" name="Line 20"/>
              <p:cNvSpPr>
                <a:spLocks noChangeShapeType="1"/>
              </p:cNvSpPr>
              <p:nvPr/>
            </p:nvSpPr>
            <p:spPr bwMode="auto">
              <a:xfrm flipH="1">
                <a:off x="4672667" y="1325249"/>
                <a:ext cx="986333" cy="0"/>
              </a:xfrm>
              <a:prstGeom prst="line">
                <a:avLst/>
              </a:prstGeom>
              <a:noFill/>
              <a:ln w="50800">
                <a:solidFill>
                  <a:srgbClr val="60C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09" name="Line 3"/>
              <p:cNvSpPr>
                <a:spLocks noChangeShapeType="1"/>
              </p:cNvSpPr>
              <p:nvPr/>
            </p:nvSpPr>
            <p:spPr bwMode="auto">
              <a:xfrm flipH="1">
                <a:off x="4672667" y="1435031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10" name="Line 3"/>
              <p:cNvSpPr>
                <a:spLocks noChangeShapeType="1"/>
              </p:cNvSpPr>
              <p:nvPr/>
            </p:nvSpPr>
            <p:spPr bwMode="auto">
              <a:xfrm flipH="1">
                <a:off x="4672667" y="1496714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11" name="Line 3"/>
              <p:cNvSpPr>
                <a:spLocks noChangeShapeType="1"/>
              </p:cNvSpPr>
              <p:nvPr/>
            </p:nvSpPr>
            <p:spPr bwMode="auto">
              <a:xfrm flipH="1">
                <a:off x="4672667" y="1955284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312" name="Line 3"/>
              <p:cNvSpPr>
                <a:spLocks noChangeShapeType="1"/>
              </p:cNvSpPr>
              <p:nvPr/>
            </p:nvSpPr>
            <p:spPr bwMode="auto">
              <a:xfrm flipH="1">
                <a:off x="4672667" y="2028306"/>
                <a:ext cx="986333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eaLnBrk="0" hangingPunct="0"/>
                <a:endParaRPr lang="en-US" sz="2400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52" name="Oval 251"/>
            <p:cNvSpPr/>
            <p:nvPr/>
          </p:nvSpPr>
          <p:spPr bwMode="auto">
            <a:xfrm>
              <a:off x="4094950" y="3179677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4094950" y="2023103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18</a:t>
              </a: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4094950" y="1064283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36</a:t>
              </a: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4094950" y="150813"/>
              <a:ext cx="578267" cy="578286"/>
            </a:xfrm>
            <a:prstGeom prst="ellipse">
              <a:avLst/>
            </a:prstGeom>
            <a:gradFill>
              <a:gsLst>
                <a:gs pos="0">
                  <a:srgbClr val="7090FF"/>
                </a:gs>
                <a:gs pos="100000">
                  <a:srgbClr val="B8CA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defRPr/>
              </a:pPr>
              <a:r>
                <a:rPr lang="en-US" sz="1800" b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54</a:t>
              </a:r>
            </a:p>
          </p:txBody>
        </p:sp>
        <p:sp>
          <p:nvSpPr>
            <p:cNvPr id="256" name="TextBox 255"/>
            <p:cNvSpPr txBox="1"/>
            <p:nvPr/>
          </p:nvSpPr>
          <p:spPr bwMode="auto">
            <a:xfrm>
              <a:off x="4945063" y="4092575"/>
              <a:ext cx="441325" cy="369888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2s</a:t>
              </a:r>
            </a:p>
          </p:txBody>
        </p:sp>
        <p:sp>
          <p:nvSpPr>
            <p:cNvPr id="257" name="TextBox 256"/>
            <p:cNvSpPr txBox="1"/>
            <p:nvPr/>
          </p:nvSpPr>
          <p:spPr bwMode="auto">
            <a:xfrm>
              <a:off x="4945063" y="3814763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2p</a:t>
              </a:r>
            </a:p>
          </p:txBody>
        </p:sp>
        <p:sp>
          <p:nvSpPr>
            <p:cNvPr id="258" name="TextBox 257"/>
            <p:cNvSpPr txBox="1"/>
            <p:nvPr/>
          </p:nvSpPr>
          <p:spPr bwMode="auto">
            <a:xfrm>
              <a:off x="4945063" y="2736850"/>
              <a:ext cx="428625" cy="369888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3s</a:t>
              </a:r>
            </a:p>
          </p:txBody>
        </p:sp>
        <p:sp>
          <p:nvSpPr>
            <p:cNvPr id="259" name="TextBox 258"/>
            <p:cNvSpPr txBox="1"/>
            <p:nvPr/>
          </p:nvSpPr>
          <p:spPr bwMode="auto">
            <a:xfrm>
              <a:off x="4945063" y="2459038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3p</a:t>
              </a:r>
            </a:p>
          </p:txBody>
        </p:sp>
        <p:sp>
          <p:nvSpPr>
            <p:cNvPr id="260" name="TextBox 259"/>
            <p:cNvSpPr txBox="1"/>
            <p:nvPr/>
          </p:nvSpPr>
          <p:spPr bwMode="auto">
            <a:xfrm>
              <a:off x="4945063" y="1801813"/>
              <a:ext cx="4286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4s</a:t>
              </a:r>
            </a:p>
          </p:txBody>
        </p:sp>
        <p:sp>
          <p:nvSpPr>
            <p:cNvPr id="261" name="TextBox 260"/>
            <p:cNvSpPr txBox="1"/>
            <p:nvPr/>
          </p:nvSpPr>
          <p:spPr bwMode="auto">
            <a:xfrm>
              <a:off x="4945063" y="1330325"/>
              <a:ext cx="4413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4p</a:t>
              </a:r>
            </a:p>
          </p:txBody>
        </p:sp>
        <p:sp>
          <p:nvSpPr>
            <p:cNvPr id="262" name="TextBox 261"/>
            <p:cNvSpPr txBox="1"/>
            <p:nvPr/>
          </p:nvSpPr>
          <p:spPr bwMode="auto">
            <a:xfrm>
              <a:off x="4945063" y="1568450"/>
              <a:ext cx="4413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3d</a:t>
              </a:r>
            </a:p>
          </p:txBody>
        </p:sp>
        <p:sp>
          <p:nvSpPr>
            <p:cNvPr id="263" name="TextBox 262"/>
            <p:cNvSpPr txBox="1"/>
            <p:nvPr/>
          </p:nvSpPr>
          <p:spPr bwMode="auto">
            <a:xfrm>
              <a:off x="4945063" y="933450"/>
              <a:ext cx="428625" cy="368300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5s</a:t>
              </a:r>
            </a:p>
          </p:txBody>
        </p:sp>
        <p:sp>
          <p:nvSpPr>
            <p:cNvPr id="264" name="TextBox 263"/>
            <p:cNvSpPr txBox="1"/>
            <p:nvPr/>
          </p:nvSpPr>
          <p:spPr bwMode="auto">
            <a:xfrm>
              <a:off x="4945063" y="461963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5p</a:t>
              </a:r>
            </a:p>
          </p:txBody>
        </p:sp>
        <p:sp>
          <p:nvSpPr>
            <p:cNvPr id="265" name="TextBox 264"/>
            <p:cNvSpPr txBox="1"/>
            <p:nvPr/>
          </p:nvSpPr>
          <p:spPr bwMode="auto">
            <a:xfrm>
              <a:off x="4945063" y="700088"/>
              <a:ext cx="441325" cy="369887"/>
            </a:xfrm>
            <a:prstGeom prst="rect">
              <a:avLst/>
            </a:prstGeom>
            <a:noFill/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>
                  <a:solidFill>
                    <a:srgbClr val="000000"/>
                  </a:solidFill>
                  <a:ea typeface="Arial" charset="0"/>
                  <a:cs typeface="Arial" charset="0"/>
                </a:rPr>
                <a:t>4d</a:t>
              </a:r>
            </a:p>
          </p:txBody>
        </p:sp>
      </p:grpSp>
      <p:sp>
        <p:nvSpPr>
          <p:cNvPr id="267" name="Rectangle 58"/>
          <p:cNvSpPr>
            <a:spLocks noChangeArrowheads="1"/>
          </p:cNvSpPr>
          <p:nvPr/>
        </p:nvSpPr>
        <p:spPr bwMode="auto">
          <a:xfrm>
            <a:off x="1403350" y="3678238"/>
            <a:ext cx="143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4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noble gases</a:t>
            </a:r>
          </a:p>
          <a:p>
            <a:pPr algn="ctr" defTabSz="914400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(closed shells)</a:t>
            </a:r>
          </a:p>
        </p:txBody>
      </p:sp>
      <p:cxnSp>
        <p:nvCxnSpPr>
          <p:cNvPr id="268" name="Straight Arrow Connector 267"/>
          <p:cNvCxnSpPr/>
          <p:nvPr/>
        </p:nvCxnSpPr>
        <p:spPr bwMode="auto">
          <a:xfrm flipV="1">
            <a:off x="2532063" y="3135313"/>
            <a:ext cx="630237" cy="577850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9" name="Straight Arrow Connector 268"/>
          <p:cNvCxnSpPr/>
          <p:nvPr/>
        </p:nvCxnSpPr>
        <p:spPr bwMode="auto">
          <a:xfrm>
            <a:off x="2765425" y="4014788"/>
            <a:ext cx="476250" cy="7937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0" name="Straight Arrow Connector 269"/>
          <p:cNvCxnSpPr>
            <a:stCxn id="267" idx="2"/>
          </p:cNvCxnSpPr>
          <p:nvPr/>
        </p:nvCxnSpPr>
        <p:spPr bwMode="auto">
          <a:xfrm rot="16200000" flipH="1">
            <a:off x="2287588" y="4037013"/>
            <a:ext cx="842962" cy="1173162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1" name="Straight Arrow Connector 270"/>
          <p:cNvCxnSpPr>
            <a:stCxn id="267" idx="0"/>
          </p:cNvCxnSpPr>
          <p:nvPr/>
        </p:nvCxnSpPr>
        <p:spPr bwMode="auto">
          <a:xfrm rot="5400000" flipH="1" flipV="1">
            <a:off x="1917700" y="2478088"/>
            <a:ext cx="1404938" cy="995362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78400" y="93663"/>
            <a:ext cx="3910013" cy="6273800"/>
            <a:chOff x="4978818" y="93579"/>
            <a:chExt cx="3908871" cy="6274300"/>
          </a:xfrm>
        </p:grpSpPr>
        <p:sp>
          <p:nvSpPr>
            <p:cNvPr id="212" name="Rounded Rectangle 211"/>
            <p:cNvSpPr/>
            <p:nvPr/>
          </p:nvSpPr>
          <p:spPr bwMode="auto">
            <a:xfrm>
              <a:off x="7238758" y="346011"/>
              <a:ext cx="1410876" cy="11002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defTabSz="914400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nucleonic</a:t>
              </a:r>
            </a:p>
            <a:p>
              <a:pPr algn="ctr" defTabSz="914400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shells of </a:t>
              </a:r>
            </a:p>
            <a:p>
              <a:pPr algn="ctr" defTabSz="914400" eaLnBrk="0" hangingPunct="0">
                <a:defRPr/>
              </a:pPr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nucleus</a:t>
              </a:r>
            </a:p>
            <a:p>
              <a:pPr algn="ctr" defTabSz="914400" eaLnBrk="0" hangingPunct="0">
                <a:defRPr/>
              </a:pPr>
              <a:endParaRPr lang="en-US" b="1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8" name="Rectangle 58"/>
            <p:cNvSpPr>
              <a:spLocks noChangeArrowheads="1"/>
            </p:cNvSpPr>
            <p:nvPr/>
          </p:nvSpPr>
          <p:spPr bwMode="auto">
            <a:xfrm>
              <a:off x="5361294" y="3646687"/>
              <a:ext cx="1333111" cy="522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 defTabSz="914400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magic nuclei</a:t>
              </a:r>
            </a:p>
            <a:p>
              <a:pPr algn="ctr" defTabSz="914400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(closed shells)</a:t>
              </a:r>
            </a:p>
          </p:txBody>
        </p:sp>
        <p:grpSp>
          <p:nvGrpSpPr>
            <p:cNvPr id="137236" name="Group 114"/>
            <p:cNvGrpSpPr>
              <a:grpSpLocks/>
            </p:cNvGrpSpPr>
            <p:nvPr/>
          </p:nvGrpSpPr>
          <p:grpSpPr bwMode="auto">
            <a:xfrm>
              <a:off x="7093814" y="1860967"/>
              <a:ext cx="1793875" cy="4506912"/>
              <a:chOff x="588691" y="4545832"/>
              <a:chExt cx="1793755" cy="4507448"/>
            </a:xfrm>
          </p:grpSpPr>
          <p:grpSp>
            <p:nvGrpSpPr>
              <p:cNvPr id="137245" name="Group 113"/>
              <p:cNvGrpSpPr>
                <a:grpSpLocks/>
              </p:cNvGrpSpPr>
              <p:nvPr/>
            </p:nvGrpSpPr>
            <p:grpSpPr bwMode="auto">
              <a:xfrm>
                <a:off x="588691" y="4545832"/>
                <a:ext cx="1004132" cy="4352279"/>
                <a:chOff x="1393847" y="4545832"/>
                <a:chExt cx="1004132" cy="4352279"/>
              </a:xfrm>
            </p:grpSpPr>
            <p:sp>
              <p:nvSpPr>
                <p:cNvPr id="13725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93847" y="8898111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393847" y="7704502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393847" y="7127338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2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393847" y="7288992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393847" y="5630932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93847" y="7874800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393847" y="6057348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393847" y="6166659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7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08679" y="5377328"/>
                  <a:ext cx="989300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8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402746" y="5245336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6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393847" y="5739195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7270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1393847" y="7220771"/>
                  <a:ext cx="987817" cy="0"/>
                </a:xfrm>
                <a:prstGeom prst="line">
                  <a:avLst/>
                </a:prstGeom>
                <a:noFill/>
                <a:ln w="50800">
                  <a:solidFill>
                    <a:srgbClr val="60C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hangingPunct="0"/>
                  <a:endParaRPr lang="en-US" sz="2400" smtClean="0">
                    <a:solidFill>
                      <a:srgbClr val="00000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6" name="Oval 305"/>
                <p:cNvSpPr/>
                <p:nvPr/>
              </p:nvSpPr>
              <p:spPr bwMode="auto">
                <a:xfrm>
                  <a:off x="1573109" y="8119190"/>
                  <a:ext cx="578321" cy="578321"/>
                </a:xfrm>
                <a:prstGeom prst="ellipse">
                  <a:avLst/>
                </a:prstGeom>
                <a:gradFill>
                  <a:gsLst>
                    <a:gs pos="0">
                      <a:srgbClr val="FFECC1"/>
                    </a:gs>
                    <a:gs pos="100000">
                      <a:srgbClr val="FFC391"/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defTabSz="914400" eaLnBrk="0" hangingPunct="0">
                    <a:defRPr/>
                  </a:pPr>
                  <a:r>
                    <a:rPr lang="en-US" sz="1800" b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cs typeface="Arial" charset="0"/>
                    </a:rPr>
                    <a:t>50</a:t>
                  </a:r>
                </a:p>
              </p:txBody>
            </p:sp>
            <p:sp>
              <p:nvSpPr>
                <p:cNvPr id="307" name="Oval 306"/>
                <p:cNvSpPr/>
                <p:nvPr/>
              </p:nvSpPr>
              <p:spPr bwMode="auto">
                <a:xfrm>
                  <a:off x="1573109" y="6298493"/>
                  <a:ext cx="578321" cy="578321"/>
                </a:xfrm>
                <a:prstGeom prst="ellipse">
                  <a:avLst/>
                </a:prstGeom>
                <a:gradFill>
                  <a:gsLst>
                    <a:gs pos="0">
                      <a:srgbClr val="FFECC1"/>
                    </a:gs>
                    <a:gs pos="100000">
                      <a:srgbClr val="FFC391"/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defTabSz="914400" eaLnBrk="0" hangingPunct="0">
                    <a:defRPr/>
                  </a:pPr>
                  <a:r>
                    <a:rPr lang="en-US" sz="1800" b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cs typeface="Arial" charset="0"/>
                    </a:rPr>
                    <a:t>82</a:t>
                  </a:r>
                </a:p>
              </p:txBody>
            </p:sp>
            <p:sp>
              <p:nvSpPr>
                <p:cNvPr id="308" name="Oval 307"/>
                <p:cNvSpPr/>
                <p:nvPr/>
              </p:nvSpPr>
              <p:spPr bwMode="auto">
                <a:xfrm>
                  <a:off x="1573109" y="4545832"/>
                  <a:ext cx="578321" cy="578321"/>
                </a:xfrm>
                <a:prstGeom prst="ellipse">
                  <a:avLst/>
                </a:prstGeom>
                <a:gradFill>
                  <a:gsLst>
                    <a:gs pos="0">
                      <a:srgbClr val="FFECC1"/>
                    </a:gs>
                    <a:gs pos="100000">
                      <a:srgbClr val="FFC391"/>
                    </a:gs>
                  </a:gsLst>
                </a:gradFill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>
                  <a:lvl1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2pPr>
                  <a:lvl3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3pPr>
                  <a:lvl4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4pPr>
                  <a:lvl5pPr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Helvetica" charset="0"/>
                      <a:ea typeface="ＭＳ Ｐゴシック" charset="0"/>
                    </a:defRPr>
                  </a:lvl9pPr>
                </a:lstStyle>
                <a:p>
                  <a:pPr algn="ctr" defTabSz="914400" eaLnBrk="0" hangingPunct="0">
                    <a:defRPr/>
                  </a:pPr>
                  <a:r>
                    <a:rPr lang="en-US" sz="1800" b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Arial" charset="0"/>
                      <a:cs typeface="Arial" charset="0"/>
                    </a:rPr>
                    <a:t>126</a:t>
                  </a:r>
                </a:p>
              </p:txBody>
            </p:sp>
          </p:grpSp>
          <p:grpSp>
            <p:nvGrpSpPr>
              <p:cNvPr id="137246" name="Group 112"/>
              <p:cNvGrpSpPr>
                <a:grpSpLocks/>
              </p:cNvGrpSpPr>
              <p:nvPr/>
            </p:nvGrpSpPr>
            <p:grpSpPr bwMode="auto">
              <a:xfrm>
                <a:off x="1596686" y="4737943"/>
                <a:ext cx="785760" cy="4315337"/>
                <a:chOff x="428643" y="4726603"/>
                <a:chExt cx="785760" cy="4315337"/>
              </a:xfrm>
            </p:grpSpPr>
            <p:sp>
              <p:nvSpPr>
                <p:cNvPr id="282" name="Rectangle 4"/>
                <p:cNvSpPr>
                  <a:spLocks noChangeArrowheads="1"/>
                </p:cNvSpPr>
                <p:nvPr/>
              </p:nvSpPr>
              <p:spPr bwMode="auto">
                <a:xfrm flipH="1">
                  <a:off x="428872" y="8643398"/>
                  <a:ext cx="722054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1g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9/2</a:t>
                  </a:r>
                </a:p>
              </p:txBody>
            </p:sp>
            <p:sp>
              <p:nvSpPr>
                <p:cNvPr id="283" name="Rectangle 5"/>
                <p:cNvSpPr>
                  <a:spLocks noChangeArrowheads="1"/>
                </p:cNvSpPr>
                <p:nvPr/>
              </p:nvSpPr>
              <p:spPr bwMode="auto">
                <a:xfrm flipH="1">
                  <a:off x="428872" y="7403315"/>
                  <a:ext cx="722054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1g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7/2</a:t>
                  </a:r>
                </a:p>
              </p:txBody>
            </p:sp>
            <p:sp>
              <p:nvSpPr>
                <p:cNvPr id="284" name="Rectangle 8"/>
                <p:cNvSpPr>
                  <a:spLocks noChangeArrowheads="1"/>
                </p:cNvSpPr>
                <p:nvPr/>
              </p:nvSpPr>
              <p:spPr bwMode="auto">
                <a:xfrm flipH="1">
                  <a:off x="428872" y="7643074"/>
                  <a:ext cx="722054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2d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5/2</a:t>
                  </a:r>
                </a:p>
              </p:txBody>
            </p:sp>
            <p:sp>
              <p:nvSpPr>
                <p:cNvPr id="285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428872" y="6661804"/>
                  <a:ext cx="722054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2d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3/2</a:t>
                  </a:r>
                </a:p>
              </p:txBody>
            </p:sp>
            <p:sp>
              <p:nvSpPr>
                <p:cNvPr id="286" name="Rectangle 11"/>
                <p:cNvSpPr>
                  <a:spLocks noChangeArrowheads="1"/>
                </p:cNvSpPr>
                <p:nvPr/>
              </p:nvSpPr>
              <p:spPr bwMode="auto">
                <a:xfrm flipH="1">
                  <a:off x="428872" y="7117508"/>
                  <a:ext cx="722054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3s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1/2</a:t>
                  </a:r>
                </a:p>
              </p:txBody>
            </p:sp>
            <p:sp>
              <p:nvSpPr>
                <p:cNvPr id="287" name="Rectangle 14"/>
                <p:cNvSpPr>
                  <a:spLocks noChangeArrowheads="1"/>
                </p:cNvSpPr>
                <p:nvPr/>
              </p:nvSpPr>
              <p:spPr bwMode="auto">
                <a:xfrm flipH="1">
                  <a:off x="428872" y="6890450"/>
                  <a:ext cx="785531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1h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11/2</a:t>
                  </a:r>
                </a:p>
              </p:txBody>
            </p:sp>
            <p:sp>
              <p:nvSpPr>
                <p:cNvPr id="288" name="Rectangle 15"/>
                <p:cNvSpPr>
                  <a:spLocks noChangeArrowheads="1"/>
                </p:cNvSpPr>
                <p:nvPr/>
              </p:nvSpPr>
              <p:spPr bwMode="auto">
                <a:xfrm flipH="1">
                  <a:off x="428872" y="5774216"/>
                  <a:ext cx="722054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1h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9/2</a:t>
                  </a:r>
                </a:p>
              </p:txBody>
            </p:sp>
            <p:sp>
              <p:nvSpPr>
                <p:cNvPr id="289" name="Rectangle 18"/>
                <p:cNvSpPr>
                  <a:spLocks noChangeArrowheads="1"/>
                </p:cNvSpPr>
                <p:nvPr/>
              </p:nvSpPr>
              <p:spPr bwMode="auto">
                <a:xfrm flipH="1">
                  <a:off x="428872" y="5012065"/>
                  <a:ext cx="647468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2f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5/2</a:t>
                  </a:r>
                </a:p>
              </p:txBody>
            </p:sp>
            <p:sp>
              <p:nvSpPr>
                <p:cNvPr id="290" name="Rectangle 19"/>
                <p:cNvSpPr>
                  <a:spLocks noChangeArrowheads="1"/>
                </p:cNvSpPr>
                <p:nvPr/>
              </p:nvSpPr>
              <p:spPr bwMode="auto">
                <a:xfrm flipH="1">
                  <a:off x="428872" y="6010800"/>
                  <a:ext cx="647468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2f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7/2</a:t>
                  </a:r>
                </a:p>
              </p:txBody>
            </p:sp>
            <p:sp>
              <p:nvSpPr>
                <p:cNvPr id="291" name="Rectangle 22"/>
                <p:cNvSpPr>
                  <a:spLocks noChangeArrowheads="1"/>
                </p:cNvSpPr>
                <p:nvPr/>
              </p:nvSpPr>
              <p:spPr bwMode="auto">
                <a:xfrm flipH="1">
                  <a:off x="428872" y="5509050"/>
                  <a:ext cx="722054" cy="4001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3p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3/2</a:t>
                  </a:r>
                </a:p>
              </p:txBody>
            </p:sp>
            <p:sp>
              <p:nvSpPr>
                <p:cNvPr id="292" name="Rectangle 23"/>
                <p:cNvSpPr>
                  <a:spLocks noChangeArrowheads="1"/>
                </p:cNvSpPr>
                <p:nvPr/>
              </p:nvSpPr>
              <p:spPr bwMode="auto">
                <a:xfrm flipH="1">
                  <a:off x="428872" y="4726258"/>
                  <a:ext cx="720466" cy="39854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3p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1/2</a:t>
                  </a:r>
                </a:p>
              </p:txBody>
            </p:sp>
            <p:sp>
              <p:nvSpPr>
                <p:cNvPr id="293" name="Rectangle 18"/>
                <p:cNvSpPr>
                  <a:spLocks noChangeArrowheads="1"/>
                </p:cNvSpPr>
                <p:nvPr/>
              </p:nvSpPr>
              <p:spPr bwMode="auto">
                <a:xfrm flipH="1">
                  <a:off x="428872" y="5267702"/>
                  <a:ext cx="720466" cy="3985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25400" dist="254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lIns="119062" tIns="60325" rIns="119062" bIns="60325">
                  <a:spAutoFit/>
                </a:bodyPr>
                <a:lstStyle/>
                <a:p>
                  <a:pPr defTabSz="1546225" eaLnBrk="0" hangingPunct="0">
                    <a:defRPr/>
                  </a:pPr>
                  <a:r>
                    <a:rPr lang="en-US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1i</a:t>
                  </a:r>
                  <a:r>
                    <a:rPr lang="en-US" baseline="-25000">
                      <a:solidFill>
                        <a:srgbClr val="000000"/>
                      </a:solidFill>
                      <a:ea typeface="ＭＳ Ｐゴシック" charset="0"/>
                      <a:cs typeface="Arial" charset="0"/>
                    </a:rPr>
                    <a:t>13/2</a:t>
                  </a:r>
                </a:p>
              </p:txBody>
            </p:sp>
          </p:grpSp>
        </p:grpSp>
        <p:cxnSp>
          <p:nvCxnSpPr>
            <p:cNvPr id="309" name="Straight Arrow Connector 308"/>
            <p:cNvCxnSpPr/>
            <p:nvPr/>
          </p:nvCxnSpPr>
          <p:spPr bwMode="auto">
            <a:xfrm rot="5400000" flipH="1" flipV="1">
              <a:off x="5956195" y="2341889"/>
              <a:ext cx="1281214" cy="1248998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0" name="Straight Arrow Connector 309"/>
            <p:cNvCxnSpPr/>
            <p:nvPr/>
          </p:nvCxnSpPr>
          <p:spPr bwMode="auto">
            <a:xfrm>
              <a:off x="6659490" y="3907058"/>
              <a:ext cx="415804" cy="1587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1" name="Straight Arrow Connector 310"/>
            <p:cNvCxnSpPr>
              <a:stCxn id="278" idx="2"/>
            </p:cNvCxnSpPr>
            <p:nvPr/>
          </p:nvCxnSpPr>
          <p:spPr bwMode="auto">
            <a:xfrm rot="16200000" flipH="1">
              <a:off x="5955387" y="4241479"/>
              <a:ext cx="1355833" cy="1210908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37240" name="Group 2"/>
            <p:cNvGrpSpPr>
              <a:grpSpLocks/>
            </p:cNvGrpSpPr>
            <p:nvPr/>
          </p:nvGrpSpPr>
          <p:grpSpPr bwMode="auto">
            <a:xfrm>
              <a:off x="4978818" y="93579"/>
              <a:ext cx="2017712" cy="2179637"/>
              <a:chOff x="6564878" y="4426589"/>
              <a:chExt cx="2017453" cy="2179012"/>
            </a:xfrm>
          </p:grpSpPr>
          <p:pic>
            <p:nvPicPr>
              <p:cNvPr id="137241" name="Picture 3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2328" y="4929826"/>
                <a:ext cx="876300" cy="124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242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3628" y="4929826"/>
                <a:ext cx="876300" cy="124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Rectangle 40"/>
              <p:cNvSpPr>
                <a:spLocks noChangeArrowheads="1"/>
              </p:cNvSpPr>
              <p:nvPr/>
            </p:nvSpPr>
            <p:spPr bwMode="auto">
              <a:xfrm>
                <a:off x="7250390" y="4426589"/>
                <a:ext cx="696620" cy="3666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Helvetica" charset="0"/>
                  </a:rPr>
                  <a:t>1949</a:t>
                </a:r>
              </a:p>
            </p:txBody>
          </p:sp>
          <p:sp>
            <p:nvSpPr>
              <p:cNvPr id="79" name="Rectangle 40"/>
              <p:cNvSpPr>
                <a:spLocks noChangeArrowheads="1"/>
              </p:cNvSpPr>
              <p:nvPr/>
            </p:nvSpPr>
            <p:spPr bwMode="auto">
              <a:xfrm>
                <a:off x="6564878" y="6239139"/>
                <a:ext cx="2016865" cy="3666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b="1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Helvetica" charset="0"/>
                  </a:rPr>
                  <a:t>Nobel Prize 1963</a:t>
                </a:r>
              </a:p>
            </p:txBody>
          </p:sp>
        </p:grpSp>
      </p:grpSp>
      <p:pic>
        <p:nvPicPr>
          <p:cNvPr id="137225" name="Picture 2" descr="product_thumbnail.php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783138"/>
            <a:ext cx="239236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6" name="Picture 3" descr="360933-niels-boh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2230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844550" y="233363"/>
            <a:ext cx="6953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1912</a:t>
            </a:r>
          </a:p>
        </p:txBody>
      </p:sp>
      <p:sp>
        <p:nvSpPr>
          <p:cNvPr id="80" name="Rectangle 40"/>
          <p:cNvSpPr>
            <a:spLocks noChangeArrowheads="1"/>
          </p:cNvSpPr>
          <p:nvPr/>
        </p:nvSpPr>
        <p:spPr bwMode="auto">
          <a:xfrm>
            <a:off x="265113" y="1925638"/>
            <a:ext cx="20177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Nobel Prize 1922</a:t>
            </a:r>
          </a:p>
        </p:txBody>
      </p:sp>
      <p:sp>
        <p:nvSpPr>
          <p:cNvPr id="137229" name="Rectangle 4"/>
          <p:cNvSpPr>
            <a:spLocks noChangeArrowheads="1"/>
          </p:cNvSpPr>
          <p:nvPr/>
        </p:nvSpPr>
        <p:spPr bwMode="auto">
          <a:xfrm>
            <a:off x="187325" y="2333625"/>
            <a:ext cx="22463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hangingPunct="0"/>
            <a:r>
              <a:rPr lang="en-US" sz="16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Bohr’s picture still serves as an elucidation of the physical and chemical properties of the elements.</a:t>
            </a:r>
          </a:p>
        </p:txBody>
      </p:sp>
      <p:sp>
        <p:nvSpPr>
          <p:cNvPr id="137230" name="TextBox 5"/>
          <p:cNvSpPr txBox="1">
            <a:spLocks noChangeArrowheads="1"/>
          </p:cNvSpPr>
          <p:nvPr/>
        </p:nvSpPr>
        <p:spPr bwMode="auto">
          <a:xfrm>
            <a:off x="3833813" y="5026025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137231" name="TextBox 80"/>
          <p:cNvSpPr txBox="1">
            <a:spLocks noChangeArrowheads="1"/>
          </p:cNvSpPr>
          <p:nvPr/>
        </p:nvSpPr>
        <p:spPr bwMode="auto">
          <a:xfrm>
            <a:off x="3833813" y="39084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137232" name="TextBox 81"/>
          <p:cNvSpPr txBox="1">
            <a:spLocks noChangeArrowheads="1"/>
          </p:cNvSpPr>
          <p:nvPr/>
        </p:nvSpPr>
        <p:spPr bwMode="auto">
          <a:xfrm>
            <a:off x="3833813" y="293846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Kr</a:t>
            </a:r>
          </a:p>
        </p:txBody>
      </p:sp>
      <p:sp>
        <p:nvSpPr>
          <p:cNvPr id="137233" name="TextBox 82"/>
          <p:cNvSpPr txBox="1">
            <a:spLocks noChangeArrowheads="1"/>
          </p:cNvSpPr>
          <p:nvPr/>
        </p:nvSpPr>
        <p:spPr bwMode="auto">
          <a:xfrm>
            <a:off x="3833813" y="1989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800" b="1" smtClean="0">
                <a:solidFill>
                  <a:srgbClr val="FF0000"/>
                </a:solidFill>
              </a:rPr>
              <a:t>Xe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7734" y="5621864"/>
            <a:ext cx="221826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know </a:t>
            </a:r>
            <a:r>
              <a:rPr lang="en-US" dirty="0"/>
              <a:t>now </a:t>
            </a:r>
            <a:r>
              <a:rPr lang="en-US" dirty="0" smtClean="0"/>
              <a:t>that this picture is </a:t>
            </a:r>
            <a:r>
              <a:rPr lang="en-US" b="1" i="1" dirty="0" smtClean="0"/>
              <a:t>very</a:t>
            </a:r>
            <a:r>
              <a:rPr lang="en-US" dirty="0" smtClean="0"/>
              <a:t> incomplete…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2406650" y="224896"/>
            <a:ext cx="4686300" cy="6388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8" name="Rectangle 6"/>
          <p:cNvSpPr>
            <a:spLocks noChangeArrowheads="1"/>
          </p:cNvSpPr>
          <p:nvPr/>
        </p:nvSpPr>
        <p:spPr bwMode="auto">
          <a:xfrm>
            <a:off x="5883275" y="3190346"/>
            <a:ext cx="400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algn="ctr" defTabSz="585788">
              <a:defRPr/>
            </a:pPr>
            <a:r>
              <a:rPr lang="en-US" sz="2000" b="1">
                <a:latin typeface="Palatino" charset="0"/>
                <a:cs typeface="+mn-cs"/>
              </a:rPr>
              <a:t>82</a:t>
            </a:r>
          </a:p>
        </p:txBody>
      </p:sp>
      <p:sp>
        <p:nvSpPr>
          <p:cNvPr id="129" name="Line 7"/>
          <p:cNvSpPr>
            <a:spLocks noChangeShapeType="1"/>
          </p:cNvSpPr>
          <p:nvPr/>
        </p:nvSpPr>
        <p:spPr bwMode="auto">
          <a:xfrm flipV="1">
            <a:off x="3638550" y="999596"/>
            <a:ext cx="647700" cy="5715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0" name="Line 8"/>
          <p:cNvSpPr>
            <a:spLocks noChangeShapeType="1"/>
          </p:cNvSpPr>
          <p:nvPr/>
        </p:nvSpPr>
        <p:spPr bwMode="auto">
          <a:xfrm flipV="1">
            <a:off x="3663950" y="834496"/>
            <a:ext cx="628650" cy="73025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4292600" y="47206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2" name="Rectangle 10"/>
          <p:cNvSpPr>
            <a:spLocks noChangeArrowheads="1"/>
          </p:cNvSpPr>
          <p:nvPr/>
        </p:nvSpPr>
        <p:spPr bwMode="auto">
          <a:xfrm>
            <a:off x="4494213" y="45746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3" name="Rectangle 11"/>
          <p:cNvSpPr>
            <a:spLocks noChangeArrowheads="1"/>
          </p:cNvSpPr>
          <p:nvPr/>
        </p:nvSpPr>
        <p:spPr bwMode="auto">
          <a:xfrm>
            <a:off x="4344988" y="454289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1g</a:t>
            </a:r>
          </a:p>
        </p:txBody>
      </p:sp>
      <p:sp>
        <p:nvSpPr>
          <p:cNvPr id="134" name="Line 13"/>
          <p:cNvSpPr>
            <a:spLocks noChangeShapeType="1"/>
          </p:cNvSpPr>
          <p:nvPr/>
        </p:nvSpPr>
        <p:spPr bwMode="auto">
          <a:xfrm>
            <a:off x="3632200" y="4441296"/>
            <a:ext cx="609600" cy="2794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5" name="Line 14"/>
          <p:cNvSpPr>
            <a:spLocks noChangeShapeType="1"/>
          </p:cNvSpPr>
          <p:nvPr/>
        </p:nvSpPr>
        <p:spPr bwMode="auto">
          <a:xfrm flipV="1">
            <a:off x="3657600" y="4098396"/>
            <a:ext cx="596900" cy="3302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6" name="Line 15"/>
          <p:cNvSpPr>
            <a:spLocks noChangeShapeType="1"/>
          </p:cNvSpPr>
          <p:nvPr/>
        </p:nvSpPr>
        <p:spPr bwMode="auto">
          <a:xfrm flipV="1">
            <a:off x="3644900" y="3895196"/>
            <a:ext cx="609600" cy="5334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7" name="Line 16"/>
          <p:cNvSpPr>
            <a:spLocks noChangeShapeType="1"/>
          </p:cNvSpPr>
          <p:nvPr/>
        </p:nvSpPr>
        <p:spPr bwMode="auto">
          <a:xfrm>
            <a:off x="3632200" y="4441296"/>
            <a:ext cx="596900" cy="2667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8" name="Line 17"/>
          <p:cNvSpPr>
            <a:spLocks noChangeShapeType="1"/>
          </p:cNvSpPr>
          <p:nvPr/>
        </p:nvSpPr>
        <p:spPr bwMode="auto">
          <a:xfrm>
            <a:off x="5067300" y="4720696"/>
            <a:ext cx="584200" cy="6350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9" name="Line 18"/>
          <p:cNvSpPr>
            <a:spLocks noChangeShapeType="1"/>
          </p:cNvSpPr>
          <p:nvPr/>
        </p:nvSpPr>
        <p:spPr bwMode="auto">
          <a:xfrm flipV="1">
            <a:off x="5092700" y="4220633"/>
            <a:ext cx="560388" cy="500063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0" name="Line 19"/>
          <p:cNvSpPr>
            <a:spLocks noChangeShapeType="1"/>
          </p:cNvSpPr>
          <p:nvPr/>
        </p:nvSpPr>
        <p:spPr bwMode="auto">
          <a:xfrm>
            <a:off x="5105400" y="4123796"/>
            <a:ext cx="558800" cy="241300"/>
          </a:xfrm>
          <a:prstGeom prst="line">
            <a:avLst/>
          </a:prstGeom>
          <a:noFill/>
          <a:ln w="254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1" name="Line 20"/>
          <p:cNvSpPr>
            <a:spLocks noChangeShapeType="1"/>
          </p:cNvSpPr>
          <p:nvPr/>
        </p:nvSpPr>
        <p:spPr bwMode="auto">
          <a:xfrm flipV="1">
            <a:off x="5118100" y="3742796"/>
            <a:ext cx="533400" cy="355600"/>
          </a:xfrm>
          <a:prstGeom prst="line">
            <a:avLst/>
          </a:prstGeom>
          <a:noFill/>
          <a:ln w="254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2" name="Line 21"/>
          <p:cNvSpPr>
            <a:spLocks noChangeShapeType="1"/>
          </p:cNvSpPr>
          <p:nvPr/>
        </p:nvSpPr>
        <p:spPr bwMode="auto">
          <a:xfrm>
            <a:off x="5105400" y="3895196"/>
            <a:ext cx="533400" cy="0"/>
          </a:xfrm>
          <a:prstGeom prst="line">
            <a:avLst/>
          </a:prstGeom>
          <a:noFill/>
          <a:ln w="25400">
            <a:solidFill>
              <a:srgbClr val="C1C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3" name="Line 22"/>
          <p:cNvSpPr>
            <a:spLocks noChangeShapeType="1"/>
          </p:cNvSpPr>
          <p:nvPr/>
        </p:nvSpPr>
        <p:spPr bwMode="auto">
          <a:xfrm>
            <a:off x="3619500" y="2980796"/>
            <a:ext cx="622300" cy="3429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4" name="Line 23"/>
          <p:cNvSpPr>
            <a:spLocks noChangeShapeType="1"/>
          </p:cNvSpPr>
          <p:nvPr/>
        </p:nvSpPr>
        <p:spPr bwMode="auto">
          <a:xfrm flipV="1">
            <a:off x="3657600" y="2726796"/>
            <a:ext cx="596900" cy="2286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5" name="Line 24"/>
          <p:cNvSpPr>
            <a:spLocks noChangeShapeType="1"/>
          </p:cNvSpPr>
          <p:nvPr/>
        </p:nvSpPr>
        <p:spPr bwMode="auto">
          <a:xfrm flipV="1">
            <a:off x="3619500" y="2434696"/>
            <a:ext cx="647700" cy="5334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6" name="Line 25"/>
          <p:cNvSpPr>
            <a:spLocks noChangeShapeType="1"/>
          </p:cNvSpPr>
          <p:nvPr/>
        </p:nvSpPr>
        <p:spPr bwMode="auto">
          <a:xfrm>
            <a:off x="3644900" y="1558396"/>
            <a:ext cx="596900" cy="4445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7" name="Line 26"/>
          <p:cNvSpPr>
            <a:spLocks noChangeShapeType="1"/>
          </p:cNvSpPr>
          <p:nvPr/>
        </p:nvSpPr>
        <p:spPr bwMode="auto">
          <a:xfrm>
            <a:off x="5080000" y="3349096"/>
            <a:ext cx="592138" cy="663575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8" name="Line 27"/>
          <p:cNvSpPr>
            <a:spLocks noChangeShapeType="1"/>
          </p:cNvSpPr>
          <p:nvPr/>
        </p:nvSpPr>
        <p:spPr bwMode="auto">
          <a:xfrm flipV="1">
            <a:off x="5092700" y="2802996"/>
            <a:ext cx="584200" cy="5461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9" name="Line 28"/>
          <p:cNvSpPr>
            <a:spLocks noChangeShapeType="1"/>
          </p:cNvSpPr>
          <p:nvPr/>
        </p:nvSpPr>
        <p:spPr bwMode="auto">
          <a:xfrm>
            <a:off x="5080000" y="2739496"/>
            <a:ext cx="584200" cy="152400"/>
          </a:xfrm>
          <a:prstGeom prst="line">
            <a:avLst/>
          </a:prstGeom>
          <a:noFill/>
          <a:ln w="254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0" name="Line 29"/>
          <p:cNvSpPr>
            <a:spLocks noChangeShapeType="1"/>
          </p:cNvSpPr>
          <p:nvPr/>
        </p:nvSpPr>
        <p:spPr bwMode="auto">
          <a:xfrm>
            <a:off x="5118100" y="2472796"/>
            <a:ext cx="533400" cy="114300"/>
          </a:xfrm>
          <a:prstGeom prst="line">
            <a:avLst/>
          </a:prstGeom>
          <a:noFill/>
          <a:ln w="25400">
            <a:solidFill>
              <a:srgbClr val="C1C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1" name="Line 30"/>
          <p:cNvSpPr>
            <a:spLocks noChangeShapeType="1"/>
          </p:cNvSpPr>
          <p:nvPr/>
        </p:nvSpPr>
        <p:spPr bwMode="auto">
          <a:xfrm>
            <a:off x="5092700" y="2015596"/>
            <a:ext cx="546100" cy="4826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2" name="Line 31"/>
          <p:cNvSpPr>
            <a:spLocks noChangeShapeType="1"/>
          </p:cNvSpPr>
          <p:nvPr/>
        </p:nvSpPr>
        <p:spPr bwMode="auto">
          <a:xfrm flipV="1">
            <a:off x="5118100" y="1418696"/>
            <a:ext cx="558800" cy="5969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3" name="Line 32"/>
          <p:cNvSpPr>
            <a:spLocks noChangeShapeType="1"/>
          </p:cNvSpPr>
          <p:nvPr/>
        </p:nvSpPr>
        <p:spPr bwMode="auto">
          <a:xfrm flipV="1">
            <a:off x="5092700" y="2402946"/>
            <a:ext cx="584200" cy="311150"/>
          </a:xfrm>
          <a:prstGeom prst="line">
            <a:avLst/>
          </a:prstGeom>
          <a:noFill/>
          <a:ln w="254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4" name="Line 33"/>
          <p:cNvSpPr>
            <a:spLocks noChangeShapeType="1"/>
          </p:cNvSpPr>
          <p:nvPr/>
        </p:nvSpPr>
        <p:spPr bwMode="auto">
          <a:xfrm flipV="1">
            <a:off x="5092700" y="2206096"/>
            <a:ext cx="533400" cy="241300"/>
          </a:xfrm>
          <a:prstGeom prst="line">
            <a:avLst/>
          </a:prstGeom>
          <a:noFill/>
          <a:ln w="25400">
            <a:solidFill>
              <a:srgbClr val="C1C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5" name="Line 34"/>
          <p:cNvSpPr>
            <a:spLocks noChangeShapeType="1"/>
          </p:cNvSpPr>
          <p:nvPr/>
        </p:nvSpPr>
        <p:spPr bwMode="auto">
          <a:xfrm flipV="1">
            <a:off x="3644900" y="1405996"/>
            <a:ext cx="609600" cy="152400"/>
          </a:xfrm>
          <a:prstGeom prst="line">
            <a:avLst/>
          </a:prstGeom>
          <a:noFill/>
          <a:ln w="254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5105400" y="1418696"/>
            <a:ext cx="546100" cy="209550"/>
          </a:xfrm>
          <a:prstGeom prst="line">
            <a:avLst/>
          </a:prstGeom>
          <a:noFill/>
          <a:ln w="254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7" name="Line 36"/>
          <p:cNvSpPr>
            <a:spLocks noChangeShapeType="1"/>
          </p:cNvSpPr>
          <p:nvPr/>
        </p:nvSpPr>
        <p:spPr bwMode="auto">
          <a:xfrm flipV="1">
            <a:off x="5118100" y="974196"/>
            <a:ext cx="558800" cy="431800"/>
          </a:xfrm>
          <a:prstGeom prst="line">
            <a:avLst/>
          </a:prstGeom>
          <a:noFill/>
          <a:ln w="254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8" name="Line 37"/>
          <p:cNvSpPr>
            <a:spLocks noChangeShapeType="1"/>
          </p:cNvSpPr>
          <p:nvPr/>
        </p:nvSpPr>
        <p:spPr bwMode="auto">
          <a:xfrm>
            <a:off x="5118100" y="1050396"/>
            <a:ext cx="533400" cy="76200"/>
          </a:xfrm>
          <a:prstGeom prst="line">
            <a:avLst/>
          </a:prstGeom>
          <a:noFill/>
          <a:ln w="25400">
            <a:solidFill>
              <a:srgbClr val="C1C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9" name="Line 38"/>
          <p:cNvSpPr>
            <a:spLocks noChangeShapeType="1"/>
          </p:cNvSpPr>
          <p:nvPr/>
        </p:nvSpPr>
        <p:spPr bwMode="auto">
          <a:xfrm flipV="1">
            <a:off x="5092700" y="910696"/>
            <a:ext cx="571500" cy="114300"/>
          </a:xfrm>
          <a:prstGeom prst="line">
            <a:avLst/>
          </a:prstGeom>
          <a:noFill/>
          <a:ln w="25400">
            <a:solidFill>
              <a:srgbClr val="C1C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0" name="Line 39"/>
          <p:cNvSpPr>
            <a:spLocks noChangeShapeType="1"/>
          </p:cNvSpPr>
          <p:nvPr/>
        </p:nvSpPr>
        <p:spPr bwMode="auto">
          <a:xfrm>
            <a:off x="5270500" y="745596"/>
            <a:ext cx="368300" cy="533400"/>
          </a:xfrm>
          <a:prstGeom prst="line">
            <a:avLst/>
          </a:prstGeom>
          <a:noFill/>
          <a:ln w="254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1" name="Line 40"/>
          <p:cNvSpPr>
            <a:spLocks noChangeShapeType="1"/>
          </p:cNvSpPr>
          <p:nvPr/>
        </p:nvSpPr>
        <p:spPr bwMode="auto">
          <a:xfrm>
            <a:off x="2832100" y="15583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2" name="Line 41"/>
          <p:cNvSpPr>
            <a:spLocks noChangeShapeType="1"/>
          </p:cNvSpPr>
          <p:nvPr/>
        </p:nvSpPr>
        <p:spPr bwMode="auto">
          <a:xfrm>
            <a:off x="2832100" y="44285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3" name="Line 42"/>
          <p:cNvSpPr>
            <a:spLocks noChangeShapeType="1"/>
          </p:cNvSpPr>
          <p:nvPr/>
        </p:nvSpPr>
        <p:spPr bwMode="auto">
          <a:xfrm>
            <a:off x="4292600" y="39015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4" name="Line 43"/>
          <p:cNvSpPr>
            <a:spLocks noChangeShapeType="1"/>
          </p:cNvSpPr>
          <p:nvPr/>
        </p:nvSpPr>
        <p:spPr bwMode="auto">
          <a:xfrm>
            <a:off x="4292600" y="41110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5" name="Line 44"/>
          <p:cNvSpPr>
            <a:spLocks noChangeShapeType="1"/>
          </p:cNvSpPr>
          <p:nvPr/>
        </p:nvSpPr>
        <p:spPr bwMode="auto">
          <a:xfrm>
            <a:off x="4292600" y="20155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6" name="Line 45"/>
          <p:cNvSpPr>
            <a:spLocks noChangeShapeType="1"/>
          </p:cNvSpPr>
          <p:nvPr/>
        </p:nvSpPr>
        <p:spPr bwMode="auto">
          <a:xfrm>
            <a:off x="4292600" y="14059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7" name="Line 46"/>
          <p:cNvSpPr>
            <a:spLocks noChangeShapeType="1"/>
          </p:cNvSpPr>
          <p:nvPr/>
        </p:nvSpPr>
        <p:spPr bwMode="auto">
          <a:xfrm>
            <a:off x="4292600" y="10059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8" name="Line 47"/>
          <p:cNvSpPr>
            <a:spLocks noChangeShapeType="1"/>
          </p:cNvSpPr>
          <p:nvPr/>
        </p:nvSpPr>
        <p:spPr bwMode="auto">
          <a:xfrm>
            <a:off x="4292600" y="8344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9" name="Line 48"/>
          <p:cNvSpPr>
            <a:spLocks noChangeShapeType="1"/>
          </p:cNvSpPr>
          <p:nvPr/>
        </p:nvSpPr>
        <p:spPr bwMode="auto">
          <a:xfrm>
            <a:off x="5702300" y="53683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0" name="Line 49"/>
          <p:cNvSpPr>
            <a:spLocks noChangeShapeType="1"/>
          </p:cNvSpPr>
          <p:nvPr/>
        </p:nvSpPr>
        <p:spPr bwMode="auto">
          <a:xfrm>
            <a:off x="5702300" y="42317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1" name="Line 50"/>
          <p:cNvSpPr>
            <a:spLocks noChangeShapeType="1"/>
          </p:cNvSpPr>
          <p:nvPr/>
        </p:nvSpPr>
        <p:spPr bwMode="auto">
          <a:xfrm>
            <a:off x="5689600" y="14250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2" name="Line 51"/>
          <p:cNvSpPr>
            <a:spLocks noChangeShapeType="1"/>
          </p:cNvSpPr>
          <p:nvPr/>
        </p:nvSpPr>
        <p:spPr bwMode="auto">
          <a:xfrm>
            <a:off x="5702300" y="11392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3" name="Line 52"/>
          <p:cNvSpPr>
            <a:spLocks noChangeShapeType="1"/>
          </p:cNvSpPr>
          <p:nvPr/>
        </p:nvSpPr>
        <p:spPr bwMode="auto">
          <a:xfrm>
            <a:off x="5702300" y="37491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4" name="Line 53"/>
          <p:cNvSpPr>
            <a:spLocks noChangeShapeType="1"/>
          </p:cNvSpPr>
          <p:nvPr/>
        </p:nvSpPr>
        <p:spPr bwMode="auto">
          <a:xfrm>
            <a:off x="5702300" y="38824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5" name="Line 54"/>
          <p:cNvSpPr>
            <a:spLocks noChangeShapeType="1"/>
          </p:cNvSpPr>
          <p:nvPr/>
        </p:nvSpPr>
        <p:spPr bwMode="auto">
          <a:xfrm>
            <a:off x="5702300" y="25172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6" name="Line 55"/>
          <p:cNvSpPr>
            <a:spLocks noChangeShapeType="1"/>
          </p:cNvSpPr>
          <p:nvPr/>
        </p:nvSpPr>
        <p:spPr bwMode="auto">
          <a:xfrm>
            <a:off x="5702300" y="8408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7" name="Line 56"/>
          <p:cNvSpPr>
            <a:spLocks noChangeShapeType="1"/>
          </p:cNvSpPr>
          <p:nvPr/>
        </p:nvSpPr>
        <p:spPr bwMode="auto">
          <a:xfrm>
            <a:off x="5702300" y="9106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8" name="Line 57"/>
          <p:cNvSpPr>
            <a:spLocks noChangeShapeType="1"/>
          </p:cNvSpPr>
          <p:nvPr/>
        </p:nvSpPr>
        <p:spPr bwMode="auto">
          <a:xfrm>
            <a:off x="5689600" y="164094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79" name="Line 58"/>
          <p:cNvSpPr>
            <a:spLocks noChangeShapeType="1"/>
          </p:cNvSpPr>
          <p:nvPr/>
        </p:nvSpPr>
        <p:spPr bwMode="auto">
          <a:xfrm>
            <a:off x="5702300" y="43650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0" name="Line 59"/>
          <p:cNvSpPr>
            <a:spLocks noChangeShapeType="1"/>
          </p:cNvSpPr>
          <p:nvPr/>
        </p:nvSpPr>
        <p:spPr bwMode="auto">
          <a:xfrm>
            <a:off x="2832100" y="298079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1" name="Line 60"/>
          <p:cNvSpPr>
            <a:spLocks noChangeShapeType="1"/>
          </p:cNvSpPr>
          <p:nvPr/>
        </p:nvSpPr>
        <p:spPr bwMode="auto">
          <a:xfrm>
            <a:off x="4292600" y="24410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2" name="Line 61"/>
          <p:cNvSpPr>
            <a:spLocks noChangeShapeType="1"/>
          </p:cNvSpPr>
          <p:nvPr/>
        </p:nvSpPr>
        <p:spPr bwMode="auto">
          <a:xfrm>
            <a:off x="4292600" y="33554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3" name="Line 62"/>
          <p:cNvSpPr>
            <a:spLocks noChangeShapeType="1"/>
          </p:cNvSpPr>
          <p:nvPr/>
        </p:nvSpPr>
        <p:spPr bwMode="auto">
          <a:xfrm>
            <a:off x="4292600" y="27204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4" name="Line 63"/>
          <p:cNvSpPr>
            <a:spLocks noChangeShapeType="1"/>
          </p:cNvSpPr>
          <p:nvPr/>
        </p:nvSpPr>
        <p:spPr bwMode="auto">
          <a:xfrm>
            <a:off x="5702300" y="280299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5" name="Line 64"/>
          <p:cNvSpPr>
            <a:spLocks noChangeShapeType="1"/>
          </p:cNvSpPr>
          <p:nvPr/>
        </p:nvSpPr>
        <p:spPr bwMode="auto">
          <a:xfrm>
            <a:off x="5702300" y="29109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6" name="Line 65"/>
          <p:cNvSpPr>
            <a:spLocks noChangeShapeType="1"/>
          </p:cNvSpPr>
          <p:nvPr/>
        </p:nvSpPr>
        <p:spPr bwMode="auto">
          <a:xfrm>
            <a:off x="5689600" y="24029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7" name="Line 66"/>
          <p:cNvSpPr>
            <a:spLocks noChangeShapeType="1"/>
          </p:cNvSpPr>
          <p:nvPr/>
        </p:nvSpPr>
        <p:spPr bwMode="auto">
          <a:xfrm>
            <a:off x="5670550" y="21997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8" name="Line 67"/>
          <p:cNvSpPr>
            <a:spLocks noChangeShapeType="1"/>
          </p:cNvSpPr>
          <p:nvPr/>
        </p:nvSpPr>
        <p:spPr bwMode="auto">
          <a:xfrm>
            <a:off x="5702300" y="26061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9" name="Line 68"/>
          <p:cNvSpPr>
            <a:spLocks noChangeShapeType="1"/>
          </p:cNvSpPr>
          <p:nvPr/>
        </p:nvSpPr>
        <p:spPr bwMode="auto">
          <a:xfrm>
            <a:off x="5702300" y="4036483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0" name="Line 69"/>
          <p:cNvSpPr>
            <a:spLocks noChangeShapeType="1"/>
          </p:cNvSpPr>
          <p:nvPr/>
        </p:nvSpPr>
        <p:spPr bwMode="auto">
          <a:xfrm>
            <a:off x="5689600" y="1272646"/>
            <a:ext cx="762000" cy="0"/>
          </a:xfrm>
          <a:prstGeom prst="line">
            <a:avLst/>
          </a:prstGeom>
          <a:noFill/>
          <a:ln w="50800">
            <a:solidFill>
              <a:srgbClr val="60C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1" name="Line 70"/>
          <p:cNvSpPr>
            <a:spLocks noChangeShapeType="1"/>
          </p:cNvSpPr>
          <p:nvPr/>
        </p:nvSpPr>
        <p:spPr bwMode="auto">
          <a:xfrm flipV="1">
            <a:off x="5118100" y="834496"/>
            <a:ext cx="546100" cy="12700"/>
          </a:xfrm>
          <a:prstGeom prst="line">
            <a:avLst/>
          </a:prstGeom>
          <a:noFill/>
          <a:ln w="25400">
            <a:solidFill>
              <a:srgbClr val="C1CE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2" name="Rectangle 71"/>
          <p:cNvSpPr>
            <a:spLocks noChangeArrowheads="1"/>
          </p:cNvSpPr>
          <p:nvPr/>
        </p:nvSpPr>
        <p:spPr bwMode="auto">
          <a:xfrm>
            <a:off x="2805113" y="1139296"/>
            <a:ext cx="673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latin typeface="Palatino" charset="0"/>
                <a:cs typeface="+mn-cs"/>
              </a:rPr>
              <a:t>N=6</a:t>
            </a:r>
          </a:p>
        </p:txBody>
      </p:sp>
      <p:sp>
        <p:nvSpPr>
          <p:cNvPr id="193" name="Rectangle 72"/>
          <p:cNvSpPr>
            <a:spLocks noChangeArrowheads="1"/>
          </p:cNvSpPr>
          <p:nvPr/>
        </p:nvSpPr>
        <p:spPr bwMode="auto">
          <a:xfrm>
            <a:off x="2805113" y="2548996"/>
            <a:ext cx="673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latin typeface="Palatino" charset="0"/>
                <a:cs typeface="+mn-cs"/>
              </a:rPr>
              <a:t>N=5</a:t>
            </a:r>
          </a:p>
        </p:txBody>
      </p:sp>
      <p:sp>
        <p:nvSpPr>
          <p:cNvPr id="194" name="Rectangle 73"/>
          <p:cNvSpPr>
            <a:spLocks noChangeArrowheads="1"/>
          </p:cNvSpPr>
          <p:nvPr/>
        </p:nvSpPr>
        <p:spPr bwMode="auto">
          <a:xfrm>
            <a:off x="2805113" y="3996796"/>
            <a:ext cx="673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>
                <a:latin typeface="Palatino" charset="0"/>
                <a:cs typeface="+mn-cs"/>
              </a:rPr>
              <a:t>N=4</a:t>
            </a:r>
          </a:p>
        </p:txBody>
      </p:sp>
      <p:sp>
        <p:nvSpPr>
          <p:cNvPr id="195" name="Rectangle 74"/>
          <p:cNvSpPr>
            <a:spLocks noChangeArrowheads="1"/>
          </p:cNvSpPr>
          <p:nvPr/>
        </p:nvSpPr>
        <p:spPr bwMode="auto">
          <a:xfrm>
            <a:off x="4494213" y="40666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6" name="Rectangle 75"/>
          <p:cNvSpPr>
            <a:spLocks noChangeArrowheads="1"/>
          </p:cNvSpPr>
          <p:nvPr/>
        </p:nvSpPr>
        <p:spPr bwMode="auto">
          <a:xfrm>
            <a:off x="4344988" y="40158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2d</a:t>
            </a:r>
          </a:p>
        </p:txBody>
      </p:sp>
      <p:sp>
        <p:nvSpPr>
          <p:cNvPr id="197" name="Rectangle 76"/>
          <p:cNvSpPr>
            <a:spLocks noChangeArrowheads="1"/>
          </p:cNvSpPr>
          <p:nvPr/>
        </p:nvSpPr>
        <p:spPr bwMode="auto">
          <a:xfrm>
            <a:off x="4494213" y="37110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8" name="Rectangle 77"/>
          <p:cNvSpPr>
            <a:spLocks noChangeArrowheads="1"/>
          </p:cNvSpPr>
          <p:nvPr/>
        </p:nvSpPr>
        <p:spPr bwMode="auto">
          <a:xfrm>
            <a:off x="4344988" y="36602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3s</a:t>
            </a:r>
          </a:p>
        </p:txBody>
      </p:sp>
      <p:sp>
        <p:nvSpPr>
          <p:cNvPr id="199" name="Rectangle 78"/>
          <p:cNvSpPr>
            <a:spLocks noChangeArrowheads="1"/>
          </p:cNvSpPr>
          <p:nvPr/>
        </p:nvSpPr>
        <p:spPr bwMode="auto">
          <a:xfrm>
            <a:off x="4494213" y="32030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0" name="Rectangle 79"/>
          <p:cNvSpPr>
            <a:spLocks noChangeArrowheads="1"/>
          </p:cNvSpPr>
          <p:nvPr/>
        </p:nvSpPr>
        <p:spPr bwMode="auto">
          <a:xfrm>
            <a:off x="4344988" y="31522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1h</a:t>
            </a:r>
          </a:p>
        </p:txBody>
      </p:sp>
      <p:sp>
        <p:nvSpPr>
          <p:cNvPr id="201" name="Rectangle 80"/>
          <p:cNvSpPr>
            <a:spLocks noChangeArrowheads="1"/>
          </p:cNvSpPr>
          <p:nvPr/>
        </p:nvSpPr>
        <p:spPr bwMode="auto">
          <a:xfrm>
            <a:off x="4494213" y="25934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2" name="Rectangle 81"/>
          <p:cNvSpPr>
            <a:spLocks noChangeArrowheads="1"/>
          </p:cNvSpPr>
          <p:nvPr/>
        </p:nvSpPr>
        <p:spPr bwMode="auto">
          <a:xfrm>
            <a:off x="4344988" y="25426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2f</a:t>
            </a:r>
          </a:p>
        </p:txBody>
      </p:sp>
      <p:sp>
        <p:nvSpPr>
          <p:cNvPr id="203" name="Rectangle 82"/>
          <p:cNvSpPr>
            <a:spLocks noChangeArrowheads="1"/>
          </p:cNvSpPr>
          <p:nvPr/>
        </p:nvSpPr>
        <p:spPr bwMode="auto">
          <a:xfrm>
            <a:off x="4494213" y="22505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4" name="Rectangle 83"/>
          <p:cNvSpPr>
            <a:spLocks noChangeArrowheads="1"/>
          </p:cNvSpPr>
          <p:nvPr/>
        </p:nvSpPr>
        <p:spPr bwMode="auto">
          <a:xfrm>
            <a:off x="4344988" y="21997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3p</a:t>
            </a:r>
          </a:p>
        </p:txBody>
      </p:sp>
      <p:sp>
        <p:nvSpPr>
          <p:cNvPr id="205" name="Rectangle 84"/>
          <p:cNvSpPr>
            <a:spLocks noChangeArrowheads="1"/>
          </p:cNvSpPr>
          <p:nvPr/>
        </p:nvSpPr>
        <p:spPr bwMode="auto">
          <a:xfrm>
            <a:off x="4494213" y="18314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6" name="Rectangle 85"/>
          <p:cNvSpPr>
            <a:spLocks noChangeArrowheads="1"/>
          </p:cNvSpPr>
          <p:nvPr/>
        </p:nvSpPr>
        <p:spPr bwMode="auto">
          <a:xfrm>
            <a:off x="4344988" y="17806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1i</a:t>
            </a:r>
          </a:p>
        </p:txBody>
      </p:sp>
      <p:sp>
        <p:nvSpPr>
          <p:cNvPr id="207" name="Rectangle 86"/>
          <p:cNvSpPr>
            <a:spLocks noChangeArrowheads="1"/>
          </p:cNvSpPr>
          <p:nvPr/>
        </p:nvSpPr>
        <p:spPr bwMode="auto">
          <a:xfrm>
            <a:off x="4494213" y="12599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8" name="Rectangle 87"/>
          <p:cNvSpPr>
            <a:spLocks noChangeArrowheads="1"/>
          </p:cNvSpPr>
          <p:nvPr/>
        </p:nvSpPr>
        <p:spPr bwMode="auto">
          <a:xfrm>
            <a:off x="4344988" y="12091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2g</a:t>
            </a:r>
          </a:p>
        </p:txBody>
      </p:sp>
      <p:sp>
        <p:nvSpPr>
          <p:cNvPr id="209" name="Rectangle 88"/>
          <p:cNvSpPr>
            <a:spLocks noChangeArrowheads="1"/>
          </p:cNvSpPr>
          <p:nvPr/>
        </p:nvSpPr>
        <p:spPr bwMode="auto">
          <a:xfrm>
            <a:off x="4494213" y="9297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0" name="Rectangle 89"/>
          <p:cNvSpPr>
            <a:spLocks noChangeArrowheads="1"/>
          </p:cNvSpPr>
          <p:nvPr/>
        </p:nvSpPr>
        <p:spPr bwMode="auto">
          <a:xfrm>
            <a:off x="4344988" y="8789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3d</a:t>
            </a:r>
          </a:p>
        </p:txBody>
      </p:sp>
      <p:sp>
        <p:nvSpPr>
          <p:cNvPr id="211" name="Rectangle 90"/>
          <p:cNvSpPr>
            <a:spLocks noChangeArrowheads="1"/>
          </p:cNvSpPr>
          <p:nvPr/>
        </p:nvSpPr>
        <p:spPr bwMode="auto">
          <a:xfrm>
            <a:off x="4494213" y="624946"/>
            <a:ext cx="292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12" name="Rectangle 91"/>
          <p:cNvSpPr>
            <a:spLocks noChangeArrowheads="1"/>
          </p:cNvSpPr>
          <p:nvPr/>
        </p:nvSpPr>
        <p:spPr bwMode="auto">
          <a:xfrm>
            <a:off x="4344988" y="574146"/>
            <a:ext cx="592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>
                <a:latin typeface="Palatino" charset="0"/>
                <a:cs typeface="+mn-cs"/>
              </a:rPr>
              <a:t>4s</a:t>
            </a:r>
          </a:p>
        </p:txBody>
      </p:sp>
      <p:sp>
        <p:nvSpPr>
          <p:cNvPr id="213" name="Rectangle 92"/>
          <p:cNvSpPr>
            <a:spLocks noChangeArrowheads="1"/>
          </p:cNvSpPr>
          <p:nvPr/>
        </p:nvSpPr>
        <p:spPr bwMode="auto">
          <a:xfrm>
            <a:off x="6421438" y="517154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79F"/>
                </a:solidFill>
                <a:latin typeface="Palatino" charset="0"/>
                <a:cs typeface="+mn-cs"/>
              </a:rPr>
              <a:t>g</a:t>
            </a:r>
            <a:r>
              <a:rPr lang="en-US" sz="1600" b="1" baseline="-25000">
                <a:solidFill>
                  <a:srgbClr val="00279F"/>
                </a:solidFill>
                <a:latin typeface="Palatino" charset="0"/>
                <a:cs typeface="+mn-cs"/>
              </a:rPr>
              <a:t>9/2</a:t>
            </a:r>
          </a:p>
        </p:txBody>
      </p:sp>
      <p:sp>
        <p:nvSpPr>
          <p:cNvPr id="214" name="Rectangle 93"/>
          <p:cNvSpPr>
            <a:spLocks noChangeArrowheads="1"/>
          </p:cNvSpPr>
          <p:nvPr/>
        </p:nvSpPr>
        <p:spPr bwMode="auto">
          <a:xfrm>
            <a:off x="6421438" y="4065058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g</a:t>
            </a:r>
            <a:r>
              <a:rPr lang="en-US" sz="1600" b="1" baseline="-25000">
                <a:latin typeface="Palatino" charset="0"/>
                <a:cs typeface="+mn-cs"/>
              </a:rPr>
              <a:t>7/2</a:t>
            </a:r>
          </a:p>
        </p:txBody>
      </p:sp>
      <p:sp>
        <p:nvSpPr>
          <p:cNvPr id="215" name="Rectangle 94"/>
          <p:cNvSpPr>
            <a:spLocks noChangeArrowheads="1"/>
          </p:cNvSpPr>
          <p:nvPr/>
        </p:nvSpPr>
        <p:spPr bwMode="auto">
          <a:xfrm>
            <a:off x="6421438" y="4312708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d</a:t>
            </a:r>
            <a:r>
              <a:rPr lang="en-US" sz="1600" b="1" baseline="-25000">
                <a:latin typeface="Palatino" charset="0"/>
                <a:cs typeface="+mn-cs"/>
              </a:rPr>
              <a:t>5/2</a:t>
            </a:r>
          </a:p>
        </p:txBody>
      </p:sp>
      <p:sp>
        <p:nvSpPr>
          <p:cNvPr id="216" name="Rectangle 95"/>
          <p:cNvSpPr>
            <a:spLocks noChangeArrowheads="1"/>
          </p:cNvSpPr>
          <p:nvPr/>
        </p:nvSpPr>
        <p:spPr bwMode="auto">
          <a:xfrm>
            <a:off x="6421438" y="34379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d</a:t>
            </a:r>
            <a:r>
              <a:rPr lang="en-US" sz="1600" b="1" baseline="-25000">
                <a:latin typeface="Palatino" charset="0"/>
                <a:cs typeface="+mn-cs"/>
              </a:rPr>
              <a:t>3/2</a:t>
            </a:r>
          </a:p>
        </p:txBody>
      </p:sp>
      <p:sp>
        <p:nvSpPr>
          <p:cNvPr id="217" name="Rectangle 96"/>
          <p:cNvSpPr>
            <a:spLocks noChangeArrowheads="1"/>
          </p:cNvSpPr>
          <p:nvPr/>
        </p:nvSpPr>
        <p:spPr bwMode="auto">
          <a:xfrm>
            <a:off x="6421438" y="3623733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s</a:t>
            </a:r>
            <a:r>
              <a:rPr lang="en-US" sz="1600" b="1" baseline="-25000">
                <a:latin typeface="Palatino" charset="0"/>
                <a:cs typeface="+mn-cs"/>
              </a:rPr>
              <a:t>1/2</a:t>
            </a:r>
          </a:p>
        </p:txBody>
      </p:sp>
      <p:sp>
        <p:nvSpPr>
          <p:cNvPr id="218" name="Rectangle 97"/>
          <p:cNvSpPr>
            <a:spLocks noChangeArrowheads="1"/>
          </p:cNvSpPr>
          <p:nvPr/>
        </p:nvSpPr>
        <p:spPr bwMode="auto">
          <a:xfrm>
            <a:off x="6421438" y="383804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79F"/>
                </a:solidFill>
                <a:latin typeface="Palatino" charset="0"/>
                <a:cs typeface="+mn-cs"/>
              </a:rPr>
              <a:t>h</a:t>
            </a:r>
            <a:r>
              <a:rPr lang="en-US" sz="1600" b="1" baseline="-25000">
                <a:solidFill>
                  <a:srgbClr val="00279F"/>
                </a:solidFill>
                <a:latin typeface="Palatino" charset="0"/>
                <a:cs typeface="+mn-cs"/>
              </a:rPr>
              <a:t>11/2</a:t>
            </a:r>
          </a:p>
        </p:txBody>
      </p:sp>
      <p:sp>
        <p:nvSpPr>
          <p:cNvPr id="219" name="Rectangle 98"/>
          <p:cNvSpPr>
            <a:spLocks noChangeArrowheads="1"/>
          </p:cNvSpPr>
          <p:nvPr/>
        </p:nvSpPr>
        <p:spPr bwMode="auto">
          <a:xfrm>
            <a:off x="6434138" y="113294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79F"/>
                </a:solidFill>
                <a:latin typeface="Palatino" charset="0"/>
                <a:cs typeface="+mn-cs"/>
              </a:rPr>
              <a:t>j</a:t>
            </a:r>
            <a:r>
              <a:rPr lang="en-US" sz="1600" b="1" baseline="-25000">
                <a:solidFill>
                  <a:srgbClr val="00279F"/>
                </a:solidFill>
                <a:latin typeface="Palatino" charset="0"/>
                <a:cs typeface="+mn-cs"/>
              </a:rPr>
              <a:t>15/2</a:t>
            </a:r>
          </a:p>
        </p:txBody>
      </p:sp>
      <p:sp>
        <p:nvSpPr>
          <p:cNvPr id="220" name="Rectangle 99"/>
          <p:cNvSpPr>
            <a:spLocks noChangeArrowheads="1"/>
          </p:cNvSpPr>
          <p:nvPr/>
        </p:nvSpPr>
        <p:spPr bwMode="auto">
          <a:xfrm>
            <a:off x="6421438" y="13551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i</a:t>
            </a:r>
            <a:r>
              <a:rPr lang="en-US" sz="1600" b="1" baseline="-25000">
                <a:latin typeface="Palatino" charset="0"/>
                <a:cs typeface="+mn-cs"/>
              </a:rPr>
              <a:t>11/2</a:t>
            </a:r>
          </a:p>
        </p:txBody>
      </p:sp>
      <p:sp>
        <p:nvSpPr>
          <p:cNvPr id="221" name="Rectangle 100"/>
          <p:cNvSpPr>
            <a:spLocks noChangeArrowheads="1"/>
          </p:cNvSpPr>
          <p:nvPr/>
        </p:nvSpPr>
        <p:spPr bwMode="auto">
          <a:xfrm>
            <a:off x="6421438" y="5677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d</a:t>
            </a:r>
            <a:r>
              <a:rPr lang="en-US" sz="1600" b="1" baseline="-25000">
                <a:latin typeface="Palatino" charset="0"/>
                <a:cs typeface="+mn-cs"/>
              </a:rPr>
              <a:t>3/2</a:t>
            </a:r>
          </a:p>
        </p:txBody>
      </p:sp>
      <p:sp>
        <p:nvSpPr>
          <p:cNvPr id="222" name="Rectangle 101"/>
          <p:cNvSpPr>
            <a:spLocks noChangeArrowheads="1"/>
          </p:cNvSpPr>
          <p:nvPr/>
        </p:nvSpPr>
        <p:spPr bwMode="auto">
          <a:xfrm>
            <a:off x="6421438" y="98054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d</a:t>
            </a:r>
            <a:r>
              <a:rPr lang="en-US" sz="1600" b="1" baseline="-25000">
                <a:latin typeface="Palatino" charset="0"/>
                <a:cs typeface="+mn-cs"/>
              </a:rPr>
              <a:t>5/2</a:t>
            </a:r>
          </a:p>
        </p:txBody>
      </p:sp>
      <p:sp>
        <p:nvSpPr>
          <p:cNvPr id="223" name="Rectangle 102"/>
          <p:cNvSpPr>
            <a:spLocks noChangeArrowheads="1"/>
          </p:cNvSpPr>
          <p:nvPr/>
        </p:nvSpPr>
        <p:spPr bwMode="auto">
          <a:xfrm>
            <a:off x="6421438" y="7582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g</a:t>
            </a:r>
            <a:r>
              <a:rPr lang="en-US" sz="1600" b="1" baseline="-25000">
                <a:latin typeface="Palatino" charset="0"/>
                <a:cs typeface="+mn-cs"/>
              </a:rPr>
              <a:t>7/2</a:t>
            </a:r>
          </a:p>
        </p:txBody>
      </p:sp>
      <p:sp>
        <p:nvSpPr>
          <p:cNvPr id="224" name="Rectangle 103"/>
          <p:cNvSpPr>
            <a:spLocks noChangeArrowheads="1"/>
          </p:cNvSpPr>
          <p:nvPr/>
        </p:nvSpPr>
        <p:spPr bwMode="auto">
          <a:xfrm>
            <a:off x="6421438" y="15710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g</a:t>
            </a:r>
            <a:r>
              <a:rPr lang="en-US" sz="1600" b="1" baseline="-25000">
                <a:latin typeface="Palatino" charset="0"/>
                <a:cs typeface="+mn-cs"/>
              </a:rPr>
              <a:t>9/2</a:t>
            </a:r>
          </a:p>
        </p:txBody>
      </p:sp>
      <p:sp>
        <p:nvSpPr>
          <p:cNvPr id="225" name="Rectangle 104"/>
          <p:cNvSpPr>
            <a:spLocks noChangeArrowheads="1"/>
          </p:cNvSpPr>
          <p:nvPr/>
        </p:nvSpPr>
        <p:spPr bwMode="auto">
          <a:xfrm>
            <a:off x="6421438" y="247914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p</a:t>
            </a:r>
            <a:r>
              <a:rPr lang="en-US" sz="1600" b="1" baseline="-25000">
                <a:latin typeface="Palatino" charset="0"/>
                <a:cs typeface="+mn-cs"/>
              </a:rPr>
              <a:t>3/2</a:t>
            </a:r>
          </a:p>
        </p:txBody>
      </p:sp>
      <p:sp>
        <p:nvSpPr>
          <p:cNvPr id="226" name="Rectangle 105"/>
          <p:cNvSpPr>
            <a:spLocks noChangeArrowheads="1"/>
          </p:cNvSpPr>
          <p:nvPr/>
        </p:nvSpPr>
        <p:spPr bwMode="auto">
          <a:xfrm>
            <a:off x="6421438" y="27267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h</a:t>
            </a:r>
            <a:r>
              <a:rPr lang="en-US" sz="1600" b="1" baseline="-25000">
                <a:latin typeface="Palatino" charset="0"/>
                <a:cs typeface="+mn-cs"/>
              </a:rPr>
              <a:t>9/2</a:t>
            </a:r>
          </a:p>
        </p:txBody>
      </p:sp>
      <p:sp>
        <p:nvSpPr>
          <p:cNvPr id="227" name="Rectangle 106"/>
          <p:cNvSpPr>
            <a:spLocks noChangeArrowheads="1"/>
          </p:cNvSpPr>
          <p:nvPr/>
        </p:nvSpPr>
        <p:spPr bwMode="auto">
          <a:xfrm>
            <a:off x="6421438" y="18631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p</a:t>
            </a:r>
            <a:r>
              <a:rPr lang="en-US" sz="1600" b="1" baseline="-25000">
                <a:latin typeface="Palatino" charset="0"/>
                <a:cs typeface="+mn-cs"/>
              </a:rPr>
              <a:t>1/2</a:t>
            </a:r>
          </a:p>
        </p:txBody>
      </p:sp>
      <p:sp>
        <p:nvSpPr>
          <p:cNvPr id="228" name="Rectangle 107"/>
          <p:cNvSpPr>
            <a:spLocks noChangeArrowheads="1"/>
          </p:cNvSpPr>
          <p:nvPr/>
        </p:nvSpPr>
        <p:spPr bwMode="auto">
          <a:xfrm>
            <a:off x="6421438" y="225054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79F"/>
                </a:solidFill>
                <a:latin typeface="Palatino" charset="0"/>
                <a:cs typeface="+mn-cs"/>
              </a:rPr>
              <a:t>i</a:t>
            </a:r>
            <a:r>
              <a:rPr lang="en-US" sz="1600" b="1" baseline="-25000">
                <a:solidFill>
                  <a:srgbClr val="00279F"/>
                </a:solidFill>
                <a:latin typeface="Palatino" charset="0"/>
                <a:cs typeface="+mn-cs"/>
              </a:rPr>
              <a:t>13/2</a:t>
            </a:r>
          </a:p>
        </p:txBody>
      </p:sp>
      <p:sp>
        <p:nvSpPr>
          <p:cNvPr id="229" name="Rectangle 108"/>
          <p:cNvSpPr>
            <a:spLocks noChangeArrowheads="1"/>
          </p:cNvSpPr>
          <p:nvPr/>
        </p:nvSpPr>
        <p:spPr bwMode="auto">
          <a:xfrm>
            <a:off x="6421438" y="20790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f</a:t>
            </a:r>
            <a:r>
              <a:rPr lang="en-US" sz="1600" b="1" baseline="-25000">
                <a:latin typeface="Palatino" charset="0"/>
                <a:cs typeface="+mn-cs"/>
              </a:rPr>
              <a:t>5/2</a:t>
            </a:r>
          </a:p>
        </p:txBody>
      </p:sp>
      <p:sp>
        <p:nvSpPr>
          <p:cNvPr id="230" name="Rectangle 109"/>
          <p:cNvSpPr>
            <a:spLocks noChangeArrowheads="1"/>
          </p:cNvSpPr>
          <p:nvPr/>
        </p:nvSpPr>
        <p:spPr bwMode="auto">
          <a:xfrm>
            <a:off x="6421438" y="29553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f</a:t>
            </a:r>
            <a:r>
              <a:rPr lang="en-US" sz="1600" b="1" baseline="-25000">
                <a:latin typeface="Palatino" charset="0"/>
                <a:cs typeface="+mn-cs"/>
              </a:rPr>
              <a:t>7/2</a:t>
            </a:r>
          </a:p>
        </p:txBody>
      </p:sp>
      <p:sp>
        <p:nvSpPr>
          <p:cNvPr id="231" name="Line 110"/>
          <p:cNvSpPr>
            <a:spLocks noChangeShapeType="1"/>
          </p:cNvSpPr>
          <p:nvPr/>
        </p:nvSpPr>
        <p:spPr bwMode="auto">
          <a:xfrm>
            <a:off x="5702300" y="1012296"/>
            <a:ext cx="762000" cy="0"/>
          </a:xfrm>
          <a:prstGeom prst="line">
            <a:avLst/>
          </a:prstGeom>
          <a:noFill/>
          <a:ln w="508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32" name="Rectangle 111"/>
          <p:cNvSpPr>
            <a:spLocks noChangeArrowheads="1"/>
          </p:cNvSpPr>
          <p:nvPr/>
        </p:nvSpPr>
        <p:spPr bwMode="auto">
          <a:xfrm>
            <a:off x="6421438" y="377296"/>
            <a:ext cx="5921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>
                <a:latin typeface="Palatino" charset="0"/>
                <a:cs typeface="+mn-cs"/>
              </a:rPr>
              <a:t>s</a:t>
            </a:r>
            <a:r>
              <a:rPr lang="en-US" sz="1600" b="1" baseline="-25000">
                <a:latin typeface="Palatino" charset="0"/>
                <a:cs typeface="+mn-cs"/>
              </a:rPr>
              <a:t>1/2</a:t>
            </a:r>
          </a:p>
        </p:txBody>
      </p:sp>
      <p:sp>
        <p:nvSpPr>
          <p:cNvPr id="233" name="Rectangle 112"/>
          <p:cNvSpPr>
            <a:spLocks noChangeArrowheads="1"/>
          </p:cNvSpPr>
          <p:nvPr/>
        </p:nvSpPr>
        <p:spPr bwMode="auto">
          <a:xfrm>
            <a:off x="2517775" y="5787496"/>
            <a:ext cx="13366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>
                <a:latin typeface="Palatino" charset="0"/>
                <a:cs typeface="+mn-cs"/>
              </a:rPr>
              <a:t>Harmonic</a:t>
            </a:r>
          </a:p>
          <a:p>
            <a:pPr algn="ctr">
              <a:defRPr/>
            </a:pPr>
            <a:r>
              <a:rPr lang="en-US" sz="2000" b="1">
                <a:latin typeface="Palatino" charset="0"/>
                <a:cs typeface="+mn-cs"/>
              </a:rPr>
              <a:t>oscillator</a:t>
            </a:r>
          </a:p>
        </p:txBody>
      </p:sp>
      <p:sp>
        <p:nvSpPr>
          <p:cNvPr id="234" name="Rectangle 113"/>
          <p:cNvSpPr>
            <a:spLocks noChangeArrowheads="1"/>
          </p:cNvSpPr>
          <p:nvPr/>
        </p:nvSpPr>
        <p:spPr bwMode="auto">
          <a:xfrm>
            <a:off x="3927475" y="5787496"/>
            <a:ext cx="16240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>
                <a:latin typeface="Palatino" charset="0"/>
                <a:cs typeface="+mn-cs"/>
              </a:rPr>
              <a:t>+flat bottom</a:t>
            </a:r>
          </a:p>
        </p:txBody>
      </p:sp>
      <p:sp>
        <p:nvSpPr>
          <p:cNvPr id="235" name="Rectangle 114"/>
          <p:cNvSpPr>
            <a:spLocks noChangeArrowheads="1"/>
          </p:cNvSpPr>
          <p:nvPr/>
        </p:nvSpPr>
        <p:spPr bwMode="auto">
          <a:xfrm>
            <a:off x="5491163" y="5787496"/>
            <a:ext cx="14906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>
                <a:latin typeface="Palatino" charset="0"/>
                <a:cs typeface="+mn-cs"/>
              </a:rPr>
              <a:t>+spin-orbit</a:t>
            </a:r>
          </a:p>
        </p:txBody>
      </p:sp>
      <p:sp>
        <p:nvSpPr>
          <p:cNvPr id="236" name="Rectangle 115"/>
          <p:cNvSpPr>
            <a:spLocks noChangeArrowheads="1"/>
          </p:cNvSpPr>
          <p:nvPr/>
        </p:nvSpPr>
        <p:spPr bwMode="auto">
          <a:xfrm>
            <a:off x="5883275" y="4714346"/>
            <a:ext cx="400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algn="ctr" defTabSz="585788">
              <a:defRPr/>
            </a:pPr>
            <a:r>
              <a:rPr lang="en-US" sz="2000" b="1">
                <a:latin typeface="Palatino" charset="0"/>
                <a:cs typeface="+mn-cs"/>
              </a:rPr>
              <a:t>50</a:t>
            </a:r>
          </a:p>
        </p:txBody>
      </p:sp>
      <p:sp>
        <p:nvSpPr>
          <p:cNvPr id="237" name="Rectangle 116"/>
          <p:cNvSpPr>
            <a:spLocks noChangeArrowheads="1"/>
          </p:cNvSpPr>
          <p:nvPr/>
        </p:nvSpPr>
        <p:spPr bwMode="auto">
          <a:xfrm>
            <a:off x="5819775" y="1793346"/>
            <a:ext cx="527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algn="ctr" defTabSz="585788">
              <a:defRPr/>
            </a:pPr>
            <a:r>
              <a:rPr lang="en-US" sz="2000" b="1">
                <a:latin typeface="Palatino" charset="0"/>
                <a:cs typeface="+mn-cs"/>
              </a:rPr>
              <a:t>126</a:t>
            </a:r>
          </a:p>
        </p:txBody>
      </p:sp>
    </p:spTree>
    <p:extLst>
      <p:ext uri="{BB962C8B-B14F-4D97-AF65-F5344CB8AC3E}">
        <p14:creationId xmlns:p14="http://schemas.microsoft.com/office/powerpoint/2010/main" val="2287856188"/>
      </p:ext>
    </p:extLst>
  </p:cSld>
  <p:clrMapOvr>
    <a:masterClrMapping/>
  </p:clrMapOvr>
  <p:transition xmlns:p14="http://schemas.microsoft.com/office/powerpoint/2010/main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3303588" y="603250"/>
            <a:ext cx="1371600" cy="1676400"/>
          </a:xfrm>
          <a:prstGeom prst="rect">
            <a:avLst/>
          </a:prstGeom>
          <a:gradFill rotWithShape="0">
            <a:gsLst>
              <a:gs pos="0">
                <a:srgbClr val="FC0128"/>
              </a:gs>
              <a:gs pos="100000">
                <a:srgbClr val="FC0128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4675188" y="603250"/>
            <a:ext cx="1371600" cy="1676400"/>
          </a:xfrm>
          <a:prstGeom prst="rect">
            <a:avLst/>
          </a:prstGeom>
          <a:gradFill rotWithShape="0">
            <a:gsLst>
              <a:gs pos="0">
                <a:srgbClr val="F76681"/>
              </a:gs>
              <a:gs pos="100000">
                <a:srgbClr val="F76681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4" name="Freeform 4"/>
          <p:cNvSpPr>
            <a:spLocks/>
          </p:cNvSpPr>
          <p:nvPr/>
        </p:nvSpPr>
        <p:spPr bwMode="auto">
          <a:xfrm>
            <a:off x="3314700" y="619125"/>
            <a:ext cx="2735263" cy="3649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98"/>
              </a:cxn>
              <a:cxn ang="0">
                <a:pos x="1722" y="2298"/>
              </a:cxn>
              <a:cxn ang="0">
                <a:pos x="1722" y="0"/>
              </a:cxn>
              <a:cxn ang="0">
                <a:pos x="0" y="0"/>
              </a:cxn>
            </a:cxnLst>
            <a:rect l="0" t="0" r="r" b="b"/>
            <a:pathLst>
              <a:path w="1723" h="2299">
                <a:moveTo>
                  <a:pt x="0" y="0"/>
                </a:moveTo>
                <a:lnTo>
                  <a:pt x="0" y="2298"/>
                </a:lnTo>
                <a:lnTo>
                  <a:pt x="1722" y="2298"/>
                </a:lnTo>
                <a:lnTo>
                  <a:pt x="1722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>
            <a:off x="3970338" y="2571750"/>
            <a:ext cx="692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6" name="Line 7"/>
          <p:cNvSpPr>
            <a:spLocks noChangeShapeType="1"/>
          </p:cNvSpPr>
          <p:nvPr/>
        </p:nvSpPr>
        <p:spPr bwMode="auto">
          <a:xfrm>
            <a:off x="3983038" y="2571750"/>
            <a:ext cx="676275" cy="0"/>
          </a:xfrm>
          <a:prstGeom prst="line">
            <a:avLst/>
          </a:prstGeom>
          <a:noFill/>
          <a:ln w="50800">
            <a:solidFill>
              <a:srgbClr val="B50069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7" name="Line 8"/>
          <p:cNvSpPr>
            <a:spLocks noChangeShapeType="1"/>
          </p:cNvSpPr>
          <p:nvPr/>
        </p:nvSpPr>
        <p:spPr bwMode="auto">
          <a:xfrm>
            <a:off x="4675188" y="318135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8" name="Line 9"/>
          <p:cNvSpPr>
            <a:spLocks noChangeShapeType="1"/>
          </p:cNvSpPr>
          <p:nvPr/>
        </p:nvSpPr>
        <p:spPr bwMode="auto">
          <a:xfrm>
            <a:off x="4154488" y="35941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9" name="Line 10"/>
          <p:cNvSpPr>
            <a:spLocks noChangeShapeType="1"/>
          </p:cNvSpPr>
          <p:nvPr/>
        </p:nvSpPr>
        <p:spPr bwMode="auto">
          <a:xfrm>
            <a:off x="4141788" y="36322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3805238" y="2298700"/>
            <a:ext cx="869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1" name="Line 12"/>
          <p:cNvSpPr>
            <a:spLocks noChangeShapeType="1"/>
          </p:cNvSpPr>
          <p:nvPr/>
        </p:nvSpPr>
        <p:spPr bwMode="auto">
          <a:xfrm>
            <a:off x="3913188" y="2355850"/>
            <a:ext cx="76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2" name="Line 13"/>
          <p:cNvSpPr>
            <a:spLocks noChangeShapeType="1"/>
          </p:cNvSpPr>
          <p:nvPr/>
        </p:nvSpPr>
        <p:spPr bwMode="auto">
          <a:xfrm>
            <a:off x="4237038" y="3835400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>
            <a:off x="4141788" y="34036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4" name="Line 15"/>
          <p:cNvSpPr>
            <a:spLocks noChangeShapeType="1"/>
          </p:cNvSpPr>
          <p:nvPr/>
        </p:nvSpPr>
        <p:spPr bwMode="auto">
          <a:xfrm>
            <a:off x="4135438" y="333375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5" name="Line 16"/>
          <p:cNvSpPr>
            <a:spLocks noChangeShapeType="1"/>
          </p:cNvSpPr>
          <p:nvPr/>
        </p:nvSpPr>
        <p:spPr bwMode="auto">
          <a:xfrm>
            <a:off x="4129088" y="329565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>
            <a:off x="4071938" y="3149600"/>
            <a:ext cx="603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7" name="Line 18"/>
          <p:cNvSpPr>
            <a:spLocks noChangeShapeType="1"/>
          </p:cNvSpPr>
          <p:nvPr/>
        </p:nvSpPr>
        <p:spPr bwMode="auto">
          <a:xfrm>
            <a:off x="4065588" y="3048000"/>
            <a:ext cx="596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8" name="Line 19"/>
          <p:cNvSpPr>
            <a:spLocks noChangeShapeType="1"/>
          </p:cNvSpPr>
          <p:nvPr/>
        </p:nvSpPr>
        <p:spPr bwMode="auto">
          <a:xfrm>
            <a:off x="4065588" y="2997200"/>
            <a:ext cx="596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9" name="Line 20"/>
          <p:cNvSpPr>
            <a:spLocks noChangeShapeType="1"/>
          </p:cNvSpPr>
          <p:nvPr/>
        </p:nvSpPr>
        <p:spPr bwMode="auto">
          <a:xfrm>
            <a:off x="4052888" y="2965450"/>
            <a:ext cx="603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0" name="Line 21"/>
          <p:cNvSpPr>
            <a:spLocks noChangeShapeType="1"/>
          </p:cNvSpPr>
          <p:nvPr/>
        </p:nvSpPr>
        <p:spPr bwMode="auto">
          <a:xfrm>
            <a:off x="4046538" y="2914650"/>
            <a:ext cx="615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1" name="Line 22"/>
          <p:cNvSpPr>
            <a:spLocks noChangeShapeType="1"/>
          </p:cNvSpPr>
          <p:nvPr/>
        </p:nvSpPr>
        <p:spPr bwMode="auto">
          <a:xfrm>
            <a:off x="4008438" y="2736850"/>
            <a:ext cx="673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2" name="Line 23"/>
          <p:cNvSpPr>
            <a:spLocks noChangeShapeType="1"/>
          </p:cNvSpPr>
          <p:nvPr/>
        </p:nvSpPr>
        <p:spPr bwMode="auto">
          <a:xfrm>
            <a:off x="4021138" y="2711450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3" name="Line 24"/>
          <p:cNvSpPr>
            <a:spLocks noChangeShapeType="1"/>
          </p:cNvSpPr>
          <p:nvPr/>
        </p:nvSpPr>
        <p:spPr bwMode="auto">
          <a:xfrm>
            <a:off x="3995738" y="2673350"/>
            <a:ext cx="673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4" name="Line 25"/>
          <p:cNvSpPr>
            <a:spLocks noChangeShapeType="1"/>
          </p:cNvSpPr>
          <p:nvPr/>
        </p:nvSpPr>
        <p:spPr bwMode="auto">
          <a:xfrm>
            <a:off x="3995738" y="2635250"/>
            <a:ext cx="673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5" name="Line 26"/>
          <p:cNvSpPr>
            <a:spLocks noChangeShapeType="1"/>
          </p:cNvSpPr>
          <p:nvPr/>
        </p:nvSpPr>
        <p:spPr bwMode="auto">
          <a:xfrm>
            <a:off x="3830638" y="2317750"/>
            <a:ext cx="825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6" name="Line 27"/>
          <p:cNvSpPr>
            <a:spLocks noChangeShapeType="1"/>
          </p:cNvSpPr>
          <p:nvPr/>
        </p:nvSpPr>
        <p:spPr bwMode="auto">
          <a:xfrm>
            <a:off x="3767138" y="2292350"/>
            <a:ext cx="889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7" name="Line 28"/>
          <p:cNvSpPr>
            <a:spLocks noChangeShapeType="1"/>
          </p:cNvSpPr>
          <p:nvPr/>
        </p:nvSpPr>
        <p:spPr bwMode="auto">
          <a:xfrm>
            <a:off x="3621088" y="2266950"/>
            <a:ext cx="1035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8" name="Line 29"/>
          <p:cNvSpPr>
            <a:spLocks noChangeShapeType="1"/>
          </p:cNvSpPr>
          <p:nvPr/>
        </p:nvSpPr>
        <p:spPr bwMode="auto">
          <a:xfrm>
            <a:off x="4675188" y="3740150"/>
            <a:ext cx="444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9" name="Line 30"/>
          <p:cNvSpPr>
            <a:spLocks noChangeShapeType="1"/>
          </p:cNvSpPr>
          <p:nvPr/>
        </p:nvSpPr>
        <p:spPr bwMode="auto">
          <a:xfrm>
            <a:off x="4681538" y="3549650"/>
            <a:ext cx="469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0" name="Line 31"/>
          <p:cNvSpPr>
            <a:spLocks noChangeShapeType="1"/>
          </p:cNvSpPr>
          <p:nvPr/>
        </p:nvSpPr>
        <p:spPr bwMode="auto">
          <a:xfrm>
            <a:off x="4681538" y="3524250"/>
            <a:ext cx="476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1" name="Line 32"/>
          <p:cNvSpPr>
            <a:spLocks noChangeShapeType="1"/>
          </p:cNvSpPr>
          <p:nvPr/>
        </p:nvSpPr>
        <p:spPr bwMode="auto">
          <a:xfrm>
            <a:off x="4668838" y="330835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2" name="Line 33"/>
          <p:cNvSpPr>
            <a:spLocks noChangeShapeType="1"/>
          </p:cNvSpPr>
          <p:nvPr/>
        </p:nvSpPr>
        <p:spPr bwMode="auto">
          <a:xfrm>
            <a:off x="4681538" y="314325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3" name="Line 34"/>
          <p:cNvSpPr>
            <a:spLocks noChangeShapeType="1"/>
          </p:cNvSpPr>
          <p:nvPr/>
        </p:nvSpPr>
        <p:spPr bwMode="auto">
          <a:xfrm>
            <a:off x="4681538" y="3048000"/>
            <a:ext cx="533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4" name="Line 35"/>
          <p:cNvSpPr>
            <a:spLocks noChangeShapeType="1"/>
          </p:cNvSpPr>
          <p:nvPr/>
        </p:nvSpPr>
        <p:spPr bwMode="auto">
          <a:xfrm>
            <a:off x="4681538" y="2876550"/>
            <a:ext cx="571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5" name="Line 36"/>
          <p:cNvSpPr>
            <a:spLocks noChangeShapeType="1"/>
          </p:cNvSpPr>
          <p:nvPr/>
        </p:nvSpPr>
        <p:spPr bwMode="auto">
          <a:xfrm>
            <a:off x="4687888" y="2844800"/>
            <a:ext cx="577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6" name="Line 37"/>
          <p:cNvSpPr>
            <a:spLocks noChangeShapeType="1"/>
          </p:cNvSpPr>
          <p:nvPr/>
        </p:nvSpPr>
        <p:spPr bwMode="auto">
          <a:xfrm>
            <a:off x="4681538" y="2806700"/>
            <a:ext cx="590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7" name="Line 38"/>
          <p:cNvSpPr>
            <a:spLocks noChangeShapeType="1"/>
          </p:cNvSpPr>
          <p:nvPr/>
        </p:nvSpPr>
        <p:spPr bwMode="auto">
          <a:xfrm>
            <a:off x="4681538" y="2736850"/>
            <a:ext cx="5905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8" name="Line 39"/>
          <p:cNvSpPr>
            <a:spLocks noChangeShapeType="1"/>
          </p:cNvSpPr>
          <p:nvPr/>
        </p:nvSpPr>
        <p:spPr bwMode="auto">
          <a:xfrm>
            <a:off x="4681538" y="2495550"/>
            <a:ext cx="615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9" name="Line 40"/>
          <p:cNvSpPr>
            <a:spLocks noChangeShapeType="1"/>
          </p:cNvSpPr>
          <p:nvPr/>
        </p:nvSpPr>
        <p:spPr bwMode="auto">
          <a:xfrm>
            <a:off x="4681538" y="2470150"/>
            <a:ext cx="635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0" name="Line 41"/>
          <p:cNvSpPr>
            <a:spLocks noChangeShapeType="1"/>
          </p:cNvSpPr>
          <p:nvPr/>
        </p:nvSpPr>
        <p:spPr bwMode="auto">
          <a:xfrm>
            <a:off x="4687888" y="2432050"/>
            <a:ext cx="6286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1" name="Line 42"/>
          <p:cNvSpPr>
            <a:spLocks noChangeShapeType="1"/>
          </p:cNvSpPr>
          <p:nvPr/>
        </p:nvSpPr>
        <p:spPr bwMode="auto">
          <a:xfrm>
            <a:off x="4681538" y="2393950"/>
            <a:ext cx="647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2" name="Line 43"/>
          <p:cNvSpPr>
            <a:spLocks noChangeShapeType="1"/>
          </p:cNvSpPr>
          <p:nvPr/>
        </p:nvSpPr>
        <p:spPr bwMode="auto">
          <a:xfrm>
            <a:off x="4694238" y="2620963"/>
            <a:ext cx="596900" cy="0"/>
          </a:xfrm>
          <a:prstGeom prst="line">
            <a:avLst/>
          </a:prstGeom>
          <a:noFill/>
          <a:ln w="50800">
            <a:solidFill>
              <a:srgbClr val="B50069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3" name="Line 44"/>
          <p:cNvSpPr>
            <a:spLocks noChangeShapeType="1"/>
          </p:cNvSpPr>
          <p:nvPr/>
        </p:nvSpPr>
        <p:spPr bwMode="auto">
          <a:xfrm>
            <a:off x="4675188" y="2127250"/>
            <a:ext cx="685800" cy="0"/>
          </a:xfrm>
          <a:prstGeom prst="line">
            <a:avLst/>
          </a:prstGeom>
          <a:noFill/>
          <a:ln w="12700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4" name="Line 45"/>
          <p:cNvSpPr>
            <a:spLocks noChangeShapeType="1"/>
          </p:cNvSpPr>
          <p:nvPr/>
        </p:nvSpPr>
        <p:spPr bwMode="auto">
          <a:xfrm>
            <a:off x="4675188" y="1441450"/>
            <a:ext cx="1371600" cy="0"/>
          </a:xfrm>
          <a:prstGeom prst="line">
            <a:avLst/>
          </a:prstGeom>
          <a:noFill/>
          <a:ln w="57150" cmpd="thinThick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5" name="Line 46"/>
          <p:cNvSpPr>
            <a:spLocks noChangeShapeType="1"/>
          </p:cNvSpPr>
          <p:nvPr/>
        </p:nvSpPr>
        <p:spPr bwMode="auto">
          <a:xfrm>
            <a:off x="4675188" y="1517650"/>
            <a:ext cx="1371600" cy="0"/>
          </a:xfrm>
          <a:prstGeom prst="line">
            <a:avLst/>
          </a:prstGeom>
          <a:noFill/>
          <a:ln w="57150" cmpd="thickThin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6" name="Line 47"/>
          <p:cNvSpPr>
            <a:spLocks noChangeShapeType="1"/>
          </p:cNvSpPr>
          <p:nvPr/>
        </p:nvSpPr>
        <p:spPr bwMode="auto">
          <a:xfrm>
            <a:off x="4675188" y="984250"/>
            <a:ext cx="1371600" cy="0"/>
          </a:xfrm>
          <a:prstGeom prst="line">
            <a:avLst/>
          </a:prstGeom>
          <a:noFill/>
          <a:ln w="57150" cmpd="thinThick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7" name="Line 48"/>
          <p:cNvSpPr>
            <a:spLocks noChangeShapeType="1"/>
          </p:cNvSpPr>
          <p:nvPr/>
        </p:nvSpPr>
        <p:spPr bwMode="auto">
          <a:xfrm>
            <a:off x="4675188" y="1054100"/>
            <a:ext cx="1371600" cy="0"/>
          </a:xfrm>
          <a:prstGeom prst="line">
            <a:avLst/>
          </a:prstGeom>
          <a:noFill/>
          <a:ln w="57150" cmpd="thickThin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8" name="Line 49"/>
          <p:cNvSpPr>
            <a:spLocks noChangeShapeType="1"/>
          </p:cNvSpPr>
          <p:nvPr/>
        </p:nvSpPr>
        <p:spPr bwMode="auto">
          <a:xfrm>
            <a:off x="3303588" y="1727200"/>
            <a:ext cx="1371600" cy="0"/>
          </a:xfrm>
          <a:prstGeom prst="line">
            <a:avLst/>
          </a:prstGeom>
          <a:noFill/>
          <a:ln w="57150" cmpd="thinThick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9" name="Line 50"/>
          <p:cNvSpPr>
            <a:spLocks noChangeShapeType="1"/>
          </p:cNvSpPr>
          <p:nvPr/>
        </p:nvSpPr>
        <p:spPr bwMode="auto">
          <a:xfrm>
            <a:off x="3303588" y="1803400"/>
            <a:ext cx="1371600" cy="0"/>
          </a:xfrm>
          <a:prstGeom prst="line">
            <a:avLst/>
          </a:prstGeom>
          <a:noFill/>
          <a:ln w="57150" cmpd="thickThin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0" name="Line 51"/>
          <p:cNvSpPr>
            <a:spLocks noChangeShapeType="1"/>
          </p:cNvSpPr>
          <p:nvPr/>
        </p:nvSpPr>
        <p:spPr bwMode="auto">
          <a:xfrm>
            <a:off x="3300413" y="1130300"/>
            <a:ext cx="1374775" cy="0"/>
          </a:xfrm>
          <a:prstGeom prst="line">
            <a:avLst/>
          </a:prstGeom>
          <a:noFill/>
          <a:ln w="57150" cmpd="thinThick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1" name="Line 52"/>
          <p:cNvSpPr>
            <a:spLocks noChangeShapeType="1"/>
          </p:cNvSpPr>
          <p:nvPr/>
        </p:nvSpPr>
        <p:spPr bwMode="auto">
          <a:xfrm>
            <a:off x="3309938" y="1155700"/>
            <a:ext cx="1365250" cy="0"/>
          </a:xfrm>
          <a:prstGeom prst="line">
            <a:avLst/>
          </a:prstGeom>
          <a:noFill/>
          <a:ln w="57150" cmpd="thickThin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2" name="Line 53"/>
          <p:cNvSpPr>
            <a:spLocks noChangeShapeType="1"/>
          </p:cNvSpPr>
          <p:nvPr/>
        </p:nvSpPr>
        <p:spPr bwMode="auto">
          <a:xfrm>
            <a:off x="4675188" y="908050"/>
            <a:ext cx="1371600" cy="0"/>
          </a:xfrm>
          <a:prstGeom prst="line">
            <a:avLst/>
          </a:prstGeom>
          <a:noFill/>
          <a:ln w="57150" cmpd="thinThick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3" name="Line 54"/>
          <p:cNvSpPr>
            <a:spLocks noChangeShapeType="1"/>
          </p:cNvSpPr>
          <p:nvPr/>
        </p:nvSpPr>
        <p:spPr bwMode="auto">
          <a:xfrm>
            <a:off x="4684713" y="936625"/>
            <a:ext cx="1358900" cy="0"/>
          </a:xfrm>
          <a:prstGeom prst="line">
            <a:avLst/>
          </a:prstGeom>
          <a:noFill/>
          <a:ln w="57150" cmpd="thickThin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4" name="Line 55"/>
          <p:cNvSpPr>
            <a:spLocks noChangeShapeType="1"/>
          </p:cNvSpPr>
          <p:nvPr/>
        </p:nvSpPr>
        <p:spPr bwMode="auto">
          <a:xfrm>
            <a:off x="3303588" y="965200"/>
            <a:ext cx="1371600" cy="0"/>
          </a:xfrm>
          <a:prstGeom prst="line">
            <a:avLst/>
          </a:prstGeom>
          <a:noFill/>
          <a:ln w="57150" cmpd="thinThick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5" name="Line 56"/>
          <p:cNvSpPr>
            <a:spLocks noChangeShapeType="1"/>
          </p:cNvSpPr>
          <p:nvPr/>
        </p:nvSpPr>
        <p:spPr bwMode="auto">
          <a:xfrm>
            <a:off x="3306763" y="1041400"/>
            <a:ext cx="1371600" cy="0"/>
          </a:xfrm>
          <a:prstGeom prst="line">
            <a:avLst/>
          </a:prstGeom>
          <a:noFill/>
          <a:ln w="57150" cmpd="thickThin">
            <a:solidFill>
              <a:srgbClr val="790015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6" name="Oval 57"/>
          <p:cNvSpPr>
            <a:spLocks noChangeArrowheads="1"/>
          </p:cNvSpPr>
          <p:nvPr/>
        </p:nvSpPr>
        <p:spPr bwMode="auto">
          <a:xfrm>
            <a:off x="3436938" y="3632200"/>
            <a:ext cx="571500" cy="571500"/>
          </a:xfrm>
          <a:prstGeom prst="ellipse">
            <a:avLst/>
          </a:prstGeom>
          <a:solidFill>
            <a:srgbClr val="C0FEF9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38092" tIns="69840" rIns="138092" bIns="69840" anchor="ctr"/>
          <a:lstStyle/>
          <a:p>
            <a:pPr defTabSz="20570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kern="0">
                <a:solidFill>
                  <a:srgbClr val="000000"/>
                </a:solidFill>
                <a:latin typeface="Times New Roman" charset="0"/>
              </a:rPr>
              <a:t>n</a:t>
            </a:r>
          </a:p>
        </p:txBody>
      </p:sp>
      <p:sp>
        <p:nvSpPr>
          <p:cNvPr id="137" name="Oval 58"/>
          <p:cNvSpPr>
            <a:spLocks noChangeArrowheads="1"/>
          </p:cNvSpPr>
          <p:nvPr/>
        </p:nvSpPr>
        <p:spPr bwMode="auto">
          <a:xfrm>
            <a:off x="5341938" y="3632200"/>
            <a:ext cx="571500" cy="571500"/>
          </a:xfrm>
          <a:prstGeom prst="ellipse">
            <a:avLst/>
          </a:prstGeom>
          <a:solidFill>
            <a:srgbClr val="C0FEF9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38092" tIns="69840" rIns="138092" bIns="69840" anchor="ctr"/>
          <a:lstStyle/>
          <a:p>
            <a:pPr defTabSz="20570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>
                <a:solidFill>
                  <a:srgbClr val="000000"/>
                </a:solidFill>
                <a:latin typeface="Times New Roman" charset="0"/>
              </a:rPr>
              <a:t>p</a:t>
            </a:r>
          </a:p>
        </p:txBody>
      </p:sp>
      <p:sp>
        <p:nvSpPr>
          <p:cNvPr id="138" name="AutoShape 59"/>
          <p:cNvSpPr>
            <a:spLocks noChangeArrowheads="1"/>
          </p:cNvSpPr>
          <p:nvPr/>
        </p:nvSpPr>
        <p:spPr bwMode="auto">
          <a:xfrm>
            <a:off x="3475038" y="717550"/>
            <a:ext cx="738187" cy="428625"/>
          </a:xfrm>
          <a:prstGeom prst="roundRect">
            <a:avLst>
              <a:gd name="adj" fmla="val 12495"/>
            </a:avLst>
          </a:prstGeom>
          <a:solidFill>
            <a:srgbClr val="FDE3BA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 wrap="none" lIns="90474" tIns="44444" rIns="90474" bIns="44444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baseline="30000">
                <a:solidFill>
                  <a:srgbClr val="000000"/>
                </a:solidFill>
                <a:latin typeface="Times New Roman" charset="0"/>
              </a:rPr>
              <a:t>120</a:t>
            </a:r>
            <a:r>
              <a:rPr lang="en-US" sz="2000" kern="0">
                <a:solidFill>
                  <a:srgbClr val="000000"/>
                </a:solidFill>
                <a:latin typeface="Times New Roman" charset="0"/>
              </a:rPr>
              <a:t>Sn</a:t>
            </a:r>
          </a:p>
        </p:txBody>
      </p:sp>
      <p:sp>
        <p:nvSpPr>
          <p:cNvPr id="45114" name="Rectangle 60"/>
          <p:cNvSpPr>
            <a:spLocks noChangeArrowheads="1"/>
          </p:cNvSpPr>
          <p:nvPr/>
        </p:nvSpPr>
        <p:spPr bwMode="auto">
          <a:xfrm>
            <a:off x="5626100" y="2422525"/>
            <a:ext cx="417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13" tIns="36507" rIns="73013" bIns="36507">
            <a:spAutoFit/>
          </a:bodyPr>
          <a:lstStyle/>
          <a:p>
            <a:pPr defTabSz="584200"/>
            <a:r>
              <a:rPr lang="en-US" sz="29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baseline="-25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45115" name="Rectangle 61"/>
          <p:cNvSpPr>
            <a:spLocks noChangeArrowheads="1"/>
          </p:cNvSpPr>
          <p:nvPr/>
        </p:nvSpPr>
        <p:spPr bwMode="auto">
          <a:xfrm>
            <a:off x="3340100" y="2346325"/>
            <a:ext cx="417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13" tIns="36507" rIns="73013" bIns="36507">
            <a:spAutoFit/>
          </a:bodyPr>
          <a:lstStyle/>
          <a:p>
            <a:pPr defTabSz="584200"/>
            <a:r>
              <a:rPr lang="en-US" sz="29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200" baseline="-25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</a:t>
            </a:r>
          </a:p>
        </p:txBody>
      </p:sp>
      <p:sp>
        <p:nvSpPr>
          <p:cNvPr id="141" name="Line 62"/>
          <p:cNvSpPr>
            <a:spLocks noChangeShapeType="1"/>
          </p:cNvSpPr>
          <p:nvPr/>
        </p:nvSpPr>
        <p:spPr bwMode="auto">
          <a:xfrm>
            <a:off x="3532188" y="2838450"/>
            <a:ext cx="22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2" name="Line 63"/>
          <p:cNvSpPr>
            <a:spLocks noChangeShapeType="1"/>
          </p:cNvSpPr>
          <p:nvPr/>
        </p:nvSpPr>
        <p:spPr bwMode="auto">
          <a:xfrm flipV="1">
            <a:off x="3760788" y="2609850"/>
            <a:ext cx="1524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3" name="Line 64"/>
          <p:cNvSpPr>
            <a:spLocks noChangeShapeType="1"/>
          </p:cNvSpPr>
          <p:nvPr/>
        </p:nvSpPr>
        <p:spPr bwMode="auto">
          <a:xfrm>
            <a:off x="5348288" y="2660650"/>
            <a:ext cx="3175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4" name="Line 65"/>
          <p:cNvSpPr>
            <a:spLocks noChangeShapeType="1"/>
          </p:cNvSpPr>
          <p:nvPr/>
        </p:nvSpPr>
        <p:spPr bwMode="auto">
          <a:xfrm>
            <a:off x="4673600" y="1268413"/>
            <a:ext cx="0" cy="3021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5" name="Line 66"/>
          <p:cNvSpPr>
            <a:spLocks noChangeShapeType="1"/>
          </p:cNvSpPr>
          <p:nvPr/>
        </p:nvSpPr>
        <p:spPr bwMode="auto">
          <a:xfrm>
            <a:off x="2108200" y="2255838"/>
            <a:ext cx="3927475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6" name="Line 67"/>
          <p:cNvSpPr>
            <a:spLocks noChangeShapeType="1"/>
          </p:cNvSpPr>
          <p:nvPr/>
        </p:nvSpPr>
        <p:spPr bwMode="auto">
          <a:xfrm>
            <a:off x="4675188" y="609600"/>
            <a:ext cx="0" cy="3657600"/>
          </a:xfrm>
          <a:prstGeom prst="line">
            <a:avLst/>
          </a:prstGeom>
          <a:noFill/>
          <a:ln w="50800">
            <a:solidFill>
              <a:srgbClr val="00279F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7" name="Line 68"/>
          <p:cNvSpPr>
            <a:spLocks noChangeShapeType="1"/>
          </p:cNvSpPr>
          <p:nvPr/>
        </p:nvSpPr>
        <p:spPr bwMode="auto">
          <a:xfrm flipH="1">
            <a:off x="5461000" y="1397000"/>
            <a:ext cx="1016000" cy="558800"/>
          </a:xfrm>
          <a:prstGeom prst="line">
            <a:avLst/>
          </a:prstGeom>
          <a:noFill/>
          <a:ln w="25400">
            <a:solidFill>
              <a:srgbClr val="F6BF69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8" name="AutoShape 69"/>
          <p:cNvSpPr>
            <a:spLocks noChangeArrowheads="1"/>
          </p:cNvSpPr>
          <p:nvPr/>
        </p:nvSpPr>
        <p:spPr bwMode="auto">
          <a:xfrm>
            <a:off x="6196013" y="1090613"/>
            <a:ext cx="1122362" cy="633412"/>
          </a:xfrm>
          <a:prstGeom prst="roundRect">
            <a:avLst>
              <a:gd name="adj" fmla="val 12495"/>
            </a:avLst>
          </a:prstGeom>
          <a:solidFill>
            <a:srgbClr val="FDE3B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74" tIns="44444" rIns="90474" bIns="44444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</a:rPr>
              <a:t>Coulomb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</a:rPr>
              <a:t>barrier</a:t>
            </a:r>
          </a:p>
        </p:txBody>
      </p:sp>
      <p:sp>
        <p:nvSpPr>
          <p:cNvPr id="149" name="Line 70"/>
          <p:cNvSpPr>
            <a:spLocks noChangeShapeType="1"/>
          </p:cNvSpPr>
          <p:nvPr/>
        </p:nvSpPr>
        <p:spPr bwMode="auto">
          <a:xfrm flipV="1">
            <a:off x="4300538" y="4089400"/>
            <a:ext cx="169862" cy="533400"/>
          </a:xfrm>
          <a:prstGeom prst="line">
            <a:avLst/>
          </a:prstGeom>
          <a:noFill/>
          <a:ln w="25400">
            <a:solidFill>
              <a:srgbClr val="F6BF69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0" name="AutoShape 71"/>
          <p:cNvSpPr>
            <a:spLocks noChangeArrowheads="1"/>
          </p:cNvSpPr>
          <p:nvPr/>
        </p:nvSpPr>
        <p:spPr bwMode="auto">
          <a:xfrm>
            <a:off x="3756025" y="4621213"/>
            <a:ext cx="928688" cy="633412"/>
          </a:xfrm>
          <a:prstGeom prst="roundRect">
            <a:avLst>
              <a:gd name="adj" fmla="val 12495"/>
            </a:avLst>
          </a:prstGeom>
          <a:solidFill>
            <a:srgbClr val="FDE3B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74" tIns="44444" rIns="90474" bIns="44444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Helvetica" charset="0"/>
              </a:rPr>
              <a:t>Flat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Helvetica" charset="0"/>
              </a:rPr>
              <a:t>bottom</a:t>
            </a:r>
          </a:p>
        </p:txBody>
      </p:sp>
      <p:sp>
        <p:nvSpPr>
          <p:cNvPr id="151" name="Line 72"/>
          <p:cNvSpPr>
            <a:spLocks noChangeShapeType="1"/>
          </p:cNvSpPr>
          <p:nvPr/>
        </p:nvSpPr>
        <p:spPr bwMode="auto">
          <a:xfrm flipH="1" flipV="1">
            <a:off x="5207000" y="3124200"/>
            <a:ext cx="1270000" cy="127000"/>
          </a:xfrm>
          <a:prstGeom prst="line">
            <a:avLst/>
          </a:prstGeom>
          <a:noFill/>
          <a:ln w="25400">
            <a:solidFill>
              <a:srgbClr val="F6BF69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1425" tIns="45713" rIns="91425" bIns="45713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2" name="AutoShape 73"/>
          <p:cNvSpPr>
            <a:spLocks noChangeArrowheads="1"/>
          </p:cNvSpPr>
          <p:nvPr/>
        </p:nvSpPr>
        <p:spPr bwMode="auto">
          <a:xfrm>
            <a:off x="6269038" y="2944813"/>
            <a:ext cx="995362" cy="633412"/>
          </a:xfrm>
          <a:prstGeom prst="roundRect">
            <a:avLst>
              <a:gd name="adj" fmla="val 12495"/>
            </a:avLst>
          </a:prstGeom>
          <a:solidFill>
            <a:srgbClr val="FDE3B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74" tIns="44444" rIns="90474" bIns="44444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</a:rPr>
              <a:t>Surface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</a:rPr>
              <a:t>region</a:t>
            </a:r>
          </a:p>
        </p:txBody>
      </p:sp>
      <p:grpSp>
        <p:nvGrpSpPr>
          <p:cNvPr id="45128" name="Group 79"/>
          <p:cNvGrpSpPr>
            <a:grpSpLocks/>
          </p:cNvGrpSpPr>
          <p:nvPr/>
        </p:nvGrpSpPr>
        <p:grpSpPr bwMode="auto">
          <a:xfrm>
            <a:off x="3314700" y="2006600"/>
            <a:ext cx="2735263" cy="2001838"/>
            <a:chOff x="1352" y="3552"/>
            <a:chExt cx="1723" cy="1261"/>
          </a:xfrm>
        </p:grpSpPr>
        <p:sp>
          <p:nvSpPr>
            <p:cNvPr id="154" name="Freeform 76"/>
            <p:cNvSpPr>
              <a:spLocks/>
            </p:cNvSpPr>
            <p:nvPr/>
          </p:nvSpPr>
          <p:spPr bwMode="auto">
            <a:xfrm>
              <a:off x="1352" y="3727"/>
              <a:ext cx="1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4" y="0"/>
                </a:cxn>
                <a:cxn ang="0">
                  <a:pos x="104" y="0"/>
                </a:cxn>
                <a:cxn ang="0">
                  <a:pos x="112" y="0"/>
                </a:cxn>
                <a:cxn ang="0">
                  <a:pos x="121" y="0"/>
                </a:cxn>
                <a:cxn ang="0">
                  <a:pos x="129" y="0"/>
                </a:cxn>
                <a:cxn ang="0">
                  <a:pos x="138" y="0"/>
                </a:cxn>
                <a:cxn ang="0">
                  <a:pos x="146" y="0"/>
                </a:cxn>
                <a:cxn ang="0">
                  <a:pos x="154" y="0"/>
                </a:cxn>
                <a:cxn ang="0">
                  <a:pos x="163" y="0"/>
                </a:cxn>
              </a:cxnLst>
              <a:rect l="0" t="0" r="r" b="b"/>
              <a:pathLst>
                <a:path w="164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4" y="0"/>
                  </a:lnTo>
                  <a:lnTo>
                    <a:pt x="163" y="0"/>
                  </a:lnTo>
                </a:path>
              </a:pathLst>
            </a:custGeom>
            <a:noFill/>
            <a:ln w="508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Freeform 77"/>
            <p:cNvSpPr>
              <a:spLocks/>
            </p:cNvSpPr>
            <p:nvPr/>
          </p:nvSpPr>
          <p:spPr bwMode="auto">
            <a:xfrm>
              <a:off x="1515" y="3727"/>
              <a:ext cx="698" cy="108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5" y="0"/>
                </a:cxn>
                <a:cxn ang="0">
                  <a:pos x="42" y="2"/>
                </a:cxn>
                <a:cxn ang="0">
                  <a:pos x="62" y="2"/>
                </a:cxn>
                <a:cxn ang="0">
                  <a:pos x="79" y="4"/>
                </a:cxn>
                <a:cxn ang="0">
                  <a:pos x="96" y="4"/>
                </a:cxn>
                <a:cxn ang="0">
                  <a:pos x="113" y="7"/>
                </a:cxn>
                <a:cxn ang="0">
                  <a:pos x="131" y="11"/>
                </a:cxn>
                <a:cxn ang="0">
                  <a:pos x="148" y="15"/>
                </a:cxn>
                <a:cxn ang="0">
                  <a:pos x="163" y="25"/>
                </a:cxn>
                <a:cxn ang="0">
                  <a:pos x="180" y="36"/>
                </a:cxn>
                <a:cxn ang="0">
                  <a:pos x="198" y="55"/>
                </a:cxn>
                <a:cxn ang="0">
                  <a:pos x="215" y="82"/>
                </a:cxn>
                <a:cxn ang="0">
                  <a:pos x="232" y="121"/>
                </a:cxn>
                <a:cxn ang="0">
                  <a:pos x="249" y="174"/>
                </a:cxn>
                <a:cxn ang="0">
                  <a:pos x="268" y="247"/>
                </a:cxn>
                <a:cxn ang="0">
                  <a:pos x="286" y="337"/>
                </a:cxn>
                <a:cxn ang="0">
                  <a:pos x="303" y="444"/>
                </a:cxn>
                <a:cxn ang="0">
                  <a:pos x="320" y="559"/>
                </a:cxn>
                <a:cxn ang="0">
                  <a:pos x="335" y="673"/>
                </a:cxn>
                <a:cxn ang="0">
                  <a:pos x="353" y="776"/>
                </a:cxn>
                <a:cxn ang="0">
                  <a:pos x="370" y="860"/>
                </a:cxn>
                <a:cxn ang="0">
                  <a:pos x="387" y="927"/>
                </a:cxn>
                <a:cxn ang="0">
                  <a:pos x="404" y="977"/>
                </a:cxn>
                <a:cxn ang="0">
                  <a:pos x="422" y="1012"/>
                </a:cxn>
                <a:cxn ang="0">
                  <a:pos x="439" y="1037"/>
                </a:cxn>
                <a:cxn ang="0">
                  <a:pos x="456" y="1052"/>
                </a:cxn>
                <a:cxn ang="0">
                  <a:pos x="473" y="1064"/>
                </a:cxn>
                <a:cxn ang="0">
                  <a:pos x="493" y="1071"/>
                </a:cxn>
                <a:cxn ang="0">
                  <a:pos x="508" y="1077"/>
                </a:cxn>
                <a:cxn ang="0">
                  <a:pos x="525" y="1079"/>
                </a:cxn>
                <a:cxn ang="0">
                  <a:pos x="542" y="1081"/>
                </a:cxn>
                <a:cxn ang="0">
                  <a:pos x="560" y="1083"/>
                </a:cxn>
                <a:cxn ang="0">
                  <a:pos x="577" y="1083"/>
                </a:cxn>
                <a:cxn ang="0">
                  <a:pos x="594" y="1085"/>
                </a:cxn>
                <a:cxn ang="0">
                  <a:pos x="611" y="1085"/>
                </a:cxn>
                <a:cxn ang="0">
                  <a:pos x="629" y="1085"/>
                </a:cxn>
                <a:cxn ang="0">
                  <a:pos x="646" y="1085"/>
                </a:cxn>
                <a:cxn ang="0">
                  <a:pos x="663" y="1085"/>
                </a:cxn>
                <a:cxn ang="0">
                  <a:pos x="680" y="1085"/>
                </a:cxn>
                <a:cxn ang="0">
                  <a:pos x="697" y="1085"/>
                </a:cxn>
              </a:cxnLst>
              <a:rect l="0" t="0" r="r" b="b"/>
              <a:pathLst>
                <a:path w="698" h="1086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5" y="2"/>
                  </a:lnTo>
                  <a:lnTo>
                    <a:pt x="42" y="2"/>
                  </a:lnTo>
                  <a:lnTo>
                    <a:pt x="52" y="2"/>
                  </a:lnTo>
                  <a:lnTo>
                    <a:pt x="62" y="2"/>
                  </a:lnTo>
                  <a:lnTo>
                    <a:pt x="69" y="2"/>
                  </a:lnTo>
                  <a:lnTo>
                    <a:pt x="79" y="4"/>
                  </a:lnTo>
                  <a:lnTo>
                    <a:pt x="86" y="4"/>
                  </a:lnTo>
                  <a:lnTo>
                    <a:pt x="96" y="4"/>
                  </a:lnTo>
                  <a:lnTo>
                    <a:pt x="104" y="6"/>
                  </a:lnTo>
                  <a:lnTo>
                    <a:pt x="113" y="7"/>
                  </a:lnTo>
                  <a:lnTo>
                    <a:pt x="121" y="9"/>
                  </a:lnTo>
                  <a:lnTo>
                    <a:pt x="131" y="11"/>
                  </a:lnTo>
                  <a:lnTo>
                    <a:pt x="138" y="13"/>
                  </a:lnTo>
                  <a:lnTo>
                    <a:pt x="148" y="15"/>
                  </a:lnTo>
                  <a:lnTo>
                    <a:pt x="155" y="19"/>
                  </a:lnTo>
                  <a:lnTo>
                    <a:pt x="163" y="25"/>
                  </a:lnTo>
                  <a:lnTo>
                    <a:pt x="173" y="29"/>
                  </a:lnTo>
                  <a:lnTo>
                    <a:pt x="180" y="36"/>
                  </a:lnTo>
                  <a:lnTo>
                    <a:pt x="190" y="44"/>
                  </a:lnTo>
                  <a:lnTo>
                    <a:pt x="198" y="55"/>
                  </a:lnTo>
                  <a:lnTo>
                    <a:pt x="207" y="67"/>
                  </a:lnTo>
                  <a:lnTo>
                    <a:pt x="215" y="82"/>
                  </a:lnTo>
                  <a:lnTo>
                    <a:pt x="224" y="99"/>
                  </a:lnTo>
                  <a:lnTo>
                    <a:pt x="232" y="121"/>
                  </a:lnTo>
                  <a:lnTo>
                    <a:pt x="242" y="145"/>
                  </a:lnTo>
                  <a:lnTo>
                    <a:pt x="249" y="174"/>
                  </a:lnTo>
                  <a:lnTo>
                    <a:pt x="259" y="209"/>
                  </a:lnTo>
                  <a:lnTo>
                    <a:pt x="268" y="247"/>
                  </a:lnTo>
                  <a:lnTo>
                    <a:pt x="276" y="289"/>
                  </a:lnTo>
                  <a:lnTo>
                    <a:pt x="286" y="337"/>
                  </a:lnTo>
                  <a:lnTo>
                    <a:pt x="293" y="389"/>
                  </a:lnTo>
                  <a:lnTo>
                    <a:pt x="303" y="444"/>
                  </a:lnTo>
                  <a:lnTo>
                    <a:pt x="311" y="502"/>
                  </a:lnTo>
                  <a:lnTo>
                    <a:pt x="320" y="559"/>
                  </a:lnTo>
                  <a:lnTo>
                    <a:pt x="328" y="617"/>
                  </a:lnTo>
                  <a:lnTo>
                    <a:pt x="335" y="673"/>
                  </a:lnTo>
                  <a:lnTo>
                    <a:pt x="345" y="726"/>
                  </a:lnTo>
                  <a:lnTo>
                    <a:pt x="353" y="776"/>
                  </a:lnTo>
                  <a:lnTo>
                    <a:pt x="362" y="820"/>
                  </a:lnTo>
                  <a:lnTo>
                    <a:pt x="370" y="860"/>
                  </a:lnTo>
                  <a:lnTo>
                    <a:pt x="380" y="897"/>
                  </a:lnTo>
                  <a:lnTo>
                    <a:pt x="387" y="927"/>
                  </a:lnTo>
                  <a:lnTo>
                    <a:pt x="397" y="954"/>
                  </a:lnTo>
                  <a:lnTo>
                    <a:pt x="404" y="977"/>
                  </a:lnTo>
                  <a:lnTo>
                    <a:pt x="414" y="996"/>
                  </a:lnTo>
                  <a:lnTo>
                    <a:pt x="422" y="1012"/>
                  </a:lnTo>
                  <a:lnTo>
                    <a:pt x="431" y="1025"/>
                  </a:lnTo>
                  <a:lnTo>
                    <a:pt x="439" y="1037"/>
                  </a:lnTo>
                  <a:lnTo>
                    <a:pt x="448" y="1046"/>
                  </a:lnTo>
                  <a:lnTo>
                    <a:pt x="456" y="1052"/>
                  </a:lnTo>
                  <a:lnTo>
                    <a:pt x="466" y="1060"/>
                  </a:lnTo>
                  <a:lnTo>
                    <a:pt x="473" y="1064"/>
                  </a:lnTo>
                  <a:lnTo>
                    <a:pt x="483" y="1067"/>
                  </a:lnTo>
                  <a:lnTo>
                    <a:pt x="493" y="1071"/>
                  </a:lnTo>
                  <a:lnTo>
                    <a:pt x="500" y="1073"/>
                  </a:lnTo>
                  <a:lnTo>
                    <a:pt x="508" y="1077"/>
                  </a:lnTo>
                  <a:lnTo>
                    <a:pt x="517" y="1077"/>
                  </a:lnTo>
                  <a:lnTo>
                    <a:pt x="525" y="1079"/>
                  </a:lnTo>
                  <a:lnTo>
                    <a:pt x="535" y="1081"/>
                  </a:lnTo>
                  <a:lnTo>
                    <a:pt x="542" y="1081"/>
                  </a:lnTo>
                  <a:lnTo>
                    <a:pt x="552" y="1081"/>
                  </a:lnTo>
                  <a:lnTo>
                    <a:pt x="560" y="1083"/>
                  </a:lnTo>
                  <a:lnTo>
                    <a:pt x="569" y="1083"/>
                  </a:lnTo>
                  <a:lnTo>
                    <a:pt x="577" y="1083"/>
                  </a:lnTo>
                  <a:lnTo>
                    <a:pt x="586" y="1083"/>
                  </a:lnTo>
                  <a:lnTo>
                    <a:pt x="594" y="1085"/>
                  </a:lnTo>
                  <a:lnTo>
                    <a:pt x="604" y="1085"/>
                  </a:lnTo>
                  <a:lnTo>
                    <a:pt x="611" y="1085"/>
                  </a:lnTo>
                  <a:lnTo>
                    <a:pt x="621" y="1085"/>
                  </a:lnTo>
                  <a:lnTo>
                    <a:pt x="629" y="1085"/>
                  </a:lnTo>
                  <a:lnTo>
                    <a:pt x="638" y="1085"/>
                  </a:lnTo>
                  <a:lnTo>
                    <a:pt x="646" y="1085"/>
                  </a:lnTo>
                  <a:lnTo>
                    <a:pt x="655" y="1085"/>
                  </a:lnTo>
                  <a:lnTo>
                    <a:pt x="663" y="1085"/>
                  </a:lnTo>
                  <a:lnTo>
                    <a:pt x="673" y="1085"/>
                  </a:lnTo>
                  <a:lnTo>
                    <a:pt x="680" y="1085"/>
                  </a:lnTo>
                  <a:lnTo>
                    <a:pt x="690" y="1085"/>
                  </a:lnTo>
                  <a:lnTo>
                    <a:pt x="697" y="1085"/>
                  </a:lnTo>
                </a:path>
              </a:pathLst>
            </a:custGeom>
            <a:noFill/>
            <a:ln w="508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Freeform 78"/>
            <p:cNvSpPr>
              <a:spLocks/>
            </p:cNvSpPr>
            <p:nvPr/>
          </p:nvSpPr>
          <p:spPr bwMode="auto">
            <a:xfrm>
              <a:off x="2212" y="3552"/>
              <a:ext cx="863" cy="1241"/>
            </a:xfrm>
            <a:custGeom>
              <a:avLst/>
              <a:gdLst/>
              <a:ahLst/>
              <a:cxnLst>
                <a:cxn ang="0">
                  <a:pos x="10" y="1225"/>
                </a:cxn>
                <a:cxn ang="0">
                  <a:pos x="27" y="1225"/>
                </a:cxn>
                <a:cxn ang="0">
                  <a:pos x="45" y="1225"/>
                </a:cxn>
                <a:cxn ang="0">
                  <a:pos x="62" y="1227"/>
                </a:cxn>
                <a:cxn ang="0">
                  <a:pos x="79" y="1229"/>
                </a:cxn>
                <a:cxn ang="0">
                  <a:pos x="96" y="1231"/>
                </a:cxn>
                <a:cxn ang="0">
                  <a:pos x="114" y="1235"/>
                </a:cxn>
                <a:cxn ang="0">
                  <a:pos x="131" y="1237"/>
                </a:cxn>
                <a:cxn ang="0">
                  <a:pos x="148" y="1239"/>
                </a:cxn>
                <a:cxn ang="0">
                  <a:pos x="165" y="1240"/>
                </a:cxn>
                <a:cxn ang="0">
                  <a:pos x="182" y="1240"/>
                </a:cxn>
                <a:cxn ang="0">
                  <a:pos x="200" y="1239"/>
                </a:cxn>
                <a:cxn ang="0">
                  <a:pos x="217" y="1233"/>
                </a:cxn>
                <a:cxn ang="0">
                  <a:pos x="234" y="1221"/>
                </a:cxn>
                <a:cxn ang="0">
                  <a:pos x="251" y="1200"/>
                </a:cxn>
                <a:cxn ang="0">
                  <a:pos x="269" y="1166"/>
                </a:cxn>
                <a:cxn ang="0">
                  <a:pos x="286" y="1116"/>
                </a:cxn>
                <a:cxn ang="0">
                  <a:pos x="303" y="1045"/>
                </a:cxn>
                <a:cxn ang="0">
                  <a:pos x="320" y="947"/>
                </a:cxn>
                <a:cxn ang="0">
                  <a:pos x="338" y="826"/>
                </a:cxn>
                <a:cxn ang="0">
                  <a:pos x="355" y="690"/>
                </a:cxn>
                <a:cxn ang="0">
                  <a:pos x="372" y="545"/>
                </a:cxn>
                <a:cxn ang="0">
                  <a:pos x="389" y="407"/>
                </a:cxn>
                <a:cxn ang="0">
                  <a:pos x="407" y="288"/>
                </a:cxn>
                <a:cxn ang="0">
                  <a:pos x="422" y="192"/>
                </a:cxn>
                <a:cxn ang="0">
                  <a:pos x="441" y="123"/>
                </a:cxn>
                <a:cxn ang="0">
                  <a:pos x="458" y="73"/>
                </a:cxn>
                <a:cxn ang="0">
                  <a:pos x="476" y="41"/>
                </a:cxn>
                <a:cxn ang="0">
                  <a:pos x="493" y="20"/>
                </a:cxn>
                <a:cxn ang="0">
                  <a:pos x="510" y="8"/>
                </a:cxn>
                <a:cxn ang="0">
                  <a:pos x="527" y="2"/>
                </a:cxn>
                <a:cxn ang="0">
                  <a:pos x="544" y="0"/>
                </a:cxn>
                <a:cxn ang="0">
                  <a:pos x="562" y="0"/>
                </a:cxn>
                <a:cxn ang="0">
                  <a:pos x="579" y="2"/>
                </a:cxn>
                <a:cxn ang="0">
                  <a:pos x="594" y="6"/>
                </a:cxn>
                <a:cxn ang="0">
                  <a:pos x="612" y="8"/>
                </a:cxn>
                <a:cxn ang="0">
                  <a:pos x="629" y="12"/>
                </a:cxn>
                <a:cxn ang="0">
                  <a:pos x="648" y="16"/>
                </a:cxn>
                <a:cxn ang="0">
                  <a:pos x="665" y="20"/>
                </a:cxn>
                <a:cxn ang="0">
                  <a:pos x="682" y="23"/>
                </a:cxn>
                <a:cxn ang="0">
                  <a:pos x="700" y="27"/>
                </a:cxn>
                <a:cxn ang="0">
                  <a:pos x="717" y="31"/>
                </a:cxn>
                <a:cxn ang="0">
                  <a:pos x="734" y="35"/>
                </a:cxn>
                <a:cxn ang="0">
                  <a:pos x="751" y="37"/>
                </a:cxn>
                <a:cxn ang="0">
                  <a:pos x="767" y="41"/>
                </a:cxn>
                <a:cxn ang="0">
                  <a:pos x="784" y="43"/>
                </a:cxn>
                <a:cxn ang="0">
                  <a:pos x="801" y="46"/>
                </a:cxn>
                <a:cxn ang="0">
                  <a:pos x="818" y="48"/>
                </a:cxn>
                <a:cxn ang="0">
                  <a:pos x="836" y="52"/>
                </a:cxn>
                <a:cxn ang="0">
                  <a:pos x="853" y="54"/>
                </a:cxn>
              </a:cxnLst>
              <a:rect l="0" t="0" r="r" b="b"/>
              <a:pathLst>
                <a:path w="863" h="1241">
                  <a:moveTo>
                    <a:pt x="0" y="1225"/>
                  </a:moveTo>
                  <a:lnTo>
                    <a:pt x="10" y="1225"/>
                  </a:lnTo>
                  <a:lnTo>
                    <a:pt x="18" y="1225"/>
                  </a:lnTo>
                  <a:lnTo>
                    <a:pt x="27" y="1225"/>
                  </a:lnTo>
                  <a:lnTo>
                    <a:pt x="35" y="1225"/>
                  </a:lnTo>
                  <a:lnTo>
                    <a:pt x="45" y="1225"/>
                  </a:lnTo>
                  <a:lnTo>
                    <a:pt x="52" y="1227"/>
                  </a:lnTo>
                  <a:lnTo>
                    <a:pt x="62" y="1227"/>
                  </a:lnTo>
                  <a:lnTo>
                    <a:pt x="69" y="1229"/>
                  </a:lnTo>
                  <a:lnTo>
                    <a:pt x="79" y="1229"/>
                  </a:lnTo>
                  <a:lnTo>
                    <a:pt x="87" y="1231"/>
                  </a:lnTo>
                  <a:lnTo>
                    <a:pt x="96" y="1231"/>
                  </a:lnTo>
                  <a:lnTo>
                    <a:pt x="104" y="1233"/>
                  </a:lnTo>
                  <a:lnTo>
                    <a:pt x="114" y="1235"/>
                  </a:lnTo>
                  <a:lnTo>
                    <a:pt x="121" y="1235"/>
                  </a:lnTo>
                  <a:lnTo>
                    <a:pt x="131" y="1237"/>
                  </a:lnTo>
                  <a:lnTo>
                    <a:pt x="138" y="1239"/>
                  </a:lnTo>
                  <a:lnTo>
                    <a:pt x="148" y="1239"/>
                  </a:lnTo>
                  <a:lnTo>
                    <a:pt x="156" y="1240"/>
                  </a:lnTo>
                  <a:lnTo>
                    <a:pt x="165" y="1240"/>
                  </a:lnTo>
                  <a:lnTo>
                    <a:pt x="173" y="1240"/>
                  </a:lnTo>
                  <a:lnTo>
                    <a:pt x="182" y="1240"/>
                  </a:lnTo>
                  <a:lnTo>
                    <a:pt x="190" y="1240"/>
                  </a:lnTo>
                  <a:lnTo>
                    <a:pt x="200" y="1239"/>
                  </a:lnTo>
                  <a:lnTo>
                    <a:pt x="207" y="1237"/>
                  </a:lnTo>
                  <a:lnTo>
                    <a:pt x="217" y="1233"/>
                  </a:lnTo>
                  <a:lnTo>
                    <a:pt x="225" y="1227"/>
                  </a:lnTo>
                  <a:lnTo>
                    <a:pt x="234" y="1221"/>
                  </a:lnTo>
                  <a:lnTo>
                    <a:pt x="242" y="1212"/>
                  </a:lnTo>
                  <a:lnTo>
                    <a:pt x="251" y="1200"/>
                  </a:lnTo>
                  <a:lnTo>
                    <a:pt x="259" y="1185"/>
                  </a:lnTo>
                  <a:lnTo>
                    <a:pt x="269" y="1166"/>
                  </a:lnTo>
                  <a:lnTo>
                    <a:pt x="276" y="1145"/>
                  </a:lnTo>
                  <a:lnTo>
                    <a:pt x="286" y="1116"/>
                  </a:lnTo>
                  <a:lnTo>
                    <a:pt x="294" y="1083"/>
                  </a:lnTo>
                  <a:lnTo>
                    <a:pt x="303" y="1045"/>
                  </a:lnTo>
                  <a:lnTo>
                    <a:pt x="311" y="999"/>
                  </a:lnTo>
                  <a:lnTo>
                    <a:pt x="320" y="947"/>
                  </a:lnTo>
                  <a:lnTo>
                    <a:pt x="328" y="890"/>
                  </a:lnTo>
                  <a:lnTo>
                    <a:pt x="338" y="826"/>
                  </a:lnTo>
                  <a:lnTo>
                    <a:pt x="345" y="759"/>
                  </a:lnTo>
                  <a:lnTo>
                    <a:pt x="355" y="690"/>
                  </a:lnTo>
                  <a:lnTo>
                    <a:pt x="363" y="616"/>
                  </a:lnTo>
                  <a:lnTo>
                    <a:pt x="372" y="545"/>
                  </a:lnTo>
                  <a:lnTo>
                    <a:pt x="380" y="474"/>
                  </a:lnTo>
                  <a:lnTo>
                    <a:pt x="389" y="407"/>
                  </a:lnTo>
                  <a:lnTo>
                    <a:pt x="397" y="345"/>
                  </a:lnTo>
                  <a:lnTo>
                    <a:pt x="407" y="288"/>
                  </a:lnTo>
                  <a:lnTo>
                    <a:pt x="414" y="238"/>
                  </a:lnTo>
                  <a:lnTo>
                    <a:pt x="422" y="192"/>
                  </a:lnTo>
                  <a:lnTo>
                    <a:pt x="431" y="156"/>
                  </a:lnTo>
                  <a:lnTo>
                    <a:pt x="441" y="123"/>
                  </a:lnTo>
                  <a:lnTo>
                    <a:pt x="449" y="96"/>
                  </a:lnTo>
                  <a:lnTo>
                    <a:pt x="458" y="73"/>
                  </a:lnTo>
                  <a:lnTo>
                    <a:pt x="466" y="54"/>
                  </a:lnTo>
                  <a:lnTo>
                    <a:pt x="476" y="41"/>
                  </a:lnTo>
                  <a:lnTo>
                    <a:pt x="483" y="29"/>
                  </a:lnTo>
                  <a:lnTo>
                    <a:pt x="493" y="20"/>
                  </a:lnTo>
                  <a:lnTo>
                    <a:pt x="500" y="14"/>
                  </a:lnTo>
                  <a:lnTo>
                    <a:pt x="510" y="8"/>
                  </a:lnTo>
                  <a:lnTo>
                    <a:pt x="518" y="4"/>
                  </a:lnTo>
                  <a:lnTo>
                    <a:pt x="527" y="2"/>
                  </a:lnTo>
                  <a:lnTo>
                    <a:pt x="535" y="0"/>
                  </a:lnTo>
                  <a:lnTo>
                    <a:pt x="544" y="0"/>
                  </a:lnTo>
                  <a:lnTo>
                    <a:pt x="552" y="0"/>
                  </a:lnTo>
                  <a:lnTo>
                    <a:pt x="562" y="0"/>
                  </a:lnTo>
                  <a:lnTo>
                    <a:pt x="569" y="2"/>
                  </a:lnTo>
                  <a:lnTo>
                    <a:pt x="579" y="2"/>
                  </a:lnTo>
                  <a:lnTo>
                    <a:pt x="587" y="4"/>
                  </a:lnTo>
                  <a:lnTo>
                    <a:pt x="594" y="6"/>
                  </a:lnTo>
                  <a:lnTo>
                    <a:pt x="604" y="8"/>
                  </a:lnTo>
                  <a:lnTo>
                    <a:pt x="612" y="8"/>
                  </a:lnTo>
                  <a:lnTo>
                    <a:pt x="621" y="10"/>
                  </a:lnTo>
                  <a:lnTo>
                    <a:pt x="629" y="12"/>
                  </a:lnTo>
                  <a:lnTo>
                    <a:pt x="638" y="14"/>
                  </a:lnTo>
                  <a:lnTo>
                    <a:pt x="648" y="16"/>
                  </a:lnTo>
                  <a:lnTo>
                    <a:pt x="656" y="18"/>
                  </a:lnTo>
                  <a:lnTo>
                    <a:pt x="665" y="20"/>
                  </a:lnTo>
                  <a:lnTo>
                    <a:pt x="673" y="21"/>
                  </a:lnTo>
                  <a:lnTo>
                    <a:pt x="682" y="23"/>
                  </a:lnTo>
                  <a:lnTo>
                    <a:pt x="690" y="25"/>
                  </a:lnTo>
                  <a:lnTo>
                    <a:pt x="700" y="27"/>
                  </a:lnTo>
                  <a:lnTo>
                    <a:pt x="707" y="29"/>
                  </a:lnTo>
                  <a:lnTo>
                    <a:pt x="717" y="31"/>
                  </a:lnTo>
                  <a:lnTo>
                    <a:pt x="725" y="33"/>
                  </a:lnTo>
                  <a:lnTo>
                    <a:pt x="734" y="35"/>
                  </a:lnTo>
                  <a:lnTo>
                    <a:pt x="742" y="35"/>
                  </a:lnTo>
                  <a:lnTo>
                    <a:pt x="751" y="37"/>
                  </a:lnTo>
                  <a:lnTo>
                    <a:pt x="759" y="39"/>
                  </a:lnTo>
                  <a:lnTo>
                    <a:pt x="767" y="41"/>
                  </a:lnTo>
                  <a:lnTo>
                    <a:pt x="776" y="41"/>
                  </a:lnTo>
                  <a:lnTo>
                    <a:pt x="784" y="43"/>
                  </a:lnTo>
                  <a:lnTo>
                    <a:pt x="794" y="44"/>
                  </a:lnTo>
                  <a:lnTo>
                    <a:pt x="801" y="46"/>
                  </a:lnTo>
                  <a:lnTo>
                    <a:pt x="811" y="46"/>
                  </a:lnTo>
                  <a:lnTo>
                    <a:pt x="818" y="48"/>
                  </a:lnTo>
                  <a:lnTo>
                    <a:pt x="828" y="50"/>
                  </a:lnTo>
                  <a:lnTo>
                    <a:pt x="836" y="52"/>
                  </a:lnTo>
                  <a:lnTo>
                    <a:pt x="845" y="52"/>
                  </a:lnTo>
                  <a:lnTo>
                    <a:pt x="853" y="54"/>
                  </a:lnTo>
                  <a:lnTo>
                    <a:pt x="862" y="54"/>
                  </a:lnTo>
                </a:path>
              </a:pathLst>
            </a:custGeom>
            <a:noFill/>
            <a:ln w="50800" cap="rnd" cmpd="sng">
              <a:solidFill>
                <a:srgbClr val="0027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7" name="Rectangle 80"/>
          <p:cNvSpPr>
            <a:spLocks noChangeArrowheads="1"/>
          </p:cNvSpPr>
          <p:nvPr/>
        </p:nvSpPr>
        <p:spPr bwMode="auto">
          <a:xfrm>
            <a:off x="6107113" y="2136775"/>
            <a:ext cx="312737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4" tIns="44444" rIns="90474" bIns="44444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158" name="AutoShape 81"/>
          <p:cNvSpPr>
            <a:spLocks noChangeArrowheads="1"/>
          </p:cNvSpPr>
          <p:nvPr/>
        </p:nvSpPr>
        <p:spPr bwMode="auto">
          <a:xfrm rot="16200000">
            <a:off x="1930400" y="984250"/>
            <a:ext cx="957263" cy="1401763"/>
          </a:xfrm>
          <a:prstGeom prst="rightArrow">
            <a:avLst>
              <a:gd name="adj1" fmla="val 75000"/>
              <a:gd name="adj2" fmla="val 39727"/>
            </a:avLst>
          </a:prstGeom>
          <a:solidFill>
            <a:srgbClr val="FCD1C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CECECE">
                <a:alpha val="74998"/>
              </a:srgbClr>
            </a:outerShdw>
          </a:effectLst>
        </p:spPr>
        <p:txBody>
          <a:bodyPr vert="eaVert" lIns="90474" tIns="44444" rIns="90474" bIns="44444">
            <a:spAutoFit/>
          </a:bodyPr>
          <a:lstStyle/>
          <a:p>
            <a:pPr algn="ctr" defTabSz="91440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</a:rPr>
              <a:t>Unbound</a:t>
            </a:r>
          </a:p>
          <a:p>
            <a:pPr algn="ctr" defTabSz="91440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</a:rPr>
              <a:t>states</a:t>
            </a:r>
          </a:p>
        </p:txBody>
      </p:sp>
      <p:sp>
        <p:nvSpPr>
          <p:cNvPr id="159" name="AutoShape 82"/>
          <p:cNvSpPr>
            <a:spLocks noChangeArrowheads="1"/>
          </p:cNvSpPr>
          <p:nvPr/>
        </p:nvSpPr>
        <p:spPr bwMode="auto">
          <a:xfrm rot="16200000" flipH="1">
            <a:off x="1760538" y="2135187"/>
            <a:ext cx="1303338" cy="1401763"/>
          </a:xfrm>
          <a:prstGeom prst="rightArrow">
            <a:avLst>
              <a:gd name="adj1" fmla="val 75000"/>
              <a:gd name="adj2" fmla="val 39727"/>
            </a:avLst>
          </a:prstGeom>
          <a:solidFill>
            <a:srgbClr val="C0FEF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CECECE">
                <a:alpha val="74998"/>
              </a:srgbClr>
            </a:outerShdw>
          </a:effectLst>
        </p:spPr>
        <p:txBody>
          <a:bodyPr vert="eaVert" lIns="90474" tIns="44444" rIns="90474" bIns="44444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Helvetica" charset="0"/>
              </a:rPr>
              <a:t>Discrete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Helvetica" charset="0"/>
              </a:rPr>
              <a:t>(bound)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Helvetica" charset="0"/>
              </a:rPr>
              <a:t>states</a:t>
            </a:r>
          </a:p>
        </p:txBody>
      </p:sp>
      <p:sp>
        <p:nvSpPr>
          <p:cNvPr id="45132" name="Rectangle 5"/>
          <p:cNvSpPr>
            <a:spLocks noChangeArrowheads="1"/>
          </p:cNvSpPr>
          <p:nvPr/>
        </p:nvSpPr>
        <p:spPr bwMode="auto">
          <a:xfrm>
            <a:off x="2170113" y="0"/>
            <a:ext cx="5207000" cy="484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lIns="90474" tIns="44444" rIns="90474" bIns="44444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r>
              <a:rPr lang="en-US" sz="2800" smtClean="0">
                <a:solidFill>
                  <a:srgbClr val="114FFB"/>
                </a:solidFill>
                <a:ea typeface="ＭＳ Ｐゴシック" charset="0"/>
                <a:cs typeface="ＭＳ Ｐゴシック" charset="0"/>
              </a:rPr>
              <a:t>Average  one-body Hamiltonian </a:t>
            </a:r>
          </a:p>
        </p:txBody>
      </p:sp>
      <p:graphicFrame>
        <p:nvGraphicFramePr>
          <p:cNvPr id="45133" name="Object 2"/>
          <p:cNvGraphicFramePr>
            <a:graphicFrameLocks/>
          </p:cNvGraphicFramePr>
          <p:nvPr/>
        </p:nvGraphicFramePr>
        <p:xfrm>
          <a:off x="347663" y="5129213"/>
          <a:ext cx="404653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3" imgW="1778000" imgH="673100" progId="Equation.3">
                  <p:embed/>
                </p:oleObj>
              </mc:Choice>
              <mc:Fallback>
                <p:oleObj name="Equation" r:id="rId3" imgW="1778000" imgH="673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5129213"/>
                        <a:ext cx="4046537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901F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134" name="Picture 152" descr="a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71988"/>
            <a:ext cx="3924300" cy="21463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30712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555" name="Group 43"/>
          <p:cNvGrpSpPr>
            <a:grpSpLocks/>
          </p:cNvGrpSpPr>
          <p:nvPr/>
        </p:nvGrpSpPr>
        <p:grpSpPr bwMode="auto">
          <a:xfrm>
            <a:off x="266700" y="377825"/>
            <a:ext cx="2963863" cy="3216275"/>
            <a:chOff x="654" y="1246"/>
            <a:chExt cx="1867" cy="2026"/>
          </a:xfrm>
        </p:grpSpPr>
        <p:grpSp>
          <p:nvGrpSpPr>
            <p:cNvPr id="960525" name="Group 13"/>
            <p:cNvGrpSpPr>
              <a:grpSpLocks/>
            </p:cNvGrpSpPr>
            <p:nvPr/>
          </p:nvGrpSpPr>
          <p:grpSpPr bwMode="auto">
            <a:xfrm>
              <a:off x="654" y="1246"/>
              <a:ext cx="1867" cy="2024"/>
              <a:chOff x="2102" y="1278"/>
              <a:chExt cx="1115" cy="1209"/>
            </a:xfrm>
          </p:grpSpPr>
          <p:sp>
            <p:nvSpPr>
              <p:cNvPr id="960519" name="Freeform 7"/>
              <p:cNvSpPr>
                <a:spLocks/>
              </p:cNvSpPr>
              <p:nvPr/>
            </p:nvSpPr>
            <p:spPr bwMode="auto">
              <a:xfrm>
                <a:off x="2102" y="1278"/>
                <a:ext cx="1115" cy="1209"/>
              </a:xfrm>
              <a:custGeom>
                <a:avLst/>
                <a:gdLst>
                  <a:gd name="T0" fmla="*/ 0 w 1115"/>
                  <a:gd name="T1" fmla="*/ 901 h 1209"/>
                  <a:gd name="T2" fmla="*/ 428 w 1115"/>
                  <a:gd name="T3" fmla="*/ 1209 h 1209"/>
                  <a:gd name="T4" fmla="*/ 1115 w 1115"/>
                  <a:gd name="T5" fmla="*/ 1129 h 1209"/>
                  <a:gd name="T6" fmla="*/ 1107 w 1115"/>
                  <a:gd name="T7" fmla="*/ 203 h 1209"/>
                  <a:gd name="T8" fmla="*/ 613 w 1115"/>
                  <a:gd name="T9" fmla="*/ 0 h 1209"/>
                  <a:gd name="T10" fmla="*/ 0 w 1115"/>
                  <a:gd name="T11" fmla="*/ 40 h 1209"/>
                  <a:gd name="T12" fmla="*/ 0 w 1115"/>
                  <a:gd name="T13" fmla="*/ 901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5" h="1209">
                    <a:moveTo>
                      <a:pt x="0" y="901"/>
                    </a:moveTo>
                    <a:lnTo>
                      <a:pt x="428" y="1209"/>
                    </a:lnTo>
                    <a:lnTo>
                      <a:pt x="1115" y="1129"/>
                    </a:lnTo>
                    <a:lnTo>
                      <a:pt x="1107" y="203"/>
                    </a:lnTo>
                    <a:lnTo>
                      <a:pt x="613" y="0"/>
                    </a:lnTo>
                    <a:lnTo>
                      <a:pt x="0" y="40"/>
                    </a:lnTo>
                    <a:lnTo>
                      <a:pt x="0" y="9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0520" name="Freeform 8"/>
              <p:cNvSpPr>
                <a:spLocks/>
              </p:cNvSpPr>
              <p:nvPr/>
            </p:nvSpPr>
            <p:spPr bwMode="auto">
              <a:xfrm>
                <a:off x="2135" y="1363"/>
                <a:ext cx="369" cy="1061"/>
              </a:xfrm>
              <a:custGeom>
                <a:avLst/>
                <a:gdLst>
                  <a:gd name="T0" fmla="*/ 1 w 369"/>
                  <a:gd name="T1" fmla="*/ 0 h 1061"/>
                  <a:gd name="T2" fmla="*/ 0 w 369"/>
                  <a:gd name="T3" fmla="*/ 800 h 1061"/>
                  <a:gd name="T4" fmla="*/ 369 w 369"/>
                  <a:gd name="T5" fmla="*/ 1061 h 1061"/>
                  <a:gd name="T6" fmla="*/ 369 w 369"/>
                  <a:gd name="T7" fmla="*/ 178 h 1061"/>
                  <a:gd name="T8" fmla="*/ 1 w 369"/>
                  <a:gd name="T9" fmla="*/ 0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061">
                    <a:moveTo>
                      <a:pt x="1" y="0"/>
                    </a:moveTo>
                    <a:lnTo>
                      <a:pt x="0" y="800"/>
                    </a:lnTo>
                    <a:lnTo>
                      <a:pt x="369" y="1061"/>
                    </a:lnTo>
                    <a:lnTo>
                      <a:pt x="369" y="17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0521" name="Freeform 9"/>
              <p:cNvSpPr>
                <a:spLocks/>
              </p:cNvSpPr>
              <p:nvPr/>
            </p:nvSpPr>
            <p:spPr bwMode="auto">
              <a:xfrm>
                <a:off x="2550" y="1515"/>
                <a:ext cx="627" cy="935"/>
              </a:xfrm>
              <a:custGeom>
                <a:avLst/>
                <a:gdLst>
                  <a:gd name="T0" fmla="*/ 0 w 627"/>
                  <a:gd name="T1" fmla="*/ 33 h 935"/>
                  <a:gd name="T2" fmla="*/ 627 w 627"/>
                  <a:gd name="T3" fmla="*/ 0 h 935"/>
                  <a:gd name="T4" fmla="*/ 627 w 627"/>
                  <a:gd name="T5" fmla="*/ 863 h 935"/>
                  <a:gd name="T6" fmla="*/ 1 w 627"/>
                  <a:gd name="T7" fmla="*/ 935 h 935"/>
                  <a:gd name="T8" fmla="*/ 0 w 627"/>
                  <a:gd name="T9" fmla="*/ 33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7" h="935">
                    <a:moveTo>
                      <a:pt x="0" y="33"/>
                    </a:moveTo>
                    <a:lnTo>
                      <a:pt x="627" y="0"/>
                    </a:lnTo>
                    <a:lnTo>
                      <a:pt x="627" y="863"/>
                    </a:lnTo>
                    <a:lnTo>
                      <a:pt x="1" y="93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0522" name="Freeform 10"/>
              <p:cNvSpPr>
                <a:spLocks/>
              </p:cNvSpPr>
              <p:nvPr/>
            </p:nvSpPr>
            <p:spPr bwMode="auto">
              <a:xfrm>
                <a:off x="2163" y="1313"/>
                <a:ext cx="978" cy="202"/>
              </a:xfrm>
              <a:custGeom>
                <a:avLst/>
                <a:gdLst>
                  <a:gd name="T0" fmla="*/ 0 w 978"/>
                  <a:gd name="T1" fmla="*/ 30 h 202"/>
                  <a:gd name="T2" fmla="*/ 543 w 978"/>
                  <a:gd name="T3" fmla="*/ 0 h 202"/>
                  <a:gd name="T4" fmla="*/ 978 w 978"/>
                  <a:gd name="T5" fmla="*/ 165 h 202"/>
                  <a:gd name="T6" fmla="*/ 368 w 978"/>
                  <a:gd name="T7" fmla="*/ 202 h 202"/>
                  <a:gd name="T8" fmla="*/ 0 w 978"/>
                  <a:gd name="T9" fmla="*/ 3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8" h="202">
                    <a:moveTo>
                      <a:pt x="0" y="30"/>
                    </a:moveTo>
                    <a:lnTo>
                      <a:pt x="543" y="0"/>
                    </a:lnTo>
                    <a:lnTo>
                      <a:pt x="978" y="165"/>
                    </a:lnTo>
                    <a:lnTo>
                      <a:pt x="368" y="20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960537" name="Line 25"/>
            <p:cNvSpPr>
              <a:spLocks noChangeShapeType="1"/>
            </p:cNvSpPr>
            <p:nvPr/>
          </p:nvSpPr>
          <p:spPr bwMode="auto">
            <a:xfrm flipV="1">
              <a:off x="1400" y="3112"/>
              <a:ext cx="1056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0538" name="Line 26"/>
            <p:cNvSpPr>
              <a:spLocks noChangeShapeType="1"/>
            </p:cNvSpPr>
            <p:nvPr/>
          </p:nvSpPr>
          <p:spPr bwMode="auto">
            <a:xfrm flipV="1">
              <a:off x="720" y="2608"/>
              <a:ext cx="928" cy="12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0539" name="Line 27"/>
            <p:cNvSpPr>
              <a:spLocks noChangeShapeType="1"/>
            </p:cNvSpPr>
            <p:nvPr/>
          </p:nvSpPr>
          <p:spPr bwMode="auto">
            <a:xfrm>
              <a:off x="1648" y="2608"/>
              <a:ext cx="800" cy="448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0540" name="Line 28"/>
            <p:cNvSpPr>
              <a:spLocks noChangeShapeType="1"/>
            </p:cNvSpPr>
            <p:nvPr/>
          </p:nvSpPr>
          <p:spPr bwMode="auto">
            <a:xfrm>
              <a:off x="1672" y="1328"/>
              <a:ext cx="0" cy="1256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0541" name="Line 29"/>
            <p:cNvSpPr>
              <a:spLocks noChangeShapeType="1"/>
            </p:cNvSpPr>
            <p:nvPr/>
          </p:nvSpPr>
          <p:spPr bwMode="auto">
            <a:xfrm flipH="1" flipV="1">
              <a:off x="1668" y="1636"/>
              <a:ext cx="4" cy="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0542" name="Line 30"/>
            <p:cNvSpPr>
              <a:spLocks noChangeShapeType="1"/>
            </p:cNvSpPr>
            <p:nvPr/>
          </p:nvSpPr>
          <p:spPr bwMode="auto">
            <a:xfrm flipV="1">
              <a:off x="1324" y="2636"/>
              <a:ext cx="76" cy="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0549" name="Freeform 37"/>
            <p:cNvSpPr>
              <a:spLocks/>
            </p:cNvSpPr>
            <p:nvPr/>
          </p:nvSpPr>
          <p:spPr bwMode="auto">
            <a:xfrm>
              <a:off x="1488" y="2024"/>
              <a:ext cx="688" cy="960"/>
            </a:xfrm>
            <a:custGeom>
              <a:avLst/>
              <a:gdLst>
                <a:gd name="T0" fmla="*/ 0 w 688"/>
                <a:gd name="T1" fmla="*/ 336 h 960"/>
                <a:gd name="T2" fmla="*/ 272 w 688"/>
                <a:gd name="T3" fmla="*/ 960 h 960"/>
                <a:gd name="T4" fmla="*/ 688 w 688"/>
                <a:gd name="T5" fmla="*/ 416 h 960"/>
                <a:gd name="T6" fmla="*/ 368 w 688"/>
                <a:gd name="T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8" h="960">
                  <a:moveTo>
                    <a:pt x="0" y="336"/>
                  </a:moveTo>
                  <a:lnTo>
                    <a:pt x="272" y="960"/>
                  </a:lnTo>
                  <a:lnTo>
                    <a:pt x="688" y="416"/>
                  </a:lnTo>
                  <a:lnTo>
                    <a:pt x="368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960551" name="Picture 39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860425"/>
            <a:ext cx="27051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54" name="Text Box 42"/>
          <p:cNvSpPr txBox="1">
            <a:spLocks noChangeArrowheads="1"/>
          </p:cNvSpPr>
          <p:nvPr/>
        </p:nvSpPr>
        <p:spPr bwMode="auto">
          <a:xfrm>
            <a:off x="355597" y="4001749"/>
            <a:ext cx="8666163" cy="28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9063" indent="-119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Product (independent-particle) state is often an excellent starting point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Localized densities, currents, fields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Typical time scale: </a:t>
            </a:r>
            <a:r>
              <a:rPr lang="en-US" sz="1800" dirty="0" err="1" smtClean="0">
                <a:solidFill>
                  <a:srgbClr val="000000"/>
                </a:solidFill>
              </a:rPr>
              <a:t>babyseconds</a:t>
            </a:r>
            <a:r>
              <a:rPr lang="en-US" sz="1800" dirty="0" smtClean="0">
                <a:solidFill>
                  <a:srgbClr val="000000"/>
                </a:solidFill>
              </a:rPr>
              <a:t> (10</a:t>
            </a:r>
            <a:r>
              <a:rPr lang="en-US" sz="1800" baseline="30000" dirty="0" smtClean="0">
                <a:solidFill>
                  <a:srgbClr val="000000"/>
                </a:solidFill>
              </a:rPr>
              <a:t>-22</a:t>
            </a:r>
            <a:r>
              <a:rPr lang="en-US" sz="1800" dirty="0" smtClean="0">
                <a:solidFill>
                  <a:srgbClr val="000000"/>
                </a:solidFill>
              </a:rPr>
              <a:t>s)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Closed orbits and </a:t>
            </a:r>
            <a:r>
              <a:rPr lang="en-US" sz="1800" dirty="0" err="1" smtClean="0">
                <a:solidFill>
                  <a:srgbClr val="000000"/>
                </a:solidFill>
              </a:rPr>
              <a:t>s.p</a:t>
            </a:r>
            <a:r>
              <a:rPr lang="en-US" sz="1800" dirty="0" smtClean="0">
                <a:solidFill>
                  <a:srgbClr val="000000"/>
                </a:solidFill>
              </a:rPr>
              <a:t>. quantum numbers</a:t>
            </a:r>
          </a:p>
          <a:p>
            <a:pPr eaLnBrk="0" hangingPunct="0"/>
            <a:r>
              <a:rPr lang="en-US" sz="1800" dirty="0" smtClean="0">
                <a:solidFill>
                  <a:srgbClr val="FF3300"/>
                </a:solidFill>
              </a:rPr>
              <a:t>But…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Nuclear box is not rigid: motion is seldom adiabatic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The walls can be  transparent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In weakly-bound nuclei, residual interaction may dominate the picture: shell-model basis does not govern the physics! </a:t>
            </a:r>
          </a:p>
          <a:p>
            <a:pPr eaLnBrk="0" hangingPunct="0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Shell-model basis not unique (many equivalent </a:t>
            </a:r>
            <a:r>
              <a:rPr lang="en-US" sz="1800" dirty="0" err="1" smtClean="0">
                <a:solidFill>
                  <a:srgbClr val="000000"/>
                </a:solidFill>
              </a:rPr>
              <a:t>Hartree-Fock</a:t>
            </a:r>
            <a:r>
              <a:rPr lang="en-US" sz="1800" dirty="0" smtClean="0">
                <a:solidFill>
                  <a:srgbClr val="000000"/>
                </a:solidFill>
              </a:rPr>
              <a:t> fields)</a:t>
            </a:r>
          </a:p>
        </p:txBody>
      </p:sp>
      <p:pic>
        <p:nvPicPr>
          <p:cNvPr id="960556" name="Picture 44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08113"/>
            <a:ext cx="44577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53" name="AutoShape 41"/>
          <p:cNvSpPr>
            <a:spLocks noChangeArrowheads="1"/>
          </p:cNvSpPr>
          <p:nvPr/>
        </p:nvSpPr>
        <p:spPr bwMode="auto">
          <a:xfrm>
            <a:off x="6391275" y="2719388"/>
            <a:ext cx="2427288" cy="1158875"/>
          </a:xfrm>
          <a:prstGeom prst="wedgeRoundRectCallout">
            <a:avLst>
              <a:gd name="adj1" fmla="val -3301"/>
              <a:gd name="adj2" fmla="val -90023"/>
              <a:gd name="adj3" fmla="val 16667"/>
            </a:avLst>
          </a:prstGeom>
          <a:solidFill>
            <a:srgbClr val="FDFFD8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6538" indent="-236538" eaLnBrk="0" hangingPunct="0"/>
            <a:r>
              <a:rPr lang="en-US" sz="16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One-body field</a:t>
            </a:r>
          </a:p>
          <a:p>
            <a:pPr marL="236538" indent="-236538" eaLnBrk="0" hangingPunct="0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Not external (self-bound)</a:t>
            </a:r>
          </a:p>
          <a:p>
            <a:pPr marL="236538" indent="-236538" eaLnBrk="0" hangingPunct="0">
              <a:buFontTx/>
              <a:buChar char="•"/>
            </a:pPr>
            <a:r>
              <a:rPr lang="en-US" sz="16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Hartree-Fock</a:t>
            </a:r>
          </a:p>
        </p:txBody>
      </p:sp>
      <p:sp>
        <p:nvSpPr>
          <p:cNvPr id="960559" name="AutoShape 47"/>
          <p:cNvSpPr>
            <a:spLocks noChangeArrowheads="1"/>
          </p:cNvSpPr>
          <p:nvPr/>
        </p:nvSpPr>
        <p:spPr bwMode="auto">
          <a:xfrm>
            <a:off x="4194175" y="3465513"/>
            <a:ext cx="1090613" cy="498475"/>
          </a:xfrm>
          <a:prstGeom prst="wedgeRoundRectCallout">
            <a:avLst>
              <a:gd name="adj1" fmla="val 42287"/>
              <a:gd name="adj2" fmla="val -145542"/>
              <a:gd name="adj3" fmla="val 16667"/>
            </a:avLst>
          </a:prstGeom>
          <a:solidFill>
            <a:srgbClr val="FDFFD8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6538" indent="-236538" eaLnBrk="0" hangingPunct="0"/>
            <a:r>
              <a:rPr lang="en-US" sz="24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Shells</a:t>
            </a:r>
          </a:p>
        </p:txBody>
      </p:sp>
      <p:sp>
        <p:nvSpPr>
          <p:cNvPr id="960563" name="Rectangle 51"/>
          <p:cNvSpPr>
            <a:spLocks noChangeArrowheads="1"/>
          </p:cNvSpPr>
          <p:nvPr/>
        </p:nvSpPr>
        <p:spPr bwMode="auto">
          <a:xfrm>
            <a:off x="2896177" y="134938"/>
            <a:ext cx="5702734" cy="428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400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Shell effects and classical periodic orbits</a:t>
            </a:r>
          </a:p>
        </p:txBody>
      </p:sp>
      <p:pic>
        <p:nvPicPr>
          <p:cNvPr id="960565" name="Picture 53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2411413"/>
            <a:ext cx="2349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4087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/>
          </p:cNvGraphicFramePr>
          <p:nvPr/>
        </p:nvGraphicFramePr>
        <p:xfrm>
          <a:off x="1881188" y="4410075"/>
          <a:ext cx="485457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Equation" r:id="rId4" imgW="2781300" imgH="977900" progId="Equation.3">
                  <p:embed/>
                </p:oleObj>
              </mc:Choice>
              <mc:Fallback>
                <p:oleObj name="Equation" r:id="rId4" imgW="2781300" imgH="977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4410075"/>
                        <a:ext cx="4854575" cy="169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147" name="AutoShape 1027"/>
          <p:cNvSpPr>
            <a:spLocks noChangeArrowheads="1"/>
          </p:cNvSpPr>
          <p:nvPr/>
        </p:nvSpPr>
        <p:spPr bwMode="auto">
          <a:xfrm flipH="1">
            <a:off x="5915025" y="4441825"/>
            <a:ext cx="1971675" cy="755650"/>
          </a:xfrm>
          <a:prstGeom prst="rightArrow">
            <a:avLst>
              <a:gd name="adj1" fmla="val 75000"/>
              <a:gd name="adj2" fmla="val 47329"/>
            </a:avLst>
          </a:prstGeom>
          <a:solidFill>
            <a:srgbClr val="DBFFB8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 defTabSz="914400" eaLnBrk="0" hangingPunct="0"/>
            <a:r>
              <a:rPr lang="en-US" sz="1600" b="1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Condition for</a:t>
            </a:r>
          </a:p>
          <a:p>
            <a:pPr defTabSz="914400" eaLnBrk="0" hangingPunct="0"/>
            <a:r>
              <a:rPr lang="en-US" sz="1600" b="1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shell structure</a:t>
            </a:r>
          </a:p>
        </p:txBody>
      </p:sp>
      <p:sp>
        <p:nvSpPr>
          <p:cNvPr id="50183" name="Rectangle 1028"/>
          <p:cNvSpPr>
            <a:spLocks noChangeArrowheads="1"/>
          </p:cNvSpPr>
          <p:nvPr/>
        </p:nvSpPr>
        <p:spPr bwMode="auto">
          <a:xfrm>
            <a:off x="4600436" y="6203950"/>
            <a:ext cx="2737129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sz="160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Distance between shells</a:t>
            </a:r>
          </a:p>
          <a:p>
            <a:pPr algn="ctr" defTabSz="914400" eaLnBrk="0" hangingPunct="0"/>
            <a:r>
              <a:rPr lang="en-US" sz="160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(frequency of classical orbit)</a:t>
            </a:r>
          </a:p>
        </p:txBody>
      </p:sp>
      <p:sp>
        <p:nvSpPr>
          <p:cNvPr id="50184" name="Rectangle 1029"/>
          <p:cNvSpPr>
            <a:spLocks noChangeArrowheads="1"/>
          </p:cNvSpPr>
          <p:nvPr/>
        </p:nvSpPr>
        <p:spPr bwMode="auto">
          <a:xfrm>
            <a:off x="1206500" y="6178550"/>
            <a:ext cx="17605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sz="160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Principal shell</a:t>
            </a:r>
          </a:p>
          <a:p>
            <a:pPr algn="ctr" defTabSz="914400" eaLnBrk="0" hangingPunct="0"/>
            <a:r>
              <a:rPr lang="en-US" sz="160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quantum number</a:t>
            </a:r>
          </a:p>
        </p:txBody>
      </p:sp>
      <p:sp>
        <p:nvSpPr>
          <p:cNvPr id="1158150" name="Rectangle 1030"/>
          <p:cNvSpPr>
            <a:spLocks noChangeArrowheads="1"/>
          </p:cNvSpPr>
          <p:nvPr/>
        </p:nvSpPr>
        <p:spPr bwMode="auto">
          <a:xfrm>
            <a:off x="2032577" y="185738"/>
            <a:ext cx="5702734" cy="428322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sz="2400" dirty="0" smtClean="0">
                <a:solidFill>
                  <a:srgbClr val="114FFB"/>
                </a:solidFill>
                <a:latin typeface="Arial"/>
                <a:ea typeface="ＭＳ Ｐゴシック" charset="0"/>
                <a:cs typeface="Arial"/>
              </a:rPr>
              <a:t>Shell effects and classical periodic orbits</a:t>
            </a:r>
          </a:p>
        </p:txBody>
      </p:sp>
      <p:sp>
        <p:nvSpPr>
          <p:cNvPr id="50186" name="Rectangle 1031"/>
          <p:cNvSpPr>
            <a:spLocks noChangeArrowheads="1"/>
          </p:cNvSpPr>
          <p:nvPr/>
        </p:nvSpPr>
        <p:spPr bwMode="auto">
          <a:xfrm>
            <a:off x="201613" y="1524000"/>
            <a:ext cx="5441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sz="16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Trace formula, Gutzwiller, J. Math. Phys. 8 (1967) 1979</a:t>
            </a:r>
          </a:p>
        </p:txBody>
      </p:sp>
      <p:sp>
        <p:nvSpPr>
          <p:cNvPr id="50187" name="AutoShape 1032"/>
          <p:cNvSpPr>
            <a:spLocks noChangeArrowheads="1"/>
          </p:cNvSpPr>
          <p:nvPr/>
        </p:nvSpPr>
        <p:spPr bwMode="auto">
          <a:xfrm>
            <a:off x="1885950" y="647700"/>
            <a:ext cx="5514975" cy="7778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hangingPunct="0"/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Balian &amp; Bloch, Ann. Phys. </a:t>
            </a:r>
            <a:r>
              <a:rPr lang="en-US" sz="1400" b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69</a:t>
            </a:r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(1971) 76</a:t>
            </a:r>
          </a:p>
          <a:p>
            <a:pPr algn="ctr" defTabSz="914400" eaLnBrk="0" hangingPunct="0"/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Bohr &amp; Mottelson, Nuclear Structure vol 2 (1975)</a:t>
            </a:r>
          </a:p>
          <a:p>
            <a:pPr algn="ctr" defTabSz="914400" eaLnBrk="0" hangingPunct="0"/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Strutinski &amp; Magner, Sov. J. Part. Nucl. </a:t>
            </a:r>
            <a:r>
              <a:rPr lang="en-US" sz="1400" b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(1976) 138</a:t>
            </a:r>
          </a:p>
        </p:txBody>
      </p:sp>
      <p:graphicFrame>
        <p:nvGraphicFramePr>
          <p:cNvPr id="50179" name="Object 3"/>
          <p:cNvGraphicFramePr>
            <a:graphicFrameLocks/>
          </p:cNvGraphicFramePr>
          <p:nvPr/>
        </p:nvGraphicFramePr>
        <p:xfrm>
          <a:off x="400050" y="1898650"/>
          <a:ext cx="4940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Equation" r:id="rId6" imgW="2476500" imgH="355600" progId="Equation.3">
                  <p:embed/>
                </p:oleObj>
              </mc:Choice>
              <mc:Fallback>
                <p:oleObj name="Equation" r:id="rId6" imgW="2476500" imgH="355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898650"/>
                        <a:ext cx="4940300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/>
          </p:cNvGraphicFramePr>
          <p:nvPr/>
        </p:nvGraphicFramePr>
        <p:xfrm>
          <a:off x="5740400" y="1905000"/>
          <a:ext cx="171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Equation" r:id="rId8" imgW="863600" imgH="381000" progId="Equation.3">
                  <p:embed/>
                </p:oleObj>
              </mc:Choice>
              <mc:Fallback>
                <p:oleObj name="Equation" r:id="rId8" imgW="863600" imgH="381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905000"/>
                        <a:ext cx="1714500" cy="749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/>
          </p:cNvGraphicFramePr>
          <p:nvPr/>
        </p:nvGraphicFramePr>
        <p:xfrm>
          <a:off x="912813" y="2690813"/>
          <a:ext cx="411797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Equation" r:id="rId10" imgW="2882900" imgH="965200" progId="Equation.3">
                  <p:embed/>
                </p:oleObj>
              </mc:Choice>
              <mc:Fallback>
                <p:oleObj name="Equation" r:id="rId10" imgW="2882900" imgH="965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690813"/>
                        <a:ext cx="411797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8156" name="AutoShape 1036"/>
          <p:cNvSpPr>
            <a:spLocks noChangeArrowheads="1"/>
          </p:cNvSpPr>
          <p:nvPr/>
        </p:nvSpPr>
        <p:spPr bwMode="auto">
          <a:xfrm flipH="1">
            <a:off x="5918200" y="2838450"/>
            <a:ext cx="2057400" cy="895350"/>
          </a:xfrm>
          <a:prstGeom prst="wedgeRoundRectCallout">
            <a:avLst>
              <a:gd name="adj1" fmla="val 42667"/>
              <a:gd name="adj2" fmla="val -96810"/>
              <a:gd name="adj3" fmla="val 16667"/>
            </a:avLst>
          </a:prstGeom>
          <a:solidFill>
            <a:srgbClr val="DBFFB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 defTabSz="914400" eaLnBrk="0" hangingPunct="0"/>
            <a:r>
              <a:rPr lang="en-US" sz="1600" b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action integral for the periodic orbit</a:t>
            </a:r>
            <a:r>
              <a:rPr lang="en-US" sz="1600" b="1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endParaRPr lang="en-US" sz="1600" b="1" smtClean="0">
              <a:solidFill>
                <a:srgbClr val="000000"/>
              </a:solidFill>
              <a:latin typeface="Symbo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12226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5670550" y="1420813"/>
            <a:ext cx="1600200" cy="3200400"/>
            <a:chOff x="2844" y="1152"/>
            <a:chExt cx="1008" cy="2016"/>
          </a:xfrm>
        </p:grpSpPr>
        <p:sp>
          <p:nvSpPr>
            <p:cNvPr id="52257" name="Line 3"/>
            <p:cNvSpPr>
              <a:spLocks noChangeShapeType="1"/>
            </p:cNvSpPr>
            <p:nvPr/>
          </p:nvSpPr>
          <p:spPr bwMode="auto">
            <a:xfrm>
              <a:off x="2844" y="1152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8" name="Line 4"/>
            <p:cNvSpPr>
              <a:spLocks noChangeShapeType="1"/>
            </p:cNvSpPr>
            <p:nvPr/>
          </p:nvSpPr>
          <p:spPr bwMode="auto">
            <a:xfrm>
              <a:off x="2844" y="1337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59" name="Line 5"/>
            <p:cNvSpPr>
              <a:spLocks noChangeShapeType="1"/>
            </p:cNvSpPr>
            <p:nvPr/>
          </p:nvSpPr>
          <p:spPr bwMode="auto">
            <a:xfrm>
              <a:off x="2844" y="1440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0" name="Line 6"/>
            <p:cNvSpPr>
              <a:spLocks noChangeShapeType="1"/>
            </p:cNvSpPr>
            <p:nvPr/>
          </p:nvSpPr>
          <p:spPr bwMode="auto">
            <a:xfrm>
              <a:off x="2844" y="1584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1" name="Line 7"/>
            <p:cNvSpPr>
              <a:spLocks noChangeShapeType="1"/>
            </p:cNvSpPr>
            <p:nvPr/>
          </p:nvSpPr>
          <p:spPr bwMode="auto">
            <a:xfrm>
              <a:off x="2844" y="1728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2" name="Line 8"/>
            <p:cNvSpPr>
              <a:spLocks noChangeShapeType="1"/>
            </p:cNvSpPr>
            <p:nvPr/>
          </p:nvSpPr>
          <p:spPr bwMode="auto">
            <a:xfrm>
              <a:off x="2844" y="1913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3" name="Line 9"/>
            <p:cNvSpPr>
              <a:spLocks noChangeShapeType="1"/>
            </p:cNvSpPr>
            <p:nvPr/>
          </p:nvSpPr>
          <p:spPr bwMode="auto">
            <a:xfrm>
              <a:off x="2844" y="201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4" name="Line 10"/>
            <p:cNvSpPr>
              <a:spLocks noChangeShapeType="1"/>
            </p:cNvSpPr>
            <p:nvPr/>
          </p:nvSpPr>
          <p:spPr bwMode="auto">
            <a:xfrm>
              <a:off x="2844" y="2120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5" name="Line 11"/>
            <p:cNvSpPr>
              <a:spLocks noChangeShapeType="1"/>
            </p:cNvSpPr>
            <p:nvPr/>
          </p:nvSpPr>
          <p:spPr bwMode="auto">
            <a:xfrm>
              <a:off x="2844" y="2325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6" name="Line 12"/>
            <p:cNvSpPr>
              <a:spLocks noChangeShapeType="1"/>
            </p:cNvSpPr>
            <p:nvPr/>
          </p:nvSpPr>
          <p:spPr bwMode="auto">
            <a:xfrm>
              <a:off x="2844" y="2448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7" name="Line 13"/>
            <p:cNvSpPr>
              <a:spLocks noChangeShapeType="1"/>
            </p:cNvSpPr>
            <p:nvPr/>
          </p:nvSpPr>
          <p:spPr bwMode="auto">
            <a:xfrm>
              <a:off x="2844" y="2552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8" name="Line 14"/>
            <p:cNvSpPr>
              <a:spLocks noChangeShapeType="1"/>
            </p:cNvSpPr>
            <p:nvPr/>
          </p:nvSpPr>
          <p:spPr bwMode="auto">
            <a:xfrm>
              <a:off x="2844" y="273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69" name="Line 15"/>
            <p:cNvSpPr>
              <a:spLocks noChangeShapeType="1"/>
            </p:cNvSpPr>
            <p:nvPr/>
          </p:nvSpPr>
          <p:spPr bwMode="auto">
            <a:xfrm>
              <a:off x="2844" y="2940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70" name="Line 16"/>
            <p:cNvSpPr>
              <a:spLocks noChangeShapeType="1"/>
            </p:cNvSpPr>
            <p:nvPr/>
          </p:nvSpPr>
          <p:spPr bwMode="auto">
            <a:xfrm>
              <a:off x="2844" y="3024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71" name="Line 17"/>
            <p:cNvSpPr>
              <a:spLocks noChangeShapeType="1"/>
            </p:cNvSpPr>
            <p:nvPr/>
          </p:nvSpPr>
          <p:spPr bwMode="auto">
            <a:xfrm>
              <a:off x="2844" y="3168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2227" name="Group 18"/>
          <p:cNvGrpSpPr>
            <a:grpSpLocks/>
          </p:cNvGrpSpPr>
          <p:nvPr/>
        </p:nvGrpSpPr>
        <p:grpSpPr bwMode="auto">
          <a:xfrm>
            <a:off x="1493838" y="1228725"/>
            <a:ext cx="3209925" cy="3603625"/>
            <a:chOff x="229" y="1039"/>
            <a:chExt cx="2022" cy="2270"/>
          </a:xfrm>
        </p:grpSpPr>
        <p:grpSp>
          <p:nvGrpSpPr>
            <p:cNvPr id="52236" name="Group 19"/>
            <p:cNvGrpSpPr>
              <a:grpSpLocks/>
            </p:cNvGrpSpPr>
            <p:nvPr/>
          </p:nvGrpSpPr>
          <p:grpSpPr bwMode="auto">
            <a:xfrm>
              <a:off x="1243" y="1146"/>
              <a:ext cx="1008" cy="2016"/>
              <a:chOff x="1243" y="1146"/>
              <a:chExt cx="1008" cy="2016"/>
            </a:xfrm>
          </p:grpSpPr>
          <p:sp>
            <p:nvSpPr>
              <p:cNvPr id="52242" name="Line 20"/>
              <p:cNvSpPr>
                <a:spLocks noChangeShapeType="1"/>
              </p:cNvSpPr>
              <p:nvPr/>
            </p:nvSpPr>
            <p:spPr bwMode="auto">
              <a:xfrm>
                <a:off x="1243" y="1146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3" name="Line 21"/>
              <p:cNvSpPr>
                <a:spLocks noChangeShapeType="1"/>
              </p:cNvSpPr>
              <p:nvPr/>
            </p:nvSpPr>
            <p:spPr bwMode="auto">
              <a:xfrm>
                <a:off x="1243" y="1290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4" name="Line 22"/>
              <p:cNvSpPr>
                <a:spLocks noChangeShapeType="1"/>
              </p:cNvSpPr>
              <p:nvPr/>
            </p:nvSpPr>
            <p:spPr bwMode="auto">
              <a:xfrm>
                <a:off x="1243" y="1173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5" name="Line 23"/>
              <p:cNvSpPr>
                <a:spLocks noChangeShapeType="1"/>
              </p:cNvSpPr>
              <p:nvPr/>
            </p:nvSpPr>
            <p:spPr bwMode="auto">
              <a:xfrm>
                <a:off x="1243" y="1298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6" name="Line 24"/>
              <p:cNvSpPr>
                <a:spLocks noChangeShapeType="1"/>
              </p:cNvSpPr>
              <p:nvPr/>
            </p:nvSpPr>
            <p:spPr bwMode="auto">
              <a:xfrm>
                <a:off x="1243" y="1221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7" name="Line 25"/>
              <p:cNvSpPr>
                <a:spLocks noChangeShapeType="1"/>
              </p:cNvSpPr>
              <p:nvPr/>
            </p:nvSpPr>
            <p:spPr bwMode="auto">
              <a:xfrm>
                <a:off x="1243" y="2246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8" name="Line 26"/>
              <p:cNvSpPr>
                <a:spLocks noChangeShapeType="1"/>
              </p:cNvSpPr>
              <p:nvPr/>
            </p:nvSpPr>
            <p:spPr bwMode="auto">
              <a:xfrm>
                <a:off x="1243" y="1391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49" name="Line 27"/>
              <p:cNvSpPr>
                <a:spLocks noChangeShapeType="1"/>
              </p:cNvSpPr>
              <p:nvPr/>
            </p:nvSpPr>
            <p:spPr bwMode="auto">
              <a:xfrm>
                <a:off x="1243" y="2253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0" name="Line 28"/>
              <p:cNvSpPr>
                <a:spLocks noChangeShapeType="1"/>
              </p:cNvSpPr>
              <p:nvPr/>
            </p:nvSpPr>
            <p:spPr bwMode="auto">
              <a:xfrm>
                <a:off x="1243" y="2298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1" name="Line 29"/>
              <p:cNvSpPr>
                <a:spLocks noChangeShapeType="1"/>
              </p:cNvSpPr>
              <p:nvPr/>
            </p:nvSpPr>
            <p:spPr bwMode="auto">
              <a:xfrm>
                <a:off x="1243" y="2442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2" name="Line 30"/>
              <p:cNvSpPr>
                <a:spLocks noChangeShapeType="1"/>
              </p:cNvSpPr>
              <p:nvPr/>
            </p:nvSpPr>
            <p:spPr bwMode="auto">
              <a:xfrm>
                <a:off x="1243" y="2366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3" name="Line 31"/>
              <p:cNvSpPr>
                <a:spLocks noChangeShapeType="1"/>
              </p:cNvSpPr>
              <p:nvPr/>
            </p:nvSpPr>
            <p:spPr bwMode="auto">
              <a:xfrm>
                <a:off x="1243" y="3051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4" name="Line 32"/>
              <p:cNvSpPr>
                <a:spLocks noChangeShapeType="1"/>
              </p:cNvSpPr>
              <p:nvPr/>
            </p:nvSpPr>
            <p:spPr bwMode="auto">
              <a:xfrm>
                <a:off x="1243" y="3018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5" name="Line 33"/>
              <p:cNvSpPr>
                <a:spLocks noChangeShapeType="1"/>
              </p:cNvSpPr>
              <p:nvPr/>
            </p:nvSpPr>
            <p:spPr bwMode="auto">
              <a:xfrm>
                <a:off x="1243" y="3090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256" name="Line 34"/>
              <p:cNvSpPr>
                <a:spLocks noChangeShapeType="1"/>
              </p:cNvSpPr>
              <p:nvPr/>
            </p:nvSpPr>
            <p:spPr bwMode="auto">
              <a:xfrm>
                <a:off x="1243" y="3162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0" hangingPunct="0"/>
                <a:endParaRPr lang="en-US" sz="2400" b="1" smtClean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2237" name="Rectangle 35"/>
            <p:cNvSpPr>
              <a:spLocks noChangeArrowheads="1"/>
            </p:cNvSpPr>
            <p:nvPr/>
          </p:nvSpPr>
          <p:spPr bwMode="auto">
            <a:xfrm>
              <a:off x="1420" y="1555"/>
              <a:ext cx="65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/>
              <a:r>
                <a:rPr lang="en-US" sz="3600" b="1" smtClean="0">
                  <a:solidFill>
                    <a:srgbClr val="009999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gap</a:t>
              </a:r>
            </a:p>
          </p:txBody>
        </p:sp>
        <p:sp>
          <p:nvSpPr>
            <p:cNvPr id="52238" name="Rectangle 36"/>
            <p:cNvSpPr>
              <a:spLocks noChangeArrowheads="1"/>
            </p:cNvSpPr>
            <p:nvPr/>
          </p:nvSpPr>
          <p:spPr bwMode="auto">
            <a:xfrm>
              <a:off x="1420" y="2500"/>
              <a:ext cx="65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/>
              <a:r>
                <a:rPr lang="en-US" sz="3600" b="1" smtClean="0">
                  <a:solidFill>
                    <a:srgbClr val="009999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gap</a:t>
              </a:r>
            </a:p>
          </p:txBody>
        </p:sp>
        <p:sp>
          <p:nvSpPr>
            <p:cNvPr id="52239" name="Rectangle 37"/>
            <p:cNvSpPr>
              <a:spLocks noChangeArrowheads="1"/>
            </p:cNvSpPr>
            <p:nvPr/>
          </p:nvSpPr>
          <p:spPr bwMode="auto">
            <a:xfrm>
              <a:off x="229" y="2875"/>
              <a:ext cx="81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/>
              <a:r>
                <a:rPr lang="en-US" sz="3600" b="1" smtClean="0">
                  <a:solidFill>
                    <a:srgbClr val="114FFB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shell</a:t>
              </a:r>
            </a:p>
          </p:txBody>
        </p:sp>
        <p:sp>
          <p:nvSpPr>
            <p:cNvPr id="52240" name="Rectangle 38"/>
            <p:cNvSpPr>
              <a:spLocks noChangeArrowheads="1"/>
            </p:cNvSpPr>
            <p:nvPr/>
          </p:nvSpPr>
          <p:spPr bwMode="auto">
            <a:xfrm>
              <a:off x="229" y="1039"/>
              <a:ext cx="81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/>
              <a:r>
                <a:rPr lang="en-US" sz="3600" b="1" smtClean="0">
                  <a:solidFill>
                    <a:srgbClr val="114FFB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shell</a:t>
              </a:r>
            </a:p>
          </p:txBody>
        </p:sp>
        <p:sp>
          <p:nvSpPr>
            <p:cNvPr id="52241" name="Rectangle 39"/>
            <p:cNvSpPr>
              <a:spLocks noChangeArrowheads="1"/>
            </p:cNvSpPr>
            <p:nvPr/>
          </p:nvSpPr>
          <p:spPr bwMode="auto">
            <a:xfrm>
              <a:off x="229" y="2083"/>
              <a:ext cx="81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13" tIns="69850" rIns="138113" bIns="69850">
              <a:spAutoFit/>
            </a:bodyPr>
            <a:lstStyle/>
            <a:p>
              <a:pPr defTabSz="2057400" eaLnBrk="0" hangingPunct="0"/>
              <a:r>
                <a:rPr lang="en-US" sz="3600" b="1" smtClean="0">
                  <a:solidFill>
                    <a:srgbClr val="114FFB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shell</a:t>
              </a:r>
            </a:p>
          </p:txBody>
        </p:sp>
      </p:grpSp>
      <p:sp>
        <p:nvSpPr>
          <p:cNvPr id="911400" name="Rectangle 40"/>
          <p:cNvSpPr>
            <a:spLocks noChangeArrowheads="1"/>
          </p:cNvSpPr>
          <p:nvPr/>
        </p:nvSpPr>
        <p:spPr bwMode="auto">
          <a:xfrm>
            <a:off x="2279650" y="0"/>
            <a:ext cx="2063750" cy="1076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sz="2400" b="1" smtClean="0">
                <a:solidFill>
                  <a:srgbClr val="00279F"/>
                </a:solidFill>
                <a:latin typeface="Times" charset="0"/>
                <a:ea typeface="ＭＳ Ｐゴシック" charset="0"/>
                <a:cs typeface="ＭＳ Ｐゴシック" charset="0"/>
              </a:rPr>
              <a:t>Pronounced</a:t>
            </a:r>
          </a:p>
          <a:p>
            <a:pPr algn="ctr" defTabSz="914400" eaLnBrk="0" hangingPunct="0"/>
            <a:r>
              <a:rPr lang="en-US" sz="2400" b="1" smtClean="0">
                <a:solidFill>
                  <a:srgbClr val="00279F"/>
                </a:solidFill>
                <a:latin typeface="Times" charset="0"/>
                <a:ea typeface="ＭＳ Ｐゴシック" charset="0"/>
                <a:cs typeface="ＭＳ Ｐゴシック" charset="0"/>
              </a:rPr>
              <a:t>shell structure</a:t>
            </a:r>
          </a:p>
          <a:p>
            <a:pPr algn="ctr" defTabSz="914400" eaLnBrk="0" hangingPunct="0"/>
            <a:r>
              <a:rPr lang="en-US" sz="1600" b="1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(quantum numbers)</a:t>
            </a:r>
            <a:endParaRPr lang="en-US" sz="2400" b="1" smtClean="0">
              <a:solidFill>
                <a:srgbClr val="00279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401" name="Rectangle 41"/>
          <p:cNvSpPr>
            <a:spLocks noChangeArrowheads="1"/>
          </p:cNvSpPr>
          <p:nvPr/>
        </p:nvSpPr>
        <p:spPr bwMode="auto">
          <a:xfrm>
            <a:off x="5424488" y="0"/>
            <a:ext cx="2116137" cy="831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sz="2400" b="1" smtClean="0">
                <a:solidFill>
                  <a:srgbClr val="00279F"/>
                </a:solidFill>
                <a:latin typeface="Times" charset="0"/>
                <a:ea typeface="ＭＳ Ｐゴシック" charset="0"/>
                <a:cs typeface="ＭＳ Ｐゴシック" charset="0"/>
              </a:rPr>
              <a:t>Shell structure</a:t>
            </a:r>
          </a:p>
          <a:p>
            <a:pPr algn="ctr" defTabSz="914400" eaLnBrk="0" hangingPunct="0"/>
            <a:r>
              <a:rPr lang="en-US" sz="2400" b="1" smtClean="0">
                <a:solidFill>
                  <a:srgbClr val="00279F"/>
                </a:solidFill>
                <a:latin typeface="Times" charset="0"/>
                <a:ea typeface="ＭＳ Ｐゴシック" charset="0"/>
                <a:cs typeface="ＭＳ Ｐゴシック" charset="0"/>
              </a:rPr>
              <a:t>absent</a:t>
            </a:r>
          </a:p>
        </p:txBody>
      </p:sp>
      <p:grpSp>
        <p:nvGrpSpPr>
          <p:cNvPr id="52230" name="Group 42"/>
          <p:cNvGrpSpPr>
            <a:grpSpLocks/>
          </p:cNvGrpSpPr>
          <p:nvPr/>
        </p:nvGrpSpPr>
        <p:grpSpPr bwMode="auto">
          <a:xfrm>
            <a:off x="3068638" y="4791075"/>
            <a:ext cx="1571625" cy="1481138"/>
            <a:chOff x="941" y="3378"/>
            <a:chExt cx="990" cy="933"/>
          </a:xfrm>
        </p:grpSpPr>
        <p:sp>
          <p:nvSpPr>
            <p:cNvPr id="52234" name="Oval 43"/>
            <p:cNvSpPr>
              <a:spLocks noChangeArrowheads="1"/>
            </p:cNvSpPr>
            <p:nvPr/>
          </p:nvSpPr>
          <p:spPr bwMode="auto">
            <a:xfrm>
              <a:off x="941" y="3378"/>
              <a:ext cx="933" cy="933"/>
            </a:xfrm>
            <a:prstGeom prst="ellipse">
              <a:avLst/>
            </a:prstGeom>
            <a:noFill/>
            <a:ln w="50800">
              <a:solidFill>
                <a:srgbClr val="114FF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235" name="AutoShape 44"/>
            <p:cNvSpPr>
              <a:spLocks noChangeArrowheads="1"/>
            </p:cNvSpPr>
            <p:nvPr/>
          </p:nvSpPr>
          <p:spPr bwMode="auto">
            <a:xfrm>
              <a:off x="1792" y="3684"/>
              <a:ext cx="139" cy="227"/>
            </a:xfrm>
            <a:prstGeom prst="triangle">
              <a:avLst>
                <a:gd name="adj" fmla="val 49995"/>
              </a:avLst>
            </a:prstGeom>
            <a:solidFill>
              <a:srgbClr val="114FFB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US" sz="2400" b="1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2231" name="Rectangle 45"/>
          <p:cNvSpPr>
            <a:spLocks noChangeArrowheads="1"/>
          </p:cNvSpPr>
          <p:nvPr/>
        </p:nvSpPr>
        <p:spPr bwMode="auto">
          <a:xfrm>
            <a:off x="1679575" y="6076950"/>
            <a:ext cx="17002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 eaLnBrk="0" hangingPunct="0"/>
            <a:r>
              <a:rPr lang="en-US" sz="1600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closed trajectory</a:t>
            </a:r>
          </a:p>
          <a:p>
            <a:pPr algn="ctr" defTabSz="914400" eaLnBrk="0" hangingPunct="0"/>
            <a:r>
              <a:rPr lang="en-US" sz="1600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(regular motion)</a:t>
            </a:r>
          </a:p>
        </p:txBody>
      </p:sp>
      <p:sp>
        <p:nvSpPr>
          <p:cNvPr id="52232" name="Rectangle 46"/>
          <p:cNvSpPr>
            <a:spLocks noChangeArrowheads="1"/>
          </p:cNvSpPr>
          <p:nvPr/>
        </p:nvSpPr>
        <p:spPr bwMode="auto">
          <a:xfrm>
            <a:off x="5181600" y="6524625"/>
            <a:ext cx="2460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/>
            <a:r>
              <a:rPr lang="en-US" sz="1600" b="1" smtClean="0">
                <a:solidFill>
                  <a:srgbClr val="000000"/>
                </a:solidFill>
                <a:latin typeface="Palatino" charset="0"/>
                <a:ea typeface="ＭＳ Ｐゴシック" charset="0"/>
                <a:cs typeface="ＭＳ Ｐゴシック" charset="0"/>
              </a:rPr>
              <a:t>trajectory does not close </a:t>
            </a:r>
          </a:p>
        </p:txBody>
      </p:sp>
      <p:pic>
        <p:nvPicPr>
          <p:cNvPr id="52233" name="Picture 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695825"/>
            <a:ext cx="14414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25138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439738" y="2881313"/>
            <a:ext cx="8596312" cy="3976687"/>
            <a:chOff x="288" y="1815"/>
            <a:chExt cx="5415" cy="2505"/>
          </a:xfrm>
        </p:grpSpPr>
        <p:grpSp>
          <p:nvGrpSpPr>
            <p:cNvPr id="54308" name="Group 3"/>
            <p:cNvGrpSpPr>
              <a:grpSpLocks/>
            </p:cNvGrpSpPr>
            <p:nvPr/>
          </p:nvGrpSpPr>
          <p:grpSpPr bwMode="auto">
            <a:xfrm>
              <a:off x="3117" y="1815"/>
              <a:ext cx="2586" cy="2505"/>
              <a:chOff x="3117" y="1815"/>
              <a:chExt cx="2586" cy="2505"/>
            </a:xfrm>
          </p:grpSpPr>
          <p:sp>
            <p:nvSpPr>
              <p:cNvPr id="54310" name="Rectangle 4"/>
              <p:cNvSpPr>
                <a:spLocks noChangeArrowheads="1"/>
              </p:cNvSpPr>
              <p:nvPr/>
            </p:nvSpPr>
            <p:spPr bwMode="auto">
              <a:xfrm>
                <a:off x="3441" y="1816"/>
                <a:ext cx="2242" cy="1078"/>
              </a:xfrm>
              <a:prstGeom prst="rect">
                <a:avLst/>
              </a:prstGeom>
              <a:gradFill rotWithShape="0">
                <a:gsLst>
                  <a:gs pos="0">
                    <a:srgbClr val="FEFFE5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Rectangle 5"/>
              <p:cNvSpPr>
                <a:spLocks noChangeArrowheads="1"/>
              </p:cNvSpPr>
              <p:nvPr/>
            </p:nvSpPr>
            <p:spPr bwMode="auto">
              <a:xfrm>
                <a:off x="3441" y="2912"/>
                <a:ext cx="2242" cy="1073"/>
              </a:xfrm>
              <a:prstGeom prst="rect">
                <a:avLst/>
              </a:prstGeom>
              <a:gradFill rotWithShape="0">
                <a:gsLst>
                  <a:gs pos="0">
                    <a:srgbClr val="FEFFE5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4312" name="Picture 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" y="3046"/>
                <a:ext cx="2236" cy="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313" name="Freeform 7"/>
              <p:cNvSpPr>
                <a:spLocks/>
              </p:cNvSpPr>
              <p:nvPr/>
            </p:nvSpPr>
            <p:spPr bwMode="auto">
              <a:xfrm>
                <a:off x="5644" y="2856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" name="Freeform 8"/>
              <p:cNvSpPr>
                <a:spLocks/>
              </p:cNvSpPr>
              <p:nvPr/>
            </p:nvSpPr>
            <p:spPr bwMode="auto">
              <a:xfrm>
                <a:off x="5644" y="2783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" name="Freeform 9"/>
              <p:cNvSpPr>
                <a:spLocks/>
              </p:cNvSpPr>
              <p:nvPr/>
            </p:nvSpPr>
            <p:spPr bwMode="auto">
              <a:xfrm>
                <a:off x="5644" y="2638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Freeform 10"/>
              <p:cNvSpPr>
                <a:spLocks/>
              </p:cNvSpPr>
              <p:nvPr/>
            </p:nvSpPr>
            <p:spPr bwMode="auto">
              <a:xfrm>
                <a:off x="5644" y="2566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" name="Freeform 11"/>
              <p:cNvSpPr>
                <a:spLocks/>
              </p:cNvSpPr>
              <p:nvPr/>
            </p:nvSpPr>
            <p:spPr bwMode="auto">
              <a:xfrm>
                <a:off x="5644" y="2497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" name="Freeform 12"/>
              <p:cNvSpPr>
                <a:spLocks/>
              </p:cNvSpPr>
              <p:nvPr/>
            </p:nvSpPr>
            <p:spPr bwMode="auto">
              <a:xfrm>
                <a:off x="5644" y="2424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" name="Freeform 13"/>
              <p:cNvSpPr>
                <a:spLocks/>
              </p:cNvSpPr>
              <p:nvPr/>
            </p:nvSpPr>
            <p:spPr bwMode="auto">
              <a:xfrm>
                <a:off x="5644" y="2352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" name="Freeform 14"/>
              <p:cNvSpPr>
                <a:spLocks/>
              </p:cNvSpPr>
              <p:nvPr/>
            </p:nvSpPr>
            <p:spPr bwMode="auto">
              <a:xfrm>
                <a:off x="5644" y="2279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" name="Freeform 15"/>
              <p:cNvSpPr>
                <a:spLocks/>
              </p:cNvSpPr>
              <p:nvPr/>
            </p:nvSpPr>
            <p:spPr bwMode="auto">
              <a:xfrm>
                <a:off x="5644" y="2211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" name="Freeform 16"/>
              <p:cNvSpPr>
                <a:spLocks/>
              </p:cNvSpPr>
              <p:nvPr/>
            </p:nvSpPr>
            <p:spPr bwMode="auto">
              <a:xfrm>
                <a:off x="5644" y="2139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Freeform 17"/>
              <p:cNvSpPr>
                <a:spLocks/>
              </p:cNvSpPr>
              <p:nvPr/>
            </p:nvSpPr>
            <p:spPr bwMode="auto">
              <a:xfrm>
                <a:off x="5644" y="2067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" name="Freeform 18"/>
              <p:cNvSpPr>
                <a:spLocks/>
              </p:cNvSpPr>
              <p:nvPr/>
            </p:nvSpPr>
            <p:spPr bwMode="auto">
              <a:xfrm>
                <a:off x="5644" y="1995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19"/>
              <p:cNvSpPr>
                <a:spLocks/>
              </p:cNvSpPr>
              <p:nvPr/>
            </p:nvSpPr>
            <p:spPr bwMode="auto">
              <a:xfrm>
                <a:off x="5644" y="1923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" name="Freeform 20"/>
              <p:cNvSpPr>
                <a:spLocks/>
              </p:cNvSpPr>
              <p:nvPr/>
            </p:nvSpPr>
            <p:spPr bwMode="auto">
              <a:xfrm>
                <a:off x="5644" y="1854"/>
                <a:ext cx="43" cy="1"/>
              </a:xfrm>
              <a:custGeom>
                <a:avLst/>
                <a:gdLst>
                  <a:gd name="T0" fmla="*/ 0 w 43"/>
                  <a:gd name="T1" fmla="*/ 0 h 1"/>
                  <a:gd name="T2" fmla="*/ 42 w 43"/>
                  <a:gd name="T3" fmla="*/ 0 h 1"/>
                  <a:gd name="T4" fmla="*/ 0 w 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"/>
                  <a:gd name="T11" fmla="*/ 43 w 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" name="Freeform 21"/>
              <p:cNvSpPr>
                <a:spLocks/>
              </p:cNvSpPr>
              <p:nvPr/>
            </p:nvSpPr>
            <p:spPr bwMode="auto">
              <a:xfrm>
                <a:off x="5686" y="1818"/>
                <a:ext cx="1" cy="1075"/>
              </a:xfrm>
              <a:custGeom>
                <a:avLst/>
                <a:gdLst>
                  <a:gd name="T0" fmla="*/ 0 w 1"/>
                  <a:gd name="T1" fmla="*/ 1074 h 1075"/>
                  <a:gd name="T2" fmla="*/ 0 w 1"/>
                  <a:gd name="T3" fmla="*/ 0 h 1075"/>
                  <a:gd name="T4" fmla="*/ 0 w 1"/>
                  <a:gd name="T5" fmla="*/ 1074 h 10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75"/>
                  <a:gd name="T11" fmla="*/ 1 w 1"/>
                  <a:gd name="T12" fmla="*/ 1075 h 10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75">
                    <a:moveTo>
                      <a:pt x="0" y="1074"/>
                    </a:moveTo>
                    <a:lnTo>
                      <a:pt x="0" y="0"/>
                    </a:lnTo>
                    <a:lnTo>
                      <a:pt x="0" y="107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" name="Freeform 22"/>
              <p:cNvSpPr>
                <a:spLocks/>
              </p:cNvSpPr>
              <p:nvPr/>
            </p:nvSpPr>
            <p:spPr bwMode="auto">
              <a:xfrm>
                <a:off x="3444" y="1818"/>
                <a:ext cx="2243" cy="1"/>
              </a:xfrm>
              <a:custGeom>
                <a:avLst/>
                <a:gdLst>
                  <a:gd name="T0" fmla="*/ 2242 w 2243"/>
                  <a:gd name="T1" fmla="*/ 0 h 1"/>
                  <a:gd name="T2" fmla="*/ 0 w 2243"/>
                  <a:gd name="T3" fmla="*/ 0 h 1"/>
                  <a:gd name="T4" fmla="*/ 2242 w 224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43"/>
                  <a:gd name="T10" fmla="*/ 0 h 1"/>
                  <a:gd name="T11" fmla="*/ 2243 w 224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3" h="1">
                    <a:moveTo>
                      <a:pt x="2242" y="0"/>
                    </a:moveTo>
                    <a:lnTo>
                      <a:pt x="0" y="0"/>
                    </a:lnTo>
                    <a:lnTo>
                      <a:pt x="2242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" name="Freeform 23"/>
              <p:cNvSpPr>
                <a:spLocks/>
              </p:cNvSpPr>
              <p:nvPr/>
            </p:nvSpPr>
            <p:spPr bwMode="auto">
              <a:xfrm>
                <a:off x="3444" y="2352"/>
                <a:ext cx="2248" cy="1"/>
              </a:xfrm>
              <a:custGeom>
                <a:avLst/>
                <a:gdLst>
                  <a:gd name="T0" fmla="*/ 0 w 2248"/>
                  <a:gd name="T1" fmla="*/ 0 h 1"/>
                  <a:gd name="T2" fmla="*/ 2247 w 2248"/>
                  <a:gd name="T3" fmla="*/ 0 h 1"/>
                  <a:gd name="T4" fmla="*/ 0 w 22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48"/>
                  <a:gd name="T10" fmla="*/ 0 h 1"/>
                  <a:gd name="T11" fmla="*/ 2248 w 22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8" h="1">
                    <a:moveTo>
                      <a:pt x="0" y="0"/>
                    </a:moveTo>
                    <a:lnTo>
                      <a:pt x="224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" name="Freeform 24"/>
              <p:cNvSpPr>
                <a:spLocks/>
              </p:cNvSpPr>
              <p:nvPr/>
            </p:nvSpPr>
            <p:spPr bwMode="auto">
              <a:xfrm>
                <a:off x="5680" y="2352"/>
                <a:ext cx="7" cy="1"/>
              </a:xfrm>
              <a:custGeom>
                <a:avLst/>
                <a:gdLst>
                  <a:gd name="T0" fmla="*/ 6 w 7"/>
                  <a:gd name="T1" fmla="*/ 0 h 1"/>
                  <a:gd name="T2" fmla="*/ 0 w 7"/>
                  <a:gd name="T3" fmla="*/ 0 h 1"/>
                  <a:gd name="T4" fmla="*/ 6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" name="Freeform 25"/>
              <p:cNvSpPr>
                <a:spLocks/>
              </p:cNvSpPr>
              <p:nvPr/>
            </p:nvSpPr>
            <p:spPr bwMode="auto">
              <a:xfrm>
                <a:off x="3444" y="2856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" name="Freeform 26"/>
              <p:cNvSpPr>
                <a:spLocks/>
              </p:cNvSpPr>
              <p:nvPr/>
            </p:nvSpPr>
            <p:spPr bwMode="auto">
              <a:xfrm>
                <a:off x="3444" y="2783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" name="Freeform 27"/>
              <p:cNvSpPr>
                <a:spLocks/>
              </p:cNvSpPr>
              <p:nvPr/>
            </p:nvSpPr>
            <p:spPr bwMode="auto">
              <a:xfrm>
                <a:off x="3444" y="263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" name="Freeform 28"/>
              <p:cNvSpPr>
                <a:spLocks/>
              </p:cNvSpPr>
              <p:nvPr/>
            </p:nvSpPr>
            <p:spPr bwMode="auto">
              <a:xfrm>
                <a:off x="3444" y="2566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" name="Freeform 29"/>
              <p:cNvSpPr>
                <a:spLocks/>
              </p:cNvSpPr>
              <p:nvPr/>
            </p:nvSpPr>
            <p:spPr bwMode="auto">
              <a:xfrm>
                <a:off x="3444" y="2497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" name="Freeform 30"/>
              <p:cNvSpPr>
                <a:spLocks/>
              </p:cNvSpPr>
              <p:nvPr/>
            </p:nvSpPr>
            <p:spPr bwMode="auto">
              <a:xfrm>
                <a:off x="3444" y="2424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" name="Freeform 31"/>
              <p:cNvSpPr>
                <a:spLocks/>
              </p:cNvSpPr>
              <p:nvPr/>
            </p:nvSpPr>
            <p:spPr bwMode="auto">
              <a:xfrm>
                <a:off x="3444" y="2352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" name="Freeform 32"/>
              <p:cNvSpPr>
                <a:spLocks/>
              </p:cNvSpPr>
              <p:nvPr/>
            </p:nvSpPr>
            <p:spPr bwMode="auto">
              <a:xfrm>
                <a:off x="3444" y="2279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" name="Freeform 33"/>
              <p:cNvSpPr>
                <a:spLocks/>
              </p:cNvSpPr>
              <p:nvPr/>
            </p:nvSpPr>
            <p:spPr bwMode="auto">
              <a:xfrm>
                <a:off x="3444" y="2211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" name="Freeform 34"/>
              <p:cNvSpPr>
                <a:spLocks/>
              </p:cNvSpPr>
              <p:nvPr/>
            </p:nvSpPr>
            <p:spPr bwMode="auto">
              <a:xfrm>
                <a:off x="3444" y="2139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" name="Freeform 35"/>
              <p:cNvSpPr>
                <a:spLocks/>
              </p:cNvSpPr>
              <p:nvPr/>
            </p:nvSpPr>
            <p:spPr bwMode="auto">
              <a:xfrm>
                <a:off x="3444" y="2067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" name="Freeform 36"/>
              <p:cNvSpPr>
                <a:spLocks/>
              </p:cNvSpPr>
              <p:nvPr/>
            </p:nvSpPr>
            <p:spPr bwMode="auto">
              <a:xfrm>
                <a:off x="3444" y="1995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" name="Freeform 37"/>
              <p:cNvSpPr>
                <a:spLocks/>
              </p:cNvSpPr>
              <p:nvPr/>
            </p:nvSpPr>
            <p:spPr bwMode="auto">
              <a:xfrm>
                <a:off x="3444" y="1923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" name="Freeform 38"/>
              <p:cNvSpPr>
                <a:spLocks/>
              </p:cNvSpPr>
              <p:nvPr/>
            </p:nvSpPr>
            <p:spPr bwMode="auto">
              <a:xfrm>
                <a:off x="3444" y="1854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" name="Freeform 39"/>
              <p:cNvSpPr>
                <a:spLocks/>
              </p:cNvSpPr>
              <p:nvPr/>
            </p:nvSpPr>
            <p:spPr bwMode="auto">
              <a:xfrm>
                <a:off x="3444" y="1995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Freeform 40"/>
              <p:cNvSpPr>
                <a:spLocks/>
              </p:cNvSpPr>
              <p:nvPr/>
            </p:nvSpPr>
            <p:spPr bwMode="auto">
              <a:xfrm>
                <a:off x="3444" y="1818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4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Freeform 41"/>
              <p:cNvSpPr>
                <a:spLocks/>
              </p:cNvSpPr>
              <p:nvPr/>
            </p:nvSpPr>
            <p:spPr bwMode="auto">
              <a:xfrm>
                <a:off x="5686" y="1818"/>
                <a:ext cx="1" cy="1075"/>
              </a:xfrm>
              <a:custGeom>
                <a:avLst/>
                <a:gdLst>
                  <a:gd name="T0" fmla="*/ 0 w 1"/>
                  <a:gd name="T1" fmla="*/ 0 h 1075"/>
                  <a:gd name="T2" fmla="*/ 0 w 1"/>
                  <a:gd name="T3" fmla="*/ 1074 h 1075"/>
                  <a:gd name="T4" fmla="*/ 0 w 1"/>
                  <a:gd name="T5" fmla="*/ 0 h 107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75"/>
                  <a:gd name="T11" fmla="*/ 1 w 1"/>
                  <a:gd name="T12" fmla="*/ 1075 h 10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75">
                    <a:moveTo>
                      <a:pt x="0" y="0"/>
                    </a:moveTo>
                    <a:lnTo>
                      <a:pt x="0" y="107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" name="Freeform 42"/>
              <p:cNvSpPr>
                <a:spLocks/>
              </p:cNvSpPr>
              <p:nvPr/>
            </p:nvSpPr>
            <p:spPr bwMode="auto">
              <a:xfrm>
                <a:off x="5686" y="1818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4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" name="Freeform 43"/>
              <p:cNvSpPr>
                <a:spLocks/>
              </p:cNvSpPr>
              <p:nvPr/>
            </p:nvSpPr>
            <p:spPr bwMode="auto">
              <a:xfrm>
                <a:off x="3563" y="2274"/>
                <a:ext cx="2140" cy="256"/>
              </a:xfrm>
              <a:custGeom>
                <a:avLst/>
                <a:gdLst>
                  <a:gd name="T0" fmla="*/ 21 w 2140"/>
                  <a:gd name="T1" fmla="*/ 125 h 256"/>
                  <a:gd name="T2" fmla="*/ 57 w 2140"/>
                  <a:gd name="T3" fmla="*/ 182 h 256"/>
                  <a:gd name="T4" fmla="*/ 93 w 2140"/>
                  <a:gd name="T5" fmla="*/ 219 h 256"/>
                  <a:gd name="T6" fmla="*/ 130 w 2140"/>
                  <a:gd name="T7" fmla="*/ 156 h 256"/>
                  <a:gd name="T8" fmla="*/ 166 w 2140"/>
                  <a:gd name="T9" fmla="*/ 109 h 256"/>
                  <a:gd name="T10" fmla="*/ 202 w 2140"/>
                  <a:gd name="T11" fmla="*/ 52 h 256"/>
                  <a:gd name="T12" fmla="*/ 234 w 2140"/>
                  <a:gd name="T13" fmla="*/ 10 h 256"/>
                  <a:gd name="T14" fmla="*/ 270 w 2140"/>
                  <a:gd name="T15" fmla="*/ 10 h 256"/>
                  <a:gd name="T16" fmla="*/ 306 w 2140"/>
                  <a:gd name="T17" fmla="*/ 36 h 256"/>
                  <a:gd name="T18" fmla="*/ 343 w 2140"/>
                  <a:gd name="T19" fmla="*/ 73 h 256"/>
                  <a:gd name="T20" fmla="*/ 379 w 2140"/>
                  <a:gd name="T21" fmla="*/ 114 h 256"/>
                  <a:gd name="T22" fmla="*/ 415 w 2140"/>
                  <a:gd name="T23" fmla="*/ 167 h 256"/>
                  <a:gd name="T24" fmla="*/ 446 w 2140"/>
                  <a:gd name="T25" fmla="*/ 208 h 256"/>
                  <a:gd name="T26" fmla="*/ 483 w 2140"/>
                  <a:gd name="T27" fmla="*/ 224 h 256"/>
                  <a:gd name="T28" fmla="*/ 519 w 2140"/>
                  <a:gd name="T29" fmla="*/ 161 h 256"/>
                  <a:gd name="T30" fmla="*/ 556 w 2140"/>
                  <a:gd name="T31" fmla="*/ 94 h 256"/>
                  <a:gd name="T32" fmla="*/ 592 w 2140"/>
                  <a:gd name="T33" fmla="*/ 42 h 256"/>
                  <a:gd name="T34" fmla="*/ 623 w 2140"/>
                  <a:gd name="T35" fmla="*/ 10 h 256"/>
                  <a:gd name="T36" fmla="*/ 659 w 2140"/>
                  <a:gd name="T37" fmla="*/ 5 h 256"/>
                  <a:gd name="T38" fmla="*/ 696 w 2140"/>
                  <a:gd name="T39" fmla="*/ 16 h 256"/>
                  <a:gd name="T40" fmla="*/ 732 w 2140"/>
                  <a:gd name="T41" fmla="*/ 42 h 256"/>
                  <a:gd name="T42" fmla="*/ 768 w 2140"/>
                  <a:gd name="T43" fmla="*/ 68 h 256"/>
                  <a:gd name="T44" fmla="*/ 800 w 2140"/>
                  <a:gd name="T45" fmla="*/ 99 h 256"/>
                  <a:gd name="T46" fmla="*/ 836 w 2140"/>
                  <a:gd name="T47" fmla="*/ 130 h 256"/>
                  <a:gd name="T48" fmla="*/ 872 w 2140"/>
                  <a:gd name="T49" fmla="*/ 167 h 256"/>
                  <a:gd name="T50" fmla="*/ 909 w 2140"/>
                  <a:gd name="T51" fmla="*/ 203 h 256"/>
                  <a:gd name="T52" fmla="*/ 945 w 2140"/>
                  <a:gd name="T53" fmla="*/ 234 h 256"/>
                  <a:gd name="T54" fmla="*/ 981 w 2140"/>
                  <a:gd name="T55" fmla="*/ 250 h 256"/>
                  <a:gd name="T56" fmla="*/ 1018 w 2140"/>
                  <a:gd name="T57" fmla="*/ 245 h 256"/>
                  <a:gd name="T58" fmla="*/ 1049 w 2140"/>
                  <a:gd name="T59" fmla="*/ 182 h 256"/>
                  <a:gd name="T60" fmla="*/ 1085 w 2140"/>
                  <a:gd name="T61" fmla="*/ 104 h 256"/>
                  <a:gd name="T62" fmla="*/ 1121 w 2140"/>
                  <a:gd name="T63" fmla="*/ 52 h 256"/>
                  <a:gd name="T64" fmla="*/ 1158 w 2140"/>
                  <a:gd name="T65" fmla="*/ 16 h 256"/>
                  <a:gd name="T66" fmla="*/ 1194 w 2140"/>
                  <a:gd name="T67" fmla="*/ 0 h 256"/>
                  <a:gd name="T68" fmla="*/ 1230 w 2140"/>
                  <a:gd name="T69" fmla="*/ 0 h 256"/>
                  <a:gd name="T70" fmla="*/ 1262 w 2140"/>
                  <a:gd name="T71" fmla="*/ 10 h 256"/>
                  <a:gd name="T72" fmla="*/ 1298 w 2140"/>
                  <a:gd name="T73" fmla="*/ 31 h 256"/>
                  <a:gd name="T74" fmla="*/ 1334 w 2140"/>
                  <a:gd name="T75" fmla="*/ 52 h 256"/>
                  <a:gd name="T76" fmla="*/ 1371 w 2140"/>
                  <a:gd name="T77" fmla="*/ 78 h 256"/>
                  <a:gd name="T78" fmla="*/ 1407 w 2140"/>
                  <a:gd name="T79" fmla="*/ 99 h 256"/>
                  <a:gd name="T80" fmla="*/ 1438 w 2140"/>
                  <a:gd name="T81" fmla="*/ 125 h 256"/>
                  <a:gd name="T82" fmla="*/ 1474 w 2140"/>
                  <a:gd name="T83" fmla="*/ 146 h 256"/>
                  <a:gd name="T84" fmla="*/ 1511 w 2140"/>
                  <a:gd name="T85" fmla="*/ 161 h 256"/>
                  <a:gd name="T86" fmla="*/ 1547 w 2140"/>
                  <a:gd name="T87" fmla="*/ 182 h 256"/>
                  <a:gd name="T88" fmla="*/ 1583 w 2140"/>
                  <a:gd name="T89" fmla="*/ 203 h 256"/>
                  <a:gd name="T90" fmla="*/ 1615 w 2140"/>
                  <a:gd name="T91" fmla="*/ 213 h 256"/>
                  <a:gd name="T92" fmla="*/ 1651 w 2140"/>
                  <a:gd name="T93" fmla="*/ 219 h 256"/>
                  <a:gd name="T94" fmla="*/ 1687 w 2140"/>
                  <a:gd name="T95" fmla="*/ 213 h 256"/>
                  <a:gd name="T96" fmla="*/ 1724 w 2140"/>
                  <a:gd name="T97" fmla="*/ 187 h 256"/>
                  <a:gd name="T98" fmla="*/ 1760 w 2140"/>
                  <a:gd name="T99" fmla="*/ 156 h 256"/>
                  <a:gd name="T100" fmla="*/ 1796 w 2140"/>
                  <a:gd name="T101" fmla="*/ 125 h 256"/>
                  <a:gd name="T102" fmla="*/ 1827 w 2140"/>
                  <a:gd name="T103" fmla="*/ 94 h 256"/>
                  <a:gd name="T104" fmla="*/ 1864 w 2140"/>
                  <a:gd name="T105" fmla="*/ 78 h 256"/>
                  <a:gd name="T106" fmla="*/ 1900 w 2140"/>
                  <a:gd name="T107" fmla="*/ 62 h 256"/>
                  <a:gd name="T108" fmla="*/ 1937 w 2140"/>
                  <a:gd name="T109" fmla="*/ 62 h 256"/>
                  <a:gd name="T110" fmla="*/ 1973 w 2140"/>
                  <a:gd name="T111" fmla="*/ 57 h 256"/>
                  <a:gd name="T112" fmla="*/ 2009 w 2140"/>
                  <a:gd name="T113" fmla="*/ 62 h 256"/>
                  <a:gd name="T114" fmla="*/ 2046 w 2140"/>
                  <a:gd name="T115" fmla="*/ 68 h 256"/>
                  <a:gd name="T116" fmla="*/ 2077 w 2140"/>
                  <a:gd name="T117" fmla="*/ 68 h 256"/>
                  <a:gd name="T118" fmla="*/ 2113 w 2140"/>
                  <a:gd name="T119" fmla="*/ 78 h 2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40"/>
                  <a:gd name="T181" fmla="*/ 0 h 256"/>
                  <a:gd name="T182" fmla="*/ 2140 w 2140"/>
                  <a:gd name="T183" fmla="*/ 256 h 2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40" h="256">
                    <a:moveTo>
                      <a:pt x="0" y="94"/>
                    </a:moveTo>
                    <a:lnTo>
                      <a:pt x="10" y="104"/>
                    </a:lnTo>
                    <a:lnTo>
                      <a:pt x="21" y="125"/>
                    </a:lnTo>
                    <a:lnTo>
                      <a:pt x="36" y="141"/>
                    </a:lnTo>
                    <a:lnTo>
                      <a:pt x="47" y="161"/>
                    </a:lnTo>
                    <a:lnTo>
                      <a:pt x="57" y="182"/>
                    </a:lnTo>
                    <a:lnTo>
                      <a:pt x="73" y="198"/>
                    </a:lnTo>
                    <a:lnTo>
                      <a:pt x="83" y="213"/>
                    </a:lnTo>
                    <a:lnTo>
                      <a:pt x="93" y="219"/>
                    </a:lnTo>
                    <a:lnTo>
                      <a:pt x="104" y="193"/>
                    </a:lnTo>
                    <a:lnTo>
                      <a:pt x="119" y="177"/>
                    </a:lnTo>
                    <a:lnTo>
                      <a:pt x="130" y="156"/>
                    </a:lnTo>
                    <a:lnTo>
                      <a:pt x="140" y="141"/>
                    </a:lnTo>
                    <a:lnTo>
                      <a:pt x="151" y="125"/>
                    </a:lnTo>
                    <a:lnTo>
                      <a:pt x="166" y="109"/>
                    </a:lnTo>
                    <a:lnTo>
                      <a:pt x="177" y="88"/>
                    </a:lnTo>
                    <a:lnTo>
                      <a:pt x="187" y="73"/>
                    </a:lnTo>
                    <a:lnTo>
                      <a:pt x="202" y="52"/>
                    </a:lnTo>
                    <a:lnTo>
                      <a:pt x="213" y="36"/>
                    </a:lnTo>
                    <a:lnTo>
                      <a:pt x="223" y="21"/>
                    </a:lnTo>
                    <a:lnTo>
                      <a:pt x="234" y="10"/>
                    </a:lnTo>
                    <a:lnTo>
                      <a:pt x="249" y="0"/>
                    </a:lnTo>
                    <a:lnTo>
                      <a:pt x="260" y="5"/>
                    </a:lnTo>
                    <a:lnTo>
                      <a:pt x="270" y="10"/>
                    </a:lnTo>
                    <a:lnTo>
                      <a:pt x="280" y="16"/>
                    </a:lnTo>
                    <a:lnTo>
                      <a:pt x="296" y="26"/>
                    </a:lnTo>
                    <a:lnTo>
                      <a:pt x="306" y="36"/>
                    </a:lnTo>
                    <a:lnTo>
                      <a:pt x="317" y="47"/>
                    </a:lnTo>
                    <a:lnTo>
                      <a:pt x="332" y="57"/>
                    </a:lnTo>
                    <a:lnTo>
                      <a:pt x="343" y="73"/>
                    </a:lnTo>
                    <a:lnTo>
                      <a:pt x="353" y="83"/>
                    </a:lnTo>
                    <a:lnTo>
                      <a:pt x="363" y="99"/>
                    </a:lnTo>
                    <a:lnTo>
                      <a:pt x="379" y="114"/>
                    </a:lnTo>
                    <a:lnTo>
                      <a:pt x="389" y="130"/>
                    </a:lnTo>
                    <a:lnTo>
                      <a:pt x="400" y="151"/>
                    </a:lnTo>
                    <a:lnTo>
                      <a:pt x="415" y="167"/>
                    </a:lnTo>
                    <a:lnTo>
                      <a:pt x="426" y="182"/>
                    </a:lnTo>
                    <a:lnTo>
                      <a:pt x="436" y="198"/>
                    </a:lnTo>
                    <a:lnTo>
                      <a:pt x="446" y="208"/>
                    </a:lnTo>
                    <a:lnTo>
                      <a:pt x="457" y="219"/>
                    </a:lnTo>
                    <a:lnTo>
                      <a:pt x="472" y="224"/>
                    </a:lnTo>
                    <a:lnTo>
                      <a:pt x="483" y="224"/>
                    </a:lnTo>
                    <a:lnTo>
                      <a:pt x="493" y="213"/>
                    </a:lnTo>
                    <a:lnTo>
                      <a:pt x="509" y="187"/>
                    </a:lnTo>
                    <a:lnTo>
                      <a:pt x="519" y="161"/>
                    </a:lnTo>
                    <a:lnTo>
                      <a:pt x="530" y="135"/>
                    </a:lnTo>
                    <a:lnTo>
                      <a:pt x="545" y="114"/>
                    </a:lnTo>
                    <a:lnTo>
                      <a:pt x="556" y="94"/>
                    </a:lnTo>
                    <a:lnTo>
                      <a:pt x="566" y="73"/>
                    </a:lnTo>
                    <a:lnTo>
                      <a:pt x="576" y="57"/>
                    </a:lnTo>
                    <a:lnTo>
                      <a:pt x="592" y="42"/>
                    </a:lnTo>
                    <a:lnTo>
                      <a:pt x="602" y="31"/>
                    </a:lnTo>
                    <a:lnTo>
                      <a:pt x="613" y="21"/>
                    </a:lnTo>
                    <a:lnTo>
                      <a:pt x="623" y="10"/>
                    </a:lnTo>
                    <a:lnTo>
                      <a:pt x="639" y="5"/>
                    </a:lnTo>
                    <a:lnTo>
                      <a:pt x="649" y="5"/>
                    </a:lnTo>
                    <a:lnTo>
                      <a:pt x="659" y="5"/>
                    </a:lnTo>
                    <a:lnTo>
                      <a:pt x="675" y="5"/>
                    </a:lnTo>
                    <a:lnTo>
                      <a:pt x="685" y="10"/>
                    </a:lnTo>
                    <a:lnTo>
                      <a:pt x="696" y="16"/>
                    </a:lnTo>
                    <a:lnTo>
                      <a:pt x="706" y="26"/>
                    </a:lnTo>
                    <a:lnTo>
                      <a:pt x="722" y="31"/>
                    </a:lnTo>
                    <a:lnTo>
                      <a:pt x="732" y="42"/>
                    </a:lnTo>
                    <a:lnTo>
                      <a:pt x="742" y="47"/>
                    </a:lnTo>
                    <a:lnTo>
                      <a:pt x="753" y="57"/>
                    </a:lnTo>
                    <a:lnTo>
                      <a:pt x="768" y="68"/>
                    </a:lnTo>
                    <a:lnTo>
                      <a:pt x="779" y="78"/>
                    </a:lnTo>
                    <a:lnTo>
                      <a:pt x="789" y="88"/>
                    </a:lnTo>
                    <a:lnTo>
                      <a:pt x="800" y="99"/>
                    </a:lnTo>
                    <a:lnTo>
                      <a:pt x="815" y="109"/>
                    </a:lnTo>
                    <a:lnTo>
                      <a:pt x="825" y="120"/>
                    </a:lnTo>
                    <a:lnTo>
                      <a:pt x="836" y="130"/>
                    </a:lnTo>
                    <a:lnTo>
                      <a:pt x="851" y="146"/>
                    </a:lnTo>
                    <a:lnTo>
                      <a:pt x="862" y="156"/>
                    </a:lnTo>
                    <a:lnTo>
                      <a:pt x="872" y="167"/>
                    </a:lnTo>
                    <a:lnTo>
                      <a:pt x="888" y="177"/>
                    </a:lnTo>
                    <a:lnTo>
                      <a:pt x="898" y="187"/>
                    </a:lnTo>
                    <a:lnTo>
                      <a:pt x="909" y="203"/>
                    </a:lnTo>
                    <a:lnTo>
                      <a:pt x="919" y="213"/>
                    </a:lnTo>
                    <a:lnTo>
                      <a:pt x="935" y="224"/>
                    </a:lnTo>
                    <a:lnTo>
                      <a:pt x="945" y="234"/>
                    </a:lnTo>
                    <a:lnTo>
                      <a:pt x="955" y="239"/>
                    </a:lnTo>
                    <a:lnTo>
                      <a:pt x="966" y="250"/>
                    </a:lnTo>
                    <a:lnTo>
                      <a:pt x="981" y="250"/>
                    </a:lnTo>
                    <a:lnTo>
                      <a:pt x="992" y="255"/>
                    </a:lnTo>
                    <a:lnTo>
                      <a:pt x="1002" y="250"/>
                    </a:lnTo>
                    <a:lnTo>
                      <a:pt x="1018" y="245"/>
                    </a:lnTo>
                    <a:lnTo>
                      <a:pt x="1028" y="229"/>
                    </a:lnTo>
                    <a:lnTo>
                      <a:pt x="1038" y="208"/>
                    </a:lnTo>
                    <a:lnTo>
                      <a:pt x="1049" y="182"/>
                    </a:lnTo>
                    <a:lnTo>
                      <a:pt x="1064" y="156"/>
                    </a:lnTo>
                    <a:lnTo>
                      <a:pt x="1075" y="130"/>
                    </a:lnTo>
                    <a:lnTo>
                      <a:pt x="1085" y="104"/>
                    </a:lnTo>
                    <a:lnTo>
                      <a:pt x="1095" y="83"/>
                    </a:lnTo>
                    <a:lnTo>
                      <a:pt x="1111" y="68"/>
                    </a:lnTo>
                    <a:lnTo>
                      <a:pt x="1121" y="52"/>
                    </a:lnTo>
                    <a:lnTo>
                      <a:pt x="1132" y="36"/>
                    </a:lnTo>
                    <a:lnTo>
                      <a:pt x="1142" y="26"/>
                    </a:lnTo>
                    <a:lnTo>
                      <a:pt x="1158" y="16"/>
                    </a:lnTo>
                    <a:lnTo>
                      <a:pt x="1168" y="5"/>
                    </a:lnTo>
                    <a:lnTo>
                      <a:pt x="1179" y="0"/>
                    </a:lnTo>
                    <a:lnTo>
                      <a:pt x="1194" y="0"/>
                    </a:lnTo>
                    <a:lnTo>
                      <a:pt x="1204" y="0"/>
                    </a:lnTo>
                    <a:lnTo>
                      <a:pt x="1215" y="0"/>
                    </a:lnTo>
                    <a:lnTo>
                      <a:pt x="1230" y="0"/>
                    </a:lnTo>
                    <a:lnTo>
                      <a:pt x="1241" y="5"/>
                    </a:lnTo>
                    <a:lnTo>
                      <a:pt x="1251" y="5"/>
                    </a:lnTo>
                    <a:lnTo>
                      <a:pt x="1262" y="10"/>
                    </a:lnTo>
                    <a:lnTo>
                      <a:pt x="1272" y="21"/>
                    </a:lnTo>
                    <a:lnTo>
                      <a:pt x="1288" y="26"/>
                    </a:lnTo>
                    <a:lnTo>
                      <a:pt x="1298" y="31"/>
                    </a:lnTo>
                    <a:lnTo>
                      <a:pt x="1308" y="36"/>
                    </a:lnTo>
                    <a:lnTo>
                      <a:pt x="1324" y="47"/>
                    </a:lnTo>
                    <a:lnTo>
                      <a:pt x="1334" y="52"/>
                    </a:lnTo>
                    <a:lnTo>
                      <a:pt x="1345" y="62"/>
                    </a:lnTo>
                    <a:lnTo>
                      <a:pt x="1360" y="68"/>
                    </a:lnTo>
                    <a:lnTo>
                      <a:pt x="1371" y="78"/>
                    </a:lnTo>
                    <a:lnTo>
                      <a:pt x="1381" y="83"/>
                    </a:lnTo>
                    <a:lnTo>
                      <a:pt x="1391" y="94"/>
                    </a:lnTo>
                    <a:lnTo>
                      <a:pt x="1407" y="99"/>
                    </a:lnTo>
                    <a:lnTo>
                      <a:pt x="1417" y="109"/>
                    </a:lnTo>
                    <a:lnTo>
                      <a:pt x="1428" y="114"/>
                    </a:lnTo>
                    <a:lnTo>
                      <a:pt x="1438" y="125"/>
                    </a:lnTo>
                    <a:lnTo>
                      <a:pt x="1454" y="130"/>
                    </a:lnTo>
                    <a:lnTo>
                      <a:pt x="1464" y="135"/>
                    </a:lnTo>
                    <a:lnTo>
                      <a:pt x="1474" y="146"/>
                    </a:lnTo>
                    <a:lnTo>
                      <a:pt x="1485" y="151"/>
                    </a:lnTo>
                    <a:lnTo>
                      <a:pt x="1500" y="156"/>
                    </a:lnTo>
                    <a:lnTo>
                      <a:pt x="1511" y="161"/>
                    </a:lnTo>
                    <a:lnTo>
                      <a:pt x="1521" y="172"/>
                    </a:lnTo>
                    <a:lnTo>
                      <a:pt x="1537" y="177"/>
                    </a:lnTo>
                    <a:lnTo>
                      <a:pt x="1547" y="182"/>
                    </a:lnTo>
                    <a:lnTo>
                      <a:pt x="1558" y="187"/>
                    </a:lnTo>
                    <a:lnTo>
                      <a:pt x="1568" y="198"/>
                    </a:lnTo>
                    <a:lnTo>
                      <a:pt x="1583" y="203"/>
                    </a:lnTo>
                    <a:lnTo>
                      <a:pt x="1594" y="208"/>
                    </a:lnTo>
                    <a:lnTo>
                      <a:pt x="1604" y="213"/>
                    </a:lnTo>
                    <a:lnTo>
                      <a:pt x="1615" y="213"/>
                    </a:lnTo>
                    <a:lnTo>
                      <a:pt x="1630" y="219"/>
                    </a:lnTo>
                    <a:lnTo>
                      <a:pt x="1641" y="219"/>
                    </a:lnTo>
                    <a:lnTo>
                      <a:pt x="1651" y="219"/>
                    </a:lnTo>
                    <a:lnTo>
                      <a:pt x="1667" y="219"/>
                    </a:lnTo>
                    <a:lnTo>
                      <a:pt x="1677" y="213"/>
                    </a:lnTo>
                    <a:lnTo>
                      <a:pt x="1687" y="213"/>
                    </a:lnTo>
                    <a:lnTo>
                      <a:pt x="1703" y="203"/>
                    </a:lnTo>
                    <a:lnTo>
                      <a:pt x="1713" y="198"/>
                    </a:lnTo>
                    <a:lnTo>
                      <a:pt x="1724" y="187"/>
                    </a:lnTo>
                    <a:lnTo>
                      <a:pt x="1734" y="177"/>
                    </a:lnTo>
                    <a:lnTo>
                      <a:pt x="1750" y="167"/>
                    </a:lnTo>
                    <a:lnTo>
                      <a:pt x="1760" y="156"/>
                    </a:lnTo>
                    <a:lnTo>
                      <a:pt x="1770" y="146"/>
                    </a:lnTo>
                    <a:lnTo>
                      <a:pt x="1781" y="130"/>
                    </a:lnTo>
                    <a:lnTo>
                      <a:pt x="1796" y="125"/>
                    </a:lnTo>
                    <a:lnTo>
                      <a:pt x="1807" y="114"/>
                    </a:lnTo>
                    <a:lnTo>
                      <a:pt x="1817" y="104"/>
                    </a:lnTo>
                    <a:lnTo>
                      <a:pt x="1827" y="94"/>
                    </a:lnTo>
                    <a:lnTo>
                      <a:pt x="1843" y="88"/>
                    </a:lnTo>
                    <a:lnTo>
                      <a:pt x="1853" y="83"/>
                    </a:lnTo>
                    <a:lnTo>
                      <a:pt x="1864" y="78"/>
                    </a:lnTo>
                    <a:lnTo>
                      <a:pt x="1879" y="73"/>
                    </a:lnTo>
                    <a:lnTo>
                      <a:pt x="1890" y="68"/>
                    </a:lnTo>
                    <a:lnTo>
                      <a:pt x="1900" y="62"/>
                    </a:lnTo>
                    <a:lnTo>
                      <a:pt x="1911" y="62"/>
                    </a:lnTo>
                    <a:lnTo>
                      <a:pt x="1926" y="62"/>
                    </a:lnTo>
                    <a:lnTo>
                      <a:pt x="1937" y="62"/>
                    </a:lnTo>
                    <a:lnTo>
                      <a:pt x="1947" y="57"/>
                    </a:lnTo>
                    <a:lnTo>
                      <a:pt x="1957" y="57"/>
                    </a:lnTo>
                    <a:lnTo>
                      <a:pt x="1973" y="57"/>
                    </a:lnTo>
                    <a:lnTo>
                      <a:pt x="1983" y="62"/>
                    </a:lnTo>
                    <a:lnTo>
                      <a:pt x="1994" y="62"/>
                    </a:lnTo>
                    <a:lnTo>
                      <a:pt x="2009" y="62"/>
                    </a:lnTo>
                    <a:lnTo>
                      <a:pt x="2020" y="62"/>
                    </a:lnTo>
                    <a:lnTo>
                      <a:pt x="2030" y="62"/>
                    </a:lnTo>
                    <a:lnTo>
                      <a:pt x="2046" y="68"/>
                    </a:lnTo>
                    <a:lnTo>
                      <a:pt x="2056" y="68"/>
                    </a:lnTo>
                    <a:lnTo>
                      <a:pt x="2066" y="68"/>
                    </a:lnTo>
                    <a:lnTo>
                      <a:pt x="2077" y="68"/>
                    </a:lnTo>
                    <a:lnTo>
                      <a:pt x="2092" y="73"/>
                    </a:lnTo>
                    <a:lnTo>
                      <a:pt x="2103" y="73"/>
                    </a:lnTo>
                    <a:lnTo>
                      <a:pt x="2113" y="78"/>
                    </a:lnTo>
                    <a:lnTo>
                      <a:pt x="2123" y="78"/>
                    </a:lnTo>
                    <a:lnTo>
                      <a:pt x="2139" y="7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" name="Freeform 44"/>
              <p:cNvSpPr>
                <a:spLocks/>
              </p:cNvSpPr>
              <p:nvPr/>
            </p:nvSpPr>
            <p:spPr bwMode="auto">
              <a:xfrm>
                <a:off x="3553" y="2352"/>
                <a:ext cx="22" cy="28"/>
              </a:xfrm>
              <a:custGeom>
                <a:avLst/>
                <a:gdLst>
                  <a:gd name="T0" fmla="*/ 21 w 22"/>
                  <a:gd name="T1" fmla="*/ 16 h 28"/>
                  <a:gd name="T2" fmla="*/ 21 w 22"/>
                  <a:gd name="T3" fmla="*/ 16 h 28"/>
                  <a:gd name="T4" fmla="*/ 11 w 22"/>
                  <a:gd name="T5" fmla="*/ 27 h 28"/>
                  <a:gd name="T6" fmla="*/ 0 w 22"/>
                  <a:gd name="T7" fmla="*/ 16 h 28"/>
                  <a:gd name="T8" fmla="*/ 11 w 22"/>
                  <a:gd name="T9" fmla="*/ 0 h 28"/>
                  <a:gd name="T10" fmla="*/ 21 w 22"/>
                  <a:gd name="T11" fmla="*/ 1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8"/>
                  <a:gd name="T20" fmla="*/ 22 w 22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8">
                    <a:moveTo>
                      <a:pt x="21" y="16"/>
                    </a:moveTo>
                    <a:lnTo>
                      <a:pt x="21" y="16"/>
                    </a:lnTo>
                    <a:lnTo>
                      <a:pt x="11" y="27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" name="Freeform 45"/>
              <p:cNvSpPr>
                <a:spLocks/>
              </p:cNvSpPr>
              <p:nvPr/>
            </p:nvSpPr>
            <p:spPr bwMode="auto">
              <a:xfrm>
                <a:off x="3574" y="2385"/>
                <a:ext cx="26" cy="26"/>
              </a:xfrm>
              <a:custGeom>
                <a:avLst/>
                <a:gdLst>
                  <a:gd name="T0" fmla="*/ 25 w 26"/>
                  <a:gd name="T1" fmla="*/ 10 h 26"/>
                  <a:gd name="T2" fmla="*/ 25 w 26"/>
                  <a:gd name="T3" fmla="*/ 10 h 26"/>
                  <a:gd name="T4" fmla="*/ 10 w 26"/>
                  <a:gd name="T5" fmla="*/ 25 h 26"/>
                  <a:gd name="T6" fmla="*/ 0 w 26"/>
                  <a:gd name="T7" fmla="*/ 10 h 26"/>
                  <a:gd name="T8" fmla="*/ 10 w 26"/>
                  <a:gd name="T9" fmla="*/ 0 h 26"/>
                  <a:gd name="T10" fmla="*/ 25 w 26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6"/>
                  <a:gd name="T20" fmla="*/ 26 w 26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6">
                    <a:moveTo>
                      <a:pt x="25" y="10"/>
                    </a:moveTo>
                    <a:lnTo>
                      <a:pt x="25" y="10"/>
                    </a:lnTo>
                    <a:lnTo>
                      <a:pt x="10" y="2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" name="Freeform 46"/>
              <p:cNvSpPr>
                <a:spLocks/>
              </p:cNvSpPr>
              <p:nvPr/>
            </p:nvSpPr>
            <p:spPr bwMode="auto">
              <a:xfrm>
                <a:off x="3599" y="2424"/>
                <a:ext cx="23" cy="23"/>
              </a:xfrm>
              <a:custGeom>
                <a:avLst/>
                <a:gdLst>
                  <a:gd name="T0" fmla="*/ 22 w 23"/>
                  <a:gd name="T1" fmla="*/ 11 h 23"/>
                  <a:gd name="T2" fmla="*/ 22 w 23"/>
                  <a:gd name="T3" fmla="*/ 11 h 23"/>
                  <a:gd name="T4" fmla="*/ 11 w 23"/>
                  <a:gd name="T5" fmla="*/ 22 h 23"/>
                  <a:gd name="T6" fmla="*/ 0 w 23"/>
                  <a:gd name="T7" fmla="*/ 11 h 23"/>
                  <a:gd name="T8" fmla="*/ 11 w 23"/>
                  <a:gd name="T9" fmla="*/ 0 h 23"/>
                  <a:gd name="T10" fmla="*/ 22 w 23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3"/>
                  <a:gd name="T20" fmla="*/ 23 w 2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3">
                    <a:moveTo>
                      <a:pt x="22" y="11"/>
                    </a:moveTo>
                    <a:lnTo>
                      <a:pt x="22" y="11"/>
                    </a:ln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" name="Freeform 47"/>
              <p:cNvSpPr>
                <a:spLocks/>
              </p:cNvSpPr>
              <p:nvPr/>
            </p:nvSpPr>
            <p:spPr bwMode="auto">
              <a:xfrm>
                <a:off x="3621" y="2461"/>
                <a:ext cx="27" cy="22"/>
              </a:xfrm>
              <a:custGeom>
                <a:avLst/>
                <a:gdLst>
                  <a:gd name="T0" fmla="*/ 26 w 27"/>
                  <a:gd name="T1" fmla="*/ 11 h 22"/>
                  <a:gd name="T2" fmla="*/ 26 w 27"/>
                  <a:gd name="T3" fmla="*/ 11 h 22"/>
                  <a:gd name="T4" fmla="*/ 10 w 27"/>
                  <a:gd name="T5" fmla="*/ 21 h 22"/>
                  <a:gd name="T6" fmla="*/ 0 w 27"/>
                  <a:gd name="T7" fmla="*/ 11 h 22"/>
                  <a:gd name="T8" fmla="*/ 10 w 27"/>
                  <a:gd name="T9" fmla="*/ 0 h 22"/>
                  <a:gd name="T10" fmla="*/ 26 w 27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2"/>
                  <a:gd name="T20" fmla="*/ 27 w 27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2">
                    <a:moveTo>
                      <a:pt x="26" y="11"/>
                    </a:moveTo>
                    <a:lnTo>
                      <a:pt x="26" y="1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" name="Freeform 48"/>
              <p:cNvSpPr>
                <a:spLocks/>
              </p:cNvSpPr>
              <p:nvPr/>
            </p:nvSpPr>
            <p:spPr bwMode="auto">
              <a:xfrm>
                <a:off x="3647" y="2476"/>
                <a:ext cx="20" cy="27"/>
              </a:xfrm>
              <a:custGeom>
                <a:avLst/>
                <a:gdLst>
                  <a:gd name="T0" fmla="*/ 19 w 20"/>
                  <a:gd name="T1" fmla="*/ 16 h 27"/>
                  <a:gd name="T2" fmla="*/ 19 w 20"/>
                  <a:gd name="T3" fmla="*/ 16 h 27"/>
                  <a:gd name="T4" fmla="*/ 10 w 20"/>
                  <a:gd name="T5" fmla="*/ 26 h 27"/>
                  <a:gd name="T6" fmla="*/ 0 w 20"/>
                  <a:gd name="T7" fmla="*/ 16 h 27"/>
                  <a:gd name="T8" fmla="*/ 10 w 20"/>
                  <a:gd name="T9" fmla="*/ 0 h 27"/>
                  <a:gd name="T10" fmla="*/ 19 w 20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7"/>
                  <a:gd name="T20" fmla="*/ 20 w 20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7">
                    <a:moveTo>
                      <a:pt x="19" y="16"/>
                    </a:moveTo>
                    <a:lnTo>
                      <a:pt x="19" y="16"/>
                    </a:lnTo>
                    <a:lnTo>
                      <a:pt x="10" y="26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19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" name="Freeform 49"/>
              <p:cNvSpPr>
                <a:spLocks/>
              </p:cNvSpPr>
              <p:nvPr/>
            </p:nvSpPr>
            <p:spPr bwMode="auto">
              <a:xfrm>
                <a:off x="3666" y="2436"/>
                <a:ext cx="28" cy="26"/>
              </a:xfrm>
              <a:custGeom>
                <a:avLst/>
                <a:gdLst>
                  <a:gd name="T0" fmla="*/ 27 w 28"/>
                  <a:gd name="T1" fmla="*/ 10 h 26"/>
                  <a:gd name="T2" fmla="*/ 27 w 28"/>
                  <a:gd name="T3" fmla="*/ 10 h 26"/>
                  <a:gd name="T4" fmla="*/ 11 w 28"/>
                  <a:gd name="T5" fmla="*/ 25 h 26"/>
                  <a:gd name="T6" fmla="*/ 0 w 28"/>
                  <a:gd name="T7" fmla="*/ 10 h 26"/>
                  <a:gd name="T8" fmla="*/ 11 w 28"/>
                  <a:gd name="T9" fmla="*/ 0 h 26"/>
                  <a:gd name="T10" fmla="*/ 27 w 28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6"/>
                  <a:gd name="T20" fmla="*/ 28 w 2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6">
                    <a:moveTo>
                      <a:pt x="27" y="10"/>
                    </a:moveTo>
                    <a:lnTo>
                      <a:pt x="27" y="10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" name="Freeform 50"/>
              <p:cNvSpPr>
                <a:spLocks/>
              </p:cNvSpPr>
              <p:nvPr/>
            </p:nvSpPr>
            <p:spPr bwMode="auto">
              <a:xfrm>
                <a:off x="3693" y="2399"/>
                <a:ext cx="21" cy="26"/>
              </a:xfrm>
              <a:custGeom>
                <a:avLst/>
                <a:gdLst>
                  <a:gd name="T0" fmla="*/ 20 w 21"/>
                  <a:gd name="T1" fmla="*/ 15 h 26"/>
                  <a:gd name="T2" fmla="*/ 20 w 21"/>
                  <a:gd name="T3" fmla="*/ 15 h 26"/>
                  <a:gd name="T4" fmla="*/ 10 w 21"/>
                  <a:gd name="T5" fmla="*/ 25 h 26"/>
                  <a:gd name="T6" fmla="*/ 0 w 21"/>
                  <a:gd name="T7" fmla="*/ 15 h 26"/>
                  <a:gd name="T8" fmla="*/ 10 w 21"/>
                  <a:gd name="T9" fmla="*/ 0 h 26"/>
                  <a:gd name="T10" fmla="*/ 20 w 21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5"/>
                    </a:moveTo>
                    <a:lnTo>
                      <a:pt x="20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" name="Freeform 51"/>
              <p:cNvSpPr>
                <a:spLocks/>
              </p:cNvSpPr>
              <p:nvPr/>
            </p:nvSpPr>
            <p:spPr bwMode="auto">
              <a:xfrm>
                <a:off x="3713" y="2368"/>
                <a:ext cx="27" cy="27"/>
              </a:xfrm>
              <a:custGeom>
                <a:avLst/>
                <a:gdLst>
                  <a:gd name="T0" fmla="*/ 26 w 27"/>
                  <a:gd name="T1" fmla="*/ 10 h 27"/>
                  <a:gd name="T2" fmla="*/ 26 w 27"/>
                  <a:gd name="T3" fmla="*/ 10 h 27"/>
                  <a:gd name="T4" fmla="*/ 10 w 27"/>
                  <a:gd name="T5" fmla="*/ 26 h 27"/>
                  <a:gd name="T6" fmla="*/ 0 w 27"/>
                  <a:gd name="T7" fmla="*/ 10 h 27"/>
                  <a:gd name="T8" fmla="*/ 10 w 27"/>
                  <a:gd name="T9" fmla="*/ 0 h 27"/>
                  <a:gd name="T10" fmla="*/ 26 w 27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26" y="10"/>
                    </a:moveTo>
                    <a:lnTo>
                      <a:pt x="26" y="10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" name="Freeform 52"/>
              <p:cNvSpPr>
                <a:spLocks/>
              </p:cNvSpPr>
              <p:nvPr/>
            </p:nvSpPr>
            <p:spPr bwMode="auto">
              <a:xfrm>
                <a:off x="3739" y="2332"/>
                <a:ext cx="23" cy="27"/>
              </a:xfrm>
              <a:custGeom>
                <a:avLst/>
                <a:gdLst>
                  <a:gd name="T0" fmla="*/ 22 w 23"/>
                  <a:gd name="T1" fmla="*/ 10 h 27"/>
                  <a:gd name="T2" fmla="*/ 22 w 23"/>
                  <a:gd name="T3" fmla="*/ 10 h 27"/>
                  <a:gd name="T4" fmla="*/ 11 w 23"/>
                  <a:gd name="T5" fmla="*/ 26 h 27"/>
                  <a:gd name="T6" fmla="*/ 0 w 23"/>
                  <a:gd name="T7" fmla="*/ 10 h 27"/>
                  <a:gd name="T8" fmla="*/ 11 w 23"/>
                  <a:gd name="T9" fmla="*/ 0 h 27"/>
                  <a:gd name="T10" fmla="*/ 22 w 23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7"/>
                  <a:gd name="T20" fmla="*/ 23 w 23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7">
                    <a:moveTo>
                      <a:pt x="22" y="10"/>
                    </a:moveTo>
                    <a:lnTo>
                      <a:pt x="22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" name="Freeform 53"/>
              <p:cNvSpPr>
                <a:spLocks/>
              </p:cNvSpPr>
              <p:nvPr/>
            </p:nvSpPr>
            <p:spPr bwMode="auto">
              <a:xfrm>
                <a:off x="3761" y="2301"/>
                <a:ext cx="26" cy="21"/>
              </a:xfrm>
              <a:custGeom>
                <a:avLst/>
                <a:gdLst>
                  <a:gd name="T0" fmla="*/ 25 w 26"/>
                  <a:gd name="T1" fmla="*/ 10 h 21"/>
                  <a:gd name="T2" fmla="*/ 25 w 26"/>
                  <a:gd name="T3" fmla="*/ 10 h 21"/>
                  <a:gd name="T4" fmla="*/ 10 w 26"/>
                  <a:gd name="T5" fmla="*/ 20 h 21"/>
                  <a:gd name="T6" fmla="*/ 0 w 26"/>
                  <a:gd name="T7" fmla="*/ 10 h 21"/>
                  <a:gd name="T8" fmla="*/ 10 w 26"/>
                  <a:gd name="T9" fmla="*/ 0 h 21"/>
                  <a:gd name="T10" fmla="*/ 25 w 26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"/>
                  <a:gd name="T20" fmla="*/ 26 w 2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">
                    <a:moveTo>
                      <a:pt x="25" y="10"/>
                    </a:moveTo>
                    <a:lnTo>
                      <a:pt x="25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" name="Freeform 54"/>
              <p:cNvSpPr>
                <a:spLocks/>
              </p:cNvSpPr>
              <p:nvPr/>
            </p:nvSpPr>
            <p:spPr bwMode="auto">
              <a:xfrm>
                <a:off x="3786" y="2269"/>
                <a:ext cx="22" cy="27"/>
              </a:xfrm>
              <a:custGeom>
                <a:avLst/>
                <a:gdLst>
                  <a:gd name="T0" fmla="*/ 21 w 22"/>
                  <a:gd name="T1" fmla="*/ 10 h 27"/>
                  <a:gd name="T2" fmla="*/ 21 w 22"/>
                  <a:gd name="T3" fmla="*/ 10 h 27"/>
                  <a:gd name="T4" fmla="*/ 11 w 22"/>
                  <a:gd name="T5" fmla="*/ 26 h 27"/>
                  <a:gd name="T6" fmla="*/ 0 w 22"/>
                  <a:gd name="T7" fmla="*/ 10 h 27"/>
                  <a:gd name="T8" fmla="*/ 11 w 22"/>
                  <a:gd name="T9" fmla="*/ 0 h 27"/>
                  <a:gd name="T10" fmla="*/ 21 w 22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" name="Freeform 55"/>
              <p:cNvSpPr>
                <a:spLocks/>
              </p:cNvSpPr>
              <p:nvPr/>
            </p:nvSpPr>
            <p:spPr bwMode="auto">
              <a:xfrm>
                <a:off x="3807" y="2265"/>
                <a:ext cx="27" cy="26"/>
              </a:xfrm>
              <a:custGeom>
                <a:avLst/>
                <a:gdLst>
                  <a:gd name="T0" fmla="*/ 26 w 27"/>
                  <a:gd name="T1" fmla="*/ 10 h 26"/>
                  <a:gd name="T2" fmla="*/ 26 w 27"/>
                  <a:gd name="T3" fmla="*/ 10 h 26"/>
                  <a:gd name="T4" fmla="*/ 16 w 27"/>
                  <a:gd name="T5" fmla="*/ 25 h 26"/>
                  <a:gd name="T6" fmla="*/ 0 w 27"/>
                  <a:gd name="T7" fmla="*/ 10 h 26"/>
                  <a:gd name="T8" fmla="*/ 16 w 27"/>
                  <a:gd name="T9" fmla="*/ 0 h 26"/>
                  <a:gd name="T10" fmla="*/ 26 w 27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0"/>
                    </a:moveTo>
                    <a:lnTo>
                      <a:pt x="26" y="10"/>
                    </a:lnTo>
                    <a:lnTo>
                      <a:pt x="16" y="25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" name="Freeform 56"/>
              <p:cNvSpPr>
                <a:spLocks/>
              </p:cNvSpPr>
              <p:nvPr/>
            </p:nvSpPr>
            <p:spPr bwMode="auto">
              <a:xfrm>
                <a:off x="3833" y="2279"/>
                <a:ext cx="27" cy="23"/>
              </a:xfrm>
              <a:custGeom>
                <a:avLst/>
                <a:gdLst>
                  <a:gd name="T0" fmla="*/ 26 w 27"/>
                  <a:gd name="T1" fmla="*/ 11 h 23"/>
                  <a:gd name="T2" fmla="*/ 26 w 27"/>
                  <a:gd name="T3" fmla="*/ 11 h 23"/>
                  <a:gd name="T4" fmla="*/ 10 w 27"/>
                  <a:gd name="T5" fmla="*/ 22 h 23"/>
                  <a:gd name="T6" fmla="*/ 0 w 27"/>
                  <a:gd name="T7" fmla="*/ 11 h 23"/>
                  <a:gd name="T8" fmla="*/ 10 w 27"/>
                  <a:gd name="T9" fmla="*/ 0 h 23"/>
                  <a:gd name="T10" fmla="*/ 26 w 27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3"/>
                  <a:gd name="T20" fmla="*/ 27 w 2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3">
                    <a:moveTo>
                      <a:pt x="26" y="11"/>
                    </a:moveTo>
                    <a:lnTo>
                      <a:pt x="26" y="11"/>
                    </a:lnTo>
                    <a:lnTo>
                      <a:pt x="10" y="2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Freeform 57"/>
              <p:cNvSpPr>
                <a:spLocks/>
              </p:cNvSpPr>
              <p:nvPr/>
            </p:nvSpPr>
            <p:spPr bwMode="auto">
              <a:xfrm>
                <a:off x="3859" y="2295"/>
                <a:ext cx="22" cy="27"/>
              </a:xfrm>
              <a:custGeom>
                <a:avLst/>
                <a:gdLst>
                  <a:gd name="T0" fmla="*/ 21 w 22"/>
                  <a:gd name="T1" fmla="*/ 10 h 27"/>
                  <a:gd name="T2" fmla="*/ 21 w 22"/>
                  <a:gd name="T3" fmla="*/ 10 h 27"/>
                  <a:gd name="T4" fmla="*/ 11 w 22"/>
                  <a:gd name="T5" fmla="*/ 26 h 27"/>
                  <a:gd name="T6" fmla="*/ 0 w 22"/>
                  <a:gd name="T7" fmla="*/ 10 h 27"/>
                  <a:gd name="T8" fmla="*/ 11 w 22"/>
                  <a:gd name="T9" fmla="*/ 0 h 27"/>
                  <a:gd name="T10" fmla="*/ 21 w 22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" name="Freeform 58"/>
              <p:cNvSpPr>
                <a:spLocks/>
              </p:cNvSpPr>
              <p:nvPr/>
            </p:nvSpPr>
            <p:spPr bwMode="auto">
              <a:xfrm>
                <a:off x="3880" y="2321"/>
                <a:ext cx="27" cy="21"/>
              </a:xfrm>
              <a:custGeom>
                <a:avLst/>
                <a:gdLst>
                  <a:gd name="T0" fmla="*/ 26 w 27"/>
                  <a:gd name="T1" fmla="*/ 10 h 21"/>
                  <a:gd name="T2" fmla="*/ 26 w 27"/>
                  <a:gd name="T3" fmla="*/ 10 h 21"/>
                  <a:gd name="T4" fmla="*/ 10 w 27"/>
                  <a:gd name="T5" fmla="*/ 20 h 21"/>
                  <a:gd name="T6" fmla="*/ 0 w 27"/>
                  <a:gd name="T7" fmla="*/ 10 h 21"/>
                  <a:gd name="T8" fmla="*/ 10 w 27"/>
                  <a:gd name="T9" fmla="*/ 0 h 21"/>
                  <a:gd name="T10" fmla="*/ 26 w 27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6" y="10"/>
                    </a:moveTo>
                    <a:lnTo>
                      <a:pt x="26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" name="Freeform 59"/>
              <p:cNvSpPr>
                <a:spLocks/>
              </p:cNvSpPr>
              <p:nvPr/>
            </p:nvSpPr>
            <p:spPr bwMode="auto">
              <a:xfrm>
                <a:off x="3906" y="2346"/>
                <a:ext cx="20" cy="23"/>
              </a:xfrm>
              <a:custGeom>
                <a:avLst/>
                <a:gdLst>
                  <a:gd name="T0" fmla="*/ 19 w 20"/>
                  <a:gd name="T1" fmla="*/ 11 h 23"/>
                  <a:gd name="T2" fmla="*/ 19 w 20"/>
                  <a:gd name="T3" fmla="*/ 11 h 23"/>
                  <a:gd name="T4" fmla="*/ 10 w 20"/>
                  <a:gd name="T5" fmla="*/ 22 h 23"/>
                  <a:gd name="T6" fmla="*/ 0 w 20"/>
                  <a:gd name="T7" fmla="*/ 11 h 23"/>
                  <a:gd name="T8" fmla="*/ 10 w 20"/>
                  <a:gd name="T9" fmla="*/ 0 h 23"/>
                  <a:gd name="T10" fmla="*/ 19 w 20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3"/>
                  <a:gd name="T20" fmla="*/ 20 w 2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3">
                    <a:moveTo>
                      <a:pt x="19" y="11"/>
                    </a:moveTo>
                    <a:lnTo>
                      <a:pt x="19" y="11"/>
                    </a:lnTo>
                    <a:lnTo>
                      <a:pt x="10" y="2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9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" name="Freeform 60"/>
              <p:cNvSpPr>
                <a:spLocks/>
              </p:cNvSpPr>
              <p:nvPr/>
            </p:nvSpPr>
            <p:spPr bwMode="auto">
              <a:xfrm>
                <a:off x="3925" y="2373"/>
                <a:ext cx="28" cy="27"/>
              </a:xfrm>
              <a:custGeom>
                <a:avLst/>
                <a:gdLst>
                  <a:gd name="T0" fmla="*/ 27 w 28"/>
                  <a:gd name="T1" fmla="*/ 16 h 27"/>
                  <a:gd name="T2" fmla="*/ 27 w 28"/>
                  <a:gd name="T3" fmla="*/ 16 h 27"/>
                  <a:gd name="T4" fmla="*/ 11 w 28"/>
                  <a:gd name="T5" fmla="*/ 26 h 27"/>
                  <a:gd name="T6" fmla="*/ 0 w 28"/>
                  <a:gd name="T7" fmla="*/ 16 h 27"/>
                  <a:gd name="T8" fmla="*/ 11 w 28"/>
                  <a:gd name="T9" fmla="*/ 0 h 27"/>
                  <a:gd name="T10" fmla="*/ 27 w 28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7"/>
                  <a:gd name="T20" fmla="*/ 28 w 2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7">
                    <a:moveTo>
                      <a:pt x="27" y="16"/>
                    </a:moveTo>
                    <a:lnTo>
                      <a:pt x="27" y="16"/>
                    </a:lnTo>
                    <a:lnTo>
                      <a:pt x="11" y="26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7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" name="Freeform 61"/>
              <p:cNvSpPr>
                <a:spLocks/>
              </p:cNvSpPr>
              <p:nvPr/>
            </p:nvSpPr>
            <p:spPr bwMode="auto">
              <a:xfrm>
                <a:off x="3952" y="2410"/>
                <a:ext cx="22" cy="21"/>
              </a:xfrm>
              <a:custGeom>
                <a:avLst/>
                <a:gdLst>
                  <a:gd name="T0" fmla="*/ 21 w 22"/>
                  <a:gd name="T1" fmla="*/ 10 h 21"/>
                  <a:gd name="T2" fmla="*/ 21 w 22"/>
                  <a:gd name="T3" fmla="*/ 10 h 21"/>
                  <a:gd name="T4" fmla="*/ 11 w 22"/>
                  <a:gd name="T5" fmla="*/ 20 h 21"/>
                  <a:gd name="T6" fmla="*/ 0 w 22"/>
                  <a:gd name="T7" fmla="*/ 10 h 21"/>
                  <a:gd name="T8" fmla="*/ 11 w 22"/>
                  <a:gd name="T9" fmla="*/ 0 h 21"/>
                  <a:gd name="T10" fmla="*/ 21 w 22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"/>
                  <a:gd name="T20" fmla="*/ 22 w 2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" name="Freeform 62"/>
              <p:cNvSpPr>
                <a:spLocks/>
              </p:cNvSpPr>
              <p:nvPr/>
            </p:nvSpPr>
            <p:spPr bwMode="auto">
              <a:xfrm>
                <a:off x="3973" y="2441"/>
                <a:ext cx="27" cy="26"/>
              </a:xfrm>
              <a:custGeom>
                <a:avLst/>
                <a:gdLst>
                  <a:gd name="T0" fmla="*/ 26 w 27"/>
                  <a:gd name="T1" fmla="*/ 15 h 26"/>
                  <a:gd name="T2" fmla="*/ 26 w 27"/>
                  <a:gd name="T3" fmla="*/ 15 h 26"/>
                  <a:gd name="T4" fmla="*/ 16 w 27"/>
                  <a:gd name="T5" fmla="*/ 25 h 26"/>
                  <a:gd name="T6" fmla="*/ 0 w 27"/>
                  <a:gd name="T7" fmla="*/ 15 h 26"/>
                  <a:gd name="T8" fmla="*/ 16 w 27"/>
                  <a:gd name="T9" fmla="*/ 0 h 26"/>
                  <a:gd name="T10" fmla="*/ 26 w 27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5"/>
                    </a:moveTo>
                    <a:lnTo>
                      <a:pt x="26" y="15"/>
                    </a:lnTo>
                    <a:lnTo>
                      <a:pt x="16" y="25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26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" name="Freeform 63"/>
              <p:cNvSpPr>
                <a:spLocks/>
              </p:cNvSpPr>
              <p:nvPr/>
            </p:nvSpPr>
            <p:spPr bwMode="auto">
              <a:xfrm>
                <a:off x="3999" y="2471"/>
                <a:ext cx="22" cy="23"/>
              </a:xfrm>
              <a:custGeom>
                <a:avLst/>
                <a:gdLst>
                  <a:gd name="T0" fmla="*/ 21 w 22"/>
                  <a:gd name="T1" fmla="*/ 11 h 23"/>
                  <a:gd name="T2" fmla="*/ 21 w 22"/>
                  <a:gd name="T3" fmla="*/ 11 h 23"/>
                  <a:gd name="T4" fmla="*/ 11 w 22"/>
                  <a:gd name="T5" fmla="*/ 22 h 23"/>
                  <a:gd name="T6" fmla="*/ 0 w 22"/>
                  <a:gd name="T7" fmla="*/ 11 h 23"/>
                  <a:gd name="T8" fmla="*/ 11 w 22"/>
                  <a:gd name="T9" fmla="*/ 0 h 23"/>
                  <a:gd name="T10" fmla="*/ 21 w 22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3"/>
                  <a:gd name="T20" fmla="*/ 22 w 2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3">
                    <a:moveTo>
                      <a:pt x="21" y="11"/>
                    </a:moveTo>
                    <a:lnTo>
                      <a:pt x="21" y="11"/>
                    </a:ln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" name="Freeform 64"/>
              <p:cNvSpPr>
                <a:spLocks/>
              </p:cNvSpPr>
              <p:nvPr/>
            </p:nvSpPr>
            <p:spPr bwMode="auto">
              <a:xfrm>
                <a:off x="4020" y="2488"/>
                <a:ext cx="26" cy="21"/>
              </a:xfrm>
              <a:custGeom>
                <a:avLst/>
                <a:gdLst>
                  <a:gd name="T0" fmla="*/ 25 w 26"/>
                  <a:gd name="T1" fmla="*/ 10 h 21"/>
                  <a:gd name="T2" fmla="*/ 25 w 26"/>
                  <a:gd name="T3" fmla="*/ 10 h 21"/>
                  <a:gd name="T4" fmla="*/ 15 w 26"/>
                  <a:gd name="T5" fmla="*/ 20 h 21"/>
                  <a:gd name="T6" fmla="*/ 0 w 26"/>
                  <a:gd name="T7" fmla="*/ 10 h 21"/>
                  <a:gd name="T8" fmla="*/ 15 w 26"/>
                  <a:gd name="T9" fmla="*/ 0 h 21"/>
                  <a:gd name="T10" fmla="*/ 25 w 26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"/>
                  <a:gd name="T20" fmla="*/ 26 w 2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">
                    <a:moveTo>
                      <a:pt x="25" y="10"/>
                    </a:moveTo>
                    <a:lnTo>
                      <a:pt x="25" y="10"/>
                    </a:lnTo>
                    <a:lnTo>
                      <a:pt x="15" y="20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" name="Freeform 65"/>
              <p:cNvSpPr>
                <a:spLocks/>
              </p:cNvSpPr>
              <p:nvPr/>
            </p:nvSpPr>
            <p:spPr bwMode="auto">
              <a:xfrm>
                <a:off x="4045" y="2471"/>
                <a:ext cx="23" cy="27"/>
              </a:xfrm>
              <a:custGeom>
                <a:avLst/>
                <a:gdLst>
                  <a:gd name="T0" fmla="*/ 22 w 23"/>
                  <a:gd name="T1" fmla="*/ 16 h 27"/>
                  <a:gd name="T2" fmla="*/ 22 w 23"/>
                  <a:gd name="T3" fmla="*/ 16 h 27"/>
                  <a:gd name="T4" fmla="*/ 11 w 23"/>
                  <a:gd name="T5" fmla="*/ 26 h 27"/>
                  <a:gd name="T6" fmla="*/ 0 w 23"/>
                  <a:gd name="T7" fmla="*/ 16 h 27"/>
                  <a:gd name="T8" fmla="*/ 11 w 23"/>
                  <a:gd name="T9" fmla="*/ 0 h 27"/>
                  <a:gd name="T10" fmla="*/ 22 w 23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7"/>
                  <a:gd name="T20" fmla="*/ 23 w 23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7">
                    <a:moveTo>
                      <a:pt x="22" y="16"/>
                    </a:moveTo>
                    <a:lnTo>
                      <a:pt x="22" y="16"/>
                    </a:lnTo>
                    <a:lnTo>
                      <a:pt x="11" y="26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" name="Freeform 66"/>
              <p:cNvSpPr>
                <a:spLocks/>
              </p:cNvSpPr>
              <p:nvPr/>
            </p:nvSpPr>
            <p:spPr bwMode="auto">
              <a:xfrm>
                <a:off x="4067" y="2424"/>
                <a:ext cx="27" cy="23"/>
              </a:xfrm>
              <a:custGeom>
                <a:avLst/>
                <a:gdLst>
                  <a:gd name="T0" fmla="*/ 26 w 27"/>
                  <a:gd name="T1" fmla="*/ 11 h 23"/>
                  <a:gd name="T2" fmla="*/ 26 w 27"/>
                  <a:gd name="T3" fmla="*/ 11 h 23"/>
                  <a:gd name="T4" fmla="*/ 16 w 27"/>
                  <a:gd name="T5" fmla="*/ 22 h 23"/>
                  <a:gd name="T6" fmla="*/ 0 w 27"/>
                  <a:gd name="T7" fmla="*/ 11 h 23"/>
                  <a:gd name="T8" fmla="*/ 16 w 27"/>
                  <a:gd name="T9" fmla="*/ 0 h 23"/>
                  <a:gd name="T10" fmla="*/ 26 w 27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3"/>
                  <a:gd name="T20" fmla="*/ 27 w 2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3">
                    <a:moveTo>
                      <a:pt x="26" y="11"/>
                    </a:moveTo>
                    <a:lnTo>
                      <a:pt x="26" y="11"/>
                    </a:lnTo>
                    <a:lnTo>
                      <a:pt x="16" y="22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67"/>
              <p:cNvSpPr>
                <a:spLocks/>
              </p:cNvSpPr>
              <p:nvPr/>
            </p:nvSpPr>
            <p:spPr bwMode="auto">
              <a:xfrm>
                <a:off x="4093" y="2373"/>
                <a:ext cx="21" cy="27"/>
              </a:xfrm>
              <a:custGeom>
                <a:avLst/>
                <a:gdLst>
                  <a:gd name="T0" fmla="*/ 20 w 21"/>
                  <a:gd name="T1" fmla="*/ 10 h 27"/>
                  <a:gd name="T2" fmla="*/ 20 w 21"/>
                  <a:gd name="T3" fmla="*/ 10 h 27"/>
                  <a:gd name="T4" fmla="*/ 10 w 21"/>
                  <a:gd name="T5" fmla="*/ 26 h 27"/>
                  <a:gd name="T6" fmla="*/ 0 w 21"/>
                  <a:gd name="T7" fmla="*/ 10 h 27"/>
                  <a:gd name="T8" fmla="*/ 10 w 21"/>
                  <a:gd name="T9" fmla="*/ 0 h 27"/>
                  <a:gd name="T10" fmla="*/ 20 w 21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7"/>
                  <a:gd name="T20" fmla="*/ 21 w 21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7">
                    <a:moveTo>
                      <a:pt x="20" y="10"/>
                    </a:moveTo>
                    <a:lnTo>
                      <a:pt x="20" y="10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68"/>
              <p:cNvSpPr>
                <a:spLocks/>
              </p:cNvSpPr>
              <p:nvPr/>
            </p:nvSpPr>
            <p:spPr bwMode="auto">
              <a:xfrm>
                <a:off x="4113" y="2332"/>
                <a:ext cx="27" cy="27"/>
              </a:xfrm>
              <a:custGeom>
                <a:avLst/>
                <a:gdLst>
                  <a:gd name="T0" fmla="*/ 26 w 27"/>
                  <a:gd name="T1" fmla="*/ 10 h 27"/>
                  <a:gd name="T2" fmla="*/ 26 w 27"/>
                  <a:gd name="T3" fmla="*/ 10 h 27"/>
                  <a:gd name="T4" fmla="*/ 16 w 27"/>
                  <a:gd name="T5" fmla="*/ 26 h 27"/>
                  <a:gd name="T6" fmla="*/ 0 w 27"/>
                  <a:gd name="T7" fmla="*/ 10 h 27"/>
                  <a:gd name="T8" fmla="*/ 16 w 27"/>
                  <a:gd name="T9" fmla="*/ 0 h 27"/>
                  <a:gd name="T10" fmla="*/ 26 w 27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26" y="10"/>
                    </a:moveTo>
                    <a:lnTo>
                      <a:pt x="26" y="10"/>
                    </a:lnTo>
                    <a:lnTo>
                      <a:pt x="16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Freeform 69"/>
              <p:cNvSpPr>
                <a:spLocks/>
              </p:cNvSpPr>
              <p:nvPr/>
            </p:nvSpPr>
            <p:spPr bwMode="auto">
              <a:xfrm>
                <a:off x="4139" y="2301"/>
                <a:ext cx="27" cy="27"/>
              </a:xfrm>
              <a:custGeom>
                <a:avLst/>
                <a:gdLst>
                  <a:gd name="T0" fmla="*/ 26 w 27"/>
                  <a:gd name="T1" fmla="*/ 10 h 27"/>
                  <a:gd name="T2" fmla="*/ 26 w 27"/>
                  <a:gd name="T3" fmla="*/ 10 h 27"/>
                  <a:gd name="T4" fmla="*/ 10 w 27"/>
                  <a:gd name="T5" fmla="*/ 26 h 27"/>
                  <a:gd name="T6" fmla="*/ 0 w 27"/>
                  <a:gd name="T7" fmla="*/ 10 h 27"/>
                  <a:gd name="T8" fmla="*/ 10 w 27"/>
                  <a:gd name="T9" fmla="*/ 0 h 27"/>
                  <a:gd name="T10" fmla="*/ 26 w 27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26" y="10"/>
                    </a:moveTo>
                    <a:lnTo>
                      <a:pt x="26" y="10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Freeform 70"/>
              <p:cNvSpPr>
                <a:spLocks/>
              </p:cNvSpPr>
              <p:nvPr/>
            </p:nvSpPr>
            <p:spPr bwMode="auto">
              <a:xfrm>
                <a:off x="4165" y="2279"/>
                <a:ext cx="22" cy="27"/>
              </a:xfrm>
              <a:custGeom>
                <a:avLst/>
                <a:gdLst>
                  <a:gd name="T0" fmla="*/ 21 w 22"/>
                  <a:gd name="T1" fmla="*/ 10 h 27"/>
                  <a:gd name="T2" fmla="*/ 21 w 22"/>
                  <a:gd name="T3" fmla="*/ 10 h 27"/>
                  <a:gd name="T4" fmla="*/ 11 w 22"/>
                  <a:gd name="T5" fmla="*/ 26 h 27"/>
                  <a:gd name="T6" fmla="*/ 0 w 22"/>
                  <a:gd name="T7" fmla="*/ 10 h 27"/>
                  <a:gd name="T8" fmla="*/ 11 w 22"/>
                  <a:gd name="T9" fmla="*/ 0 h 27"/>
                  <a:gd name="T10" fmla="*/ 21 w 22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Freeform 71"/>
              <p:cNvSpPr>
                <a:spLocks/>
              </p:cNvSpPr>
              <p:nvPr/>
            </p:nvSpPr>
            <p:spPr bwMode="auto">
              <a:xfrm>
                <a:off x="4186" y="2269"/>
                <a:ext cx="27" cy="27"/>
              </a:xfrm>
              <a:custGeom>
                <a:avLst/>
                <a:gdLst>
                  <a:gd name="T0" fmla="*/ 26 w 27"/>
                  <a:gd name="T1" fmla="*/ 10 h 27"/>
                  <a:gd name="T2" fmla="*/ 26 w 27"/>
                  <a:gd name="T3" fmla="*/ 10 h 27"/>
                  <a:gd name="T4" fmla="*/ 16 w 27"/>
                  <a:gd name="T5" fmla="*/ 26 h 27"/>
                  <a:gd name="T6" fmla="*/ 0 w 27"/>
                  <a:gd name="T7" fmla="*/ 10 h 27"/>
                  <a:gd name="T8" fmla="*/ 16 w 27"/>
                  <a:gd name="T9" fmla="*/ 0 h 27"/>
                  <a:gd name="T10" fmla="*/ 26 w 27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26" y="10"/>
                    </a:moveTo>
                    <a:lnTo>
                      <a:pt x="26" y="10"/>
                    </a:lnTo>
                    <a:lnTo>
                      <a:pt x="16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72"/>
              <p:cNvSpPr>
                <a:spLocks/>
              </p:cNvSpPr>
              <p:nvPr/>
            </p:nvSpPr>
            <p:spPr bwMode="auto">
              <a:xfrm>
                <a:off x="4212" y="2265"/>
                <a:ext cx="27" cy="26"/>
              </a:xfrm>
              <a:custGeom>
                <a:avLst/>
                <a:gdLst>
                  <a:gd name="T0" fmla="*/ 26 w 27"/>
                  <a:gd name="T1" fmla="*/ 15 h 26"/>
                  <a:gd name="T2" fmla="*/ 26 w 27"/>
                  <a:gd name="T3" fmla="*/ 15 h 26"/>
                  <a:gd name="T4" fmla="*/ 10 w 27"/>
                  <a:gd name="T5" fmla="*/ 25 h 26"/>
                  <a:gd name="T6" fmla="*/ 0 w 27"/>
                  <a:gd name="T7" fmla="*/ 15 h 26"/>
                  <a:gd name="T8" fmla="*/ 10 w 27"/>
                  <a:gd name="T9" fmla="*/ 0 h 26"/>
                  <a:gd name="T10" fmla="*/ 26 w 27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5"/>
                    </a:moveTo>
                    <a:lnTo>
                      <a:pt x="26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6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Freeform 73"/>
              <p:cNvSpPr>
                <a:spLocks/>
              </p:cNvSpPr>
              <p:nvPr/>
            </p:nvSpPr>
            <p:spPr bwMode="auto">
              <a:xfrm>
                <a:off x="4238" y="2274"/>
                <a:ext cx="21" cy="28"/>
              </a:xfrm>
              <a:custGeom>
                <a:avLst/>
                <a:gdLst>
                  <a:gd name="T0" fmla="*/ 20 w 21"/>
                  <a:gd name="T1" fmla="*/ 11 h 28"/>
                  <a:gd name="T2" fmla="*/ 20 w 21"/>
                  <a:gd name="T3" fmla="*/ 11 h 28"/>
                  <a:gd name="T4" fmla="*/ 10 w 21"/>
                  <a:gd name="T5" fmla="*/ 27 h 28"/>
                  <a:gd name="T6" fmla="*/ 0 w 21"/>
                  <a:gd name="T7" fmla="*/ 11 h 28"/>
                  <a:gd name="T8" fmla="*/ 10 w 21"/>
                  <a:gd name="T9" fmla="*/ 0 h 28"/>
                  <a:gd name="T10" fmla="*/ 20 w 21"/>
                  <a:gd name="T11" fmla="*/ 1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8"/>
                  <a:gd name="T20" fmla="*/ 21 w 2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8">
                    <a:moveTo>
                      <a:pt x="20" y="11"/>
                    </a:moveTo>
                    <a:lnTo>
                      <a:pt x="20" y="11"/>
                    </a:lnTo>
                    <a:lnTo>
                      <a:pt x="10" y="27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Freeform 74"/>
              <p:cNvSpPr>
                <a:spLocks/>
              </p:cNvSpPr>
              <p:nvPr/>
            </p:nvSpPr>
            <p:spPr bwMode="auto">
              <a:xfrm>
                <a:off x="4258" y="2285"/>
                <a:ext cx="27" cy="21"/>
              </a:xfrm>
              <a:custGeom>
                <a:avLst/>
                <a:gdLst>
                  <a:gd name="T0" fmla="*/ 26 w 27"/>
                  <a:gd name="T1" fmla="*/ 10 h 21"/>
                  <a:gd name="T2" fmla="*/ 26 w 27"/>
                  <a:gd name="T3" fmla="*/ 10 h 21"/>
                  <a:gd name="T4" fmla="*/ 10 w 27"/>
                  <a:gd name="T5" fmla="*/ 20 h 21"/>
                  <a:gd name="T6" fmla="*/ 0 w 27"/>
                  <a:gd name="T7" fmla="*/ 10 h 21"/>
                  <a:gd name="T8" fmla="*/ 10 w 27"/>
                  <a:gd name="T9" fmla="*/ 0 h 21"/>
                  <a:gd name="T10" fmla="*/ 26 w 27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6" y="10"/>
                    </a:moveTo>
                    <a:lnTo>
                      <a:pt x="26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Freeform 75"/>
              <p:cNvSpPr>
                <a:spLocks/>
              </p:cNvSpPr>
              <p:nvPr/>
            </p:nvSpPr>
            <p:spPr bwMode="auto">
              <a:xfrm>
                <a:off x="4280" y="2301"/>
                <a:ext cx="26" cy="27"/>
              </a:xfrm>
              <a:custGeom>
                <a:avLst/>
                <a:gdLst>
                  <a:gd name="T0" fmla="*/ 25 w 26"/>
                  <a:gd name="T1" fmla="*/ 10 h 27"/>
                  <a:gd name="T2" fmla="*/ 25 w 26"/>
                  <a:gd name="T3" fmla="*/ 10 h 27"/>
                  <a:gd name="T4" fmla="*/ 15 w 26"/>
                  <a:gd name="T5" fmla="*/ 26 h 27"/>
                  <a:gd name="T6" fmla="*/ 0 w 26"/>
                  <a:gd name="T7" fmla="*/ 10 h 27"/>
                  <a:gd name="T8" fmla="*/ 15 w 26"/>
                  <a:gd name="T9" fmla="*/ 0 h 27"/>
                  <a:gd name="T10" fmla="*/ 25 w 26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25" y="10"/>
                    </a:moveTo>
                    <a:lnTo>
                      <a:pt x="25" y="10"/>
                    </a:lnTo>
                    <a:lnTo>
                      <a:pt x="15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Freeform 76"/>
              <p:cNvSpPr>
                <a:spLocks/>
              </p:cNvSpPr>
              <p:nvPr/>
            </p:nvSpPr>
            <p:spPr bwMode="auto">
              <a:xfrm>
                <a:off x="4305" y="2321"/>
                <a:ext cx="22" cy="21"/>
              </a:xfrm>
              <a:custGeom>
                <a:avLst/>
                <a:gdLst>
                  <a:gd name="T0" fmla="*/ 21 w 22"/>
                  <a:gd name="T1" fmla="*/ 10 h 21"/>
                  <a:gd name="T2" fmla="*/ 21 w 22"/>
                  <a:gd name="T3" fmla="*/ 10 h 21"/>
                  <a:gd name="T4" fmla="*/ 11 w 22"/>
                  <a:gd name="T5" fmla="*/ 20 h 21"/>
                  <a:gd name="T6" fmla="*/ 0 w 22"/>
                  <a:gd name="T7" fmla="*/ 10 h 21"/>
                  <a:gd name="T8" fmla="*/ 11 w 22"/>
                  <a:gd name="T9" fmla="*/ 0 h 21"/>
                  <a:gd name="T10" fmla="*/ 21 w 22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"/>
                  <a:gd name="T20" fmla="*/ 22 w 2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77"/>
              <p:cNvSpPr>
                <a:spLocks/>
              </p:cNvSpPr>
              <p:nvPr/>
            </p:nvSpPr>
            <p:spPr bwMode="auto">
              <a:xfrm>
                <a:off x="4326" y="2341"/>
                <a:ext cx="28" cy="23"/>
              </a:xfrm>
              <a:custGeom>
                <a:avLst/>
                <a:gdLst>
                  <a:gd name="T0" fmla="*/ 27 w 28"/>
                  <a:gd name="T1" fmla="*/ 11 h 23"/>
                  <a:gd name="T2" fmla="*/ 27 w 28"/>
                  <a:gd name="T3" fmla="*/ 11 h 23"/>
                  <a:gd name="T4" fmla="*/ 16 w 28"/>
                  <a:gd name="T5" fmla="*/ 22 h 23"/>
                  <a:gd name="T6" fmla="*/ 0 w 28"/>
                  <a:gd name="T7" fmla="*/ 11 h 23"/>
                  <a:gd name="T8" fmla="*/ 16 w 28"/>
                  <a:gd name="T9" fmla="*/ 0 h 23"/>
                  <a:gd name="T10" fmla="*/ 27 w 28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3"/>
                  <a:gd name="T20" fmla="*/ 28 w 2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3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22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7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Freeform 78"/>
              <p:cNvSpPr>
                <a:spLocks/>
              </p:cNvSpPr>
              <p:nvPr/>
            </p:nvSpPr>
            <p:spPr bwMode="auto">
              <a:xfrm>
                <a:off x="4353" y="2363"/>
                <a:ext cx="21" cy="23"/>
              </a:xfrm>
              <a:custGeom>
                <a:avLst/>
                <a:gdLst>
                  <a:gd name="T0" fmla="*/ 20 w 21"/>
                  <a:gd name="T1" fmla="*/ 11 h 23"/>
                  <a:gd name="T2" fmla="*/ 20 w 21"/>
                  <a:gd name="T3" fmla="*/ 11 h 23"/>
                  <a:gd name="T4" fmla="*/ 10 w 21"/>
                  <a:gd name="T5" fmla="*/ 22 h 23"/>
                  <a:gd name="T6" fmla="*/ 0 w 21"/>
                  <a:gd name="T7" fmla="*/ 11 h 23"/>
                  <a:gd name="T8" fmla="*/ 10 w 21"/>
                  <a:gd name="T9" fmla="*/ 0 h 23"/>
                  <a:gd name="T10" fmla="*/ 20 w 21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3"/>
                  <a:gd name="T20" fmla="*/ 21 w 2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3">
                    <a:moveTo>
                      <a:pt x="20" y="11"/>
                    </a:moveTo>
                    <a:lnTo>
                      <a:pt x="20" y="11"/>
                    </a:lnTo>
                    <a:lnTo>
                      <a:pt x="10" y="2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Freeform 79"/>
              <p:cNvSpPr>
                <a:spLocks/>
              </p:cNvSpPr>
              <p:nvPr/>
            </p:nvSpPr>
            <p:spPr bwMode="auto">
              <a:xfrm>
                <a:off x="4373" y="2385"/>
                <a:ext cx="28" cy="20"/>
              </a:xfrm>
              <a:custGeom>
                <a:avLst/>
                <a:gdLst>
                  <a:gd name="T0" fmla="*/ 27 w 28"/>
                  <a:gd name="T1" fmla="*/ 10 h 20"/>
                  <a:gd name="T2" fmla="*/ 27 w 28"/>
                  <a:gd name="T3" fmla="*/ 10 h 20"/>
                  <a:gd name="T4" fmla="*/ 16 w 28"/>
                  <a:gd name="T5" fmla="*/ 19 h 20"/>
                  <a:gd name="T6" fmla="*/ 0 w 28"/>
                  <a:gd name="T7" fmla="*/ 10 h 20"/>
                  <a:gd name="T8" fmla="*/ 16 w 28"/>
                  <a:gd name="T9" fmla="*/ 0 h 20"/>
                  <a:gd name="T10" fmla="*/ 27 w 28"/>
                  <a:gd name="T11" fmla="*/ 1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0"/>
                  <a:gd name="T20" fmla="*/ 28 w 2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19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Freeform 80"/>
              <p:cNvSpPr>
                <a:spLocks/>
              </p:cNvSpPr>
              <p:nvPr/>
            </p:nvSpPr>
            <p:spPr bwMode="auto">
              <a:xfrm>
                <a:off x="4400" y="2404"/>
                <a:ext cx="26" cy="27"/>
              </a:xfrm>
              <a:custGeom>
                <a:avLst/>
                <a:gdLst>
                  <a:gd name="T0" fmla="*/ 25 w 26"/>
                  <a:gd name="T1" fmla="*/ 10 h 27"/>
                  <a:gd name="T2" fmla="*/ 25 w 26"/>
                  <a:gd name="T3" fmla="*/ 10 h 27"/>
                  <a:gd name="T4" fmla="*/ 10 w 26"/>
                  <a:gd name="T5" fmla="*/ 26 h 27"/>
                  <a:gd name="T6" fmla="*/ 0 w 26"/>
                  <a:gd name="T7" fmla="*/ 10 h 27"/>
                  <a:gd name="T8" fmla="*/ 10 w 26"/>
                  <a:gd name="T9" fmla="*/ 0 h 27"/>
                  <a:gd name="T10" fmla="*/ 25 w 26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25" y="10"/>
                    </a:moveTo>
                    <a:lnTo>
                      <a:pt x="25" y="10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Freeform 81"/>
              <p:cNvSpPr>
                <a:spLocks/>
              </p:cNvSpPr>
              <p:nvPr/>
            </p:nvSpPr>
            <p:spPr bwMode="auto">
              <a:xfrm>
                <a:off x="4425" y="2430"/>
                <a:ext cx="21" cy="22"/>
              </a:xfrm>
              <a:custGeom>
                <a:avLst/>
                <a:gdLst>
                  <a:gd name="T0" fmla="*/ 20 w 21"/>
                  <a:gd name="T1" fmla="*/ 11 h 22"/>
                  <a:gd name="T2" fmla="*/ 20 w 21"/>
                  <a:gd name="T3" fmla="*/ 11 h 22"/>
                  <a:gd name="T4" fmla="*/ 10 w 21"/>
                  <a:gd name="T5" fmla="*/ 21 h 22"/>
                  <a:gd name="T6" fmla="*/ 0 w 21"/>
                  <a:gd name="T7" fmla="*/ 11 h 22"/>
                  <a:gd name="T8" fmla="*/ 10 w 21"/>
                  <a:gd name="T9" fmla="*/ 0 h 22"/>
                  <a:gd name="T10" fmla="*/ 20 w 21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2"/>
                  <a:gd name="T20" fmla="*/ 21 w 2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2">
                    <a:moveTo>
                      <a:pt x="20" y="11"/>
                    </a:moveTo>
                    <a:lnTo>
                      <a:pt x="20" y="1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" name="Freeform 82"/>
              <p:cNvSpPr>
                <a:spLocks/>
              </p:cNvSpPr>
              <p:nvPr/>
            </p:nvSpPr>
            <p:spPr bwMode="auto">
              <a:xfrm>
                <a:off x="4445" y="2451"/>
                <a:ext cx="28" cy="26"/>
              </a:xfrm>
              <a:custGeom>
                <a:avLst/>
                <a:gdLst>
                  <a:gd name="T0" fmla="*/ 27 w 28"/>
                  <a:gd name="T1" fmla="*/ 10 h 26"/>
                  <a:gd name="T2" fmla="*/ 27 w 28"/>
                  <a:gd name="T3" fmla="*/ 10 h 26"/>
                  <a:gd name="T4" fmla="*/ 11 w 28"/>
                  <a:gd name="T5" fmla="*/ 25 h 26"/>
                  <a:gd name="T6" fmla="*/ 0 w 28"/>
                  <a:gd name="T7" fmla="*/ 10 h 26"/>
                  <a:gd name="T8" fmla="*/ 11 w 28"/>
                  <a:gd name="T9" fmla="*/ 0 h 26"/>
                  <a:gd name="T10" fmla="*/ 27 w 28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6"/>
                  <a:gd name="T20" fmla="*/ 28 w 2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6">
                    <a:moveTo>
                      <a:pt x="27" y="10"/>
                    </a:moveTo>
                    <a:lnTo>
                      <a:pt x="27" y="10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" name="Freeform 83"/>
              <p:cNvSpPr>
                <a:spLocks/>
              </p:cNvSpPr>
              <p:nvPr/>
            </p:nvSpPr>
            <p:spPr bwMode="auto">
              <a:xfrm>
                <a:off x="4472" y="2471"/>
                <a:ext cx="21" cy="27"/>
              </a:xfrm>
              <a:custGeom>
                <a:avLst/>
                <a:gdLst>
                  <a:gd name="T0" fmla="*/ 20 w 21"/>
                  <a:gd name="T1" fmla="*/ 16 h 27"/>
                  <a:gd name="T2" fmla="*/ 20 w 21"/>
                  <a:gd name="T3" fmla="*/ 16 h 27"/>
                  <a:gd name="T4" fmla="*/ 10 w 21"/>
                  <a:gd name="T5" fmla="*/ 26 h 27"/>
                  <a:gd name="T6" fmla="*/ 0 w 21"/>
                  <a:gd name="T7" fmla="*/ 16 h 27"/>
                  <a:gd name="T8" fmla="*/ 10 w 21"/>
                  <a:gd name="T9" fmla="*/ 0 h 27"/>
                  <a:gd name="T10" fmla="*/ 20 w 21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7"/>
                  <a:gd name="T20" fmla="*/ 21 w 21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7">
                    <a:moveTo>
                      <a:pt x="20" y="16"/>
                    </a:moveTo>
                    <a:lnTo>
                      <a:pt x="20" y="16"/>
                    </a:lnTo>
                    <a:lnTo>
                      <a:pt x="10" y="26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" name="Freeform 84"/>
              <p:cNvSpPr>
                <a:spLocks/>
              </p:cNvSpPr>
              <p:nvPr/>
            </p:nvSpPr>
            <p:spPr bwMode="auto">
              <a:xfrm>
                <a:off x="4492" y="2493"/>
                <a:ext cx="26" cy="27"/>
              </a:xfrm>
              <a:custGeom>
                <a:avLst/>
                <a:gdLst>
                  <a:gd name="T0" fmla="*/ 25 w 26"/>
                  <a:gd name="T1" fmla="*/ 16 h 27"/>
                  <a:gd name="T2" fmla="*/ 25 w 26"/>
                  <a:gd name="T3" fmla="*/ 16 h 27"/>
                  <a:gd name="T4" fmla="*/ 15 w 26"/>
                  <a:gd name="T5" fmla="*/ 26 h 27"/>
                  <a:gd name="T6" fmla="*/ 0 w 26"/>
                  <a:gd name="T7" fmla="*/ 16 h 27"/>
                  <a:gd name="T8" fmla="*/ 15 w 26"/>
                  <a:gd name="T9" fmla="*/ 0 h 27"/>
                  <a:gd name="T10" fmla="*/ 25 w 26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25" y="16"/>
                    </a:moveTo>
                    <a:lnTo>
                      <a:pt x="25" y="16"/>
                    </a:lnTo>
                    <a:lnTo>
                      <a:pt x="15" y="26"/>
                    </a:lnTo>
                    <a:lnTo>
                      <a:pt x="0" y="16"/>
                    </a:lnTo>
                    <a:lnTo>
                      <a:pt x="15" y="0"/>
                    </a:lnTo>
                    <a:lnTo>
                      <a:pt x="25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" name="Freeform 85"/>
              <p:cNvSpPr>
                <a:spLocks/>
              </p:cNvSpPr>
              <p:nvPr/>
            </p:nvSpPr>
            <p:spPr bwMode="auto">
              <a:xfrm>
                <a:off x="4517" y="2508"/>
                <a:ext cx="28" cy="26"/>
              </a:xfrm>
              <a:custGeom>
                <a:avLst/>
                <a:gdLst>
                  <a:gd name="T0" fmla="*/ 27 w 28"/>
                  <a:gd name="T1" fmla="*/ 15 h 26"/>
                  <a:gd name="T2" fmla="*/ 27 w 28"/>
                  <a:gd name="T3" fmla="*/ 15 h 26"/>
                  <a:gd name="T4" fmla="*/ 11 w 28"/>
                  <a:gd name="T5" fmla="*/ 25 h 26"/>
                  <a:gd name="T6" fmla="*/ 0 w 28"/>
                  <a:gd name="T7" fmla="*/ 15 h 26"/>
                  <a:gd name="T8" fmla="*/ 11 w 28"/>
                  <a:gd name="T9" fmla="*/ 0 h 26"/>
                  <a:gd name="T10" fmla="*/ 27 w 28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6"/>
                  <a:gd name="T20" fmla="*/ 28 w 2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6">
                    <a:moveTo>
                      <a:pt x="27" y="15"/>
                    </a:moveTo>
                    <a:lnTo>
                      <a:pt x="27" y="15"/>
                    </a:lnTo>
                    <a:lnTo>
                      <a:pt x="11" y="25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7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" name="Freeform 86"/>
              <p:cNvSpPr>
                <a:spLocks/>
              </p:cNvSpPr>
              <p:nvPr/>
            </p:nvSpPr>
            <p:spPr bwMode="auto">
              <a:xfrm>
                <a:off x="4544" y="2514"/>
                <a:ext cx="21" cy="26"/>
              </a:xfrm>
              <a:custGeom>
                <a:avLst/>
                <a:gdLst>
                  <a:gd name="T0" fmla="*/ 20 w 21"/>
                  <a:gd name="T1" fmla="*/ 10 h 26"/>
                  <a:gd name="T2" fmla="*/ 20 w 21"/>
                  <a:gd name="T3" fmla="*/ 10 h 26"/>
                  <a:gd name="T4" fmla="*/ 10 w 21"/>
                  <a:gd name="T5" fmla="*/ 25 h 26"/>
                  <a:gd name="T6" fmla="*/ 0 w 21"/>
                  <a:gd name="T7" fmla="*/ 10 h 26"/>
                  <a:gd name="T8" fmla="*/ 10 w 21"/>
                  <a:gd name="T9" fmla="*/ 0 h 26"/>
                  <a:gd name="T10" fmla="*/ 20 w 21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0"/>
                    </a:moveTo>
                    <a:lnTo>
                      <a:pt x="20" y="10"/>
                    </a:lnTo>
                    <a:lnTo>
                      <a:pt x="10" y="2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Freeform 87"/>
              <p:cNvSpPr>
                <a:spLocks/>
              </p:cNvSpPr>
              <p:nvPr/>
            </p:nvSpPr>
            <p:spPr bwMode="auto">
              <a:xfrm>
                <a:off x="4564" y="2502"/>
                <a:ext cx="27" cy="28"/>
              </a:xfrm>
              <a:custGeom>
                <a:avLst/>
                <a:gdLst>
                  <a:gd name="T0" fmla="*/ 26 w 27"/>
                  <a:gd name="T1" fmla="*/ 16 h 28"/>
                  <a:gd name="T2" fmla="*/ 26 w 27"/>
                  <a:gd name="T3" fmla="*/ 16 h 28"/>
                  <a:gd name="T4" fmla="*/ 10 w 27"/>
                  <a:gd name="T5" fmla="*/ 27 h 28"/>
                  <a:gd name="T6" fmla="*/ 0 w 27"/>
                  <a:gd name="T7" fmla="*/ 16 h 28"/>
                  <a:gd name="T8" fmla="*/ 10 w 27"/>
                  <a:gd name="T9" fmla="*/ 0 h 28"/>
                  <a:gd name="T10" fmla="*/ 26 w 27"/>
                  <a:gd name="T11" fmla="*/ 1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8"/>
                  <a:gd name="T20" fmla="*/ 27 w 2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8">
                    <a:moveTo>
                      <a:pt x="26" y="16"/>
                    </a:moveTo>
                    <a:lnTo>
                      <a:pt x="26" y="16"/>
                    </a:lnTo>
                    <a:lnTo>
                      <a:pt x="10" y="27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6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Freeform 88"/>
              <p:cNvSpPr>
                <a:spLocks/>
              </p:cNvSpPr>
              <p:nvPr/>
            </p:nvSpPr>
            <p:spPr bwMode="auto">
              <a:xfrm>
                <a:off x="4590" y="2471"/>
                <a:ext cx="23" cy="23"/>
              </a:xfrm>
              <a:custGeom>
                <a:avLst/>
                <a:gdLst>
                  <a:gd name="T0" fmla="*/ 22 w 23"/>
                  <a:gd name="T1" fmla="*/ 11 h 23"/>
                  <a:gd name="T2" fmla="*/ 22 w 23"/>
                  <a:gd name="T3" fmla="*/ 11 h 23"/>
                  <a:gd name="T4" fmla="*/ 11 w 23"/>
                  <a:gd name="T5" fmla="*/ 22 h 23"/>
                  <a:gd name="T6" fmla="*/ 0 w 23"/>
                  <a:gd name="T7" fmla="*/ 11 h 23"/>
                  <a:gd name="T8" fmla="*/ 11 w 23"/>
                  <a:gd name="T9" fmla="*/ 0 h 23"/>
                  <a:gd name="T10" fmla="*/ 22 w 23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3"/>
                  <a:gd name="T20" fmla="*/ 23 w 2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3">
                    <a:moveTo>
                      <a:pt x="22" y="11"/>
                    </a:moveTo>
                    <a:lnTo>
                      <a:pt x="22" y="11"/>
                    </a:lnTo>
                    <a:lnTo>
                      <a:pt x="11" y="22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Freeform 89"/>
              <p:cNvSpPr>
                <a:spLocks/>
              </p:cNvSpPr>
              <p:nvPr/>
            </p:nvSpPr>
            <p:spPr bwMode="auto">
              <a:xfrm>
                <a:off x="4612" y="2419"/>
                <a:ext cx="26" cy="23"/>
              </a:xfrm>
              <a:custGeom>
                <a:avLst/>
                <a:gdLst>
                  <a:gd name="T0" fmla="*/ 25 w 26"/>
                  <a:gd name="T1" fmla="*/ 11 h 23"/>
                  <a:gd name="T2" fmla="*/ 25 w 26"/>
                  <a:gd name="T3" fmla="*/ 11 h 23"/>
                  <a:gd name="T4" fmla="*/ 10 w 26"/>
                  <a:gd name="T5" fmla="*/ 22 h 23"/>
                  <a:gd name="T6" fmla="*/ 0 w 26"/>
                  <a:gd name="T7" fmla="*/ 11 h 23"/>
                  <a:gd name="T8" fmla="*/ 10 w 26"/>
                  <a:gd name="T9" fmla="*/ 0 h 23"/>
                  <a:gd name="T10" fmla="*/ 25 w 26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3"/>
                  <a:gd name="T20" fmla="*/ 26 w 2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3">
                    <a:moveTo>
                      <a:pt x="25" y="11"/>
                    </a:moveTo>
                    <a:lnTo>
                      <a:pt x="25" y="11"/>
                    </a:lnTo>
                    <a:lnTo>
                      <a:pt x="10" y="2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5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Freeform 90"/>
              <p:cNvSpPr>
                <a:spLocks/>
              </p:cNvSpPr>
              <p:nvPr/>
            </p:nvSpPr>
            <p:spPr bwMode="auto">
              <a:xfrm>
                <a:off x="4637" y="2368"/>
                <a:ext cx="23" cy="22"/>
              </a:xfrm>
              <a:custGeom>
                <a:avLst/>
                <a:gdLst>
                  <a:gd name="T0" fmla="*/ 22 w 23"/>
                  <a:gd name="T1" fmla="*/ 11 h 22"/>
                  <a:gd name="T2" fmla="*/ 22 w 23"/>
                  <a:gd name="T3" fmla="*/ 11 h 22"/>
                  <a:gd name="T4" fmla="*/ 11 w 23"/>
                  <a:gd name="T5" fmla="*/ 21 h 22"/>
                  <a:gd name="T6" fmla="*/ 0 w 23"/>
                  <a:gd name="T7" fmla="*/ 11 h 22"/>
                  <a:gd name="T8" fmla="*/ 11 w 23"/>
                  <a:gd name="T9" fmla="*/ 0 h 22"/>
                  <a:gd name="T10" fmla="*/ 22 w 23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22" y="11"/>
                    </a:moveTo>
                    <a:lnTo>
                      <a:pt x="22" y="11"/>
                    </a:lnTo>
                    <a:lnTo>
                      <a:pt x="11" y="2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2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Freeform 91"/>
              <p:cNvSpPr>
                <a:spLocks/>
              </p:cNvSpPr>
              <p:nvPr/>
            </p:nvSpPr>
            <p:spPr bwMode="auto">
              <a:xfrm>
                <a:off x="4659" y="2327"/>
                <a:ext cx="26" cy="26"/>
              </a:xfrm>
              <a:custGeom>
                <a:avLst/>
                <a:gdLst>
                  <a:gd name="T0" fmla="*/ 25 w 26"/>
                  <a:gd name="T1" fmla="*/ 10 h 26"/>
                  <a:gd name="T2" fmla="*/ 25 w 26"/>
                  <a:gd name="T3" fmla="*/ 10 h 26"/>
                  <a:gd name="T4" fmla="*/ 15 w 26"/>
                  <a:gd name="T5" fmla="*/ 25 h 26"/>
                  <a:gd name="T6" fmla="*/ 0 w 26"/>
                  <a:gd name="T7" fmla="*/ 10 h 26"/>
                  <a:gd name="T8" fmla="*/ 15 w 26"/>
                  <a:gd name="T9" fmla="*/ 0 h 26"/>
                  <a:gd name="T10" fmla="*/ 25 w 26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6"/>
                  <a:gd name="T20" fmla="*/ 26 w 26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6">
                    <a:moveTo>
                      <a:pt x="25" y="10"/>
                    </a:moveTo>
                    <a:lnTo>
                      <a:pt x="25" y="10"/>
                    </a:lnTo>
                    <a:lnTo>
                      <a:pt x="15" y="25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Freeform 92"/>
              <p:cNvSpPr>
                <a:spLocks/>
              </p:cNvSpPr>
              <p:nvPr/>
            </p:nvSpPr>
            <p:spPr bwMode="auto">
              <a:xfrm>
                <a:off x="4684" y="2301"/>
                <a:ext cx="21" cy="21"/>
              </a:xfrm>
              <a:custGeom>
                <a:avLst/>
                <a:gdLst>
                  <a:gd name="T0" fmla="*/ 20 w 21"/>
                  <a:gd name="T1" fmla="*/ 10 h 21"/>
                  <a:gd name="T2" fmla="*/ 20 w 21"/>
                  <a:gd name="T3" fmla="*/ 10 h 21"/>
                  <a:gd name="T4" fmla="*/ 10 w 21"/>
                  <a:gd name="T5" fmla="*/ 20 h 21"/>
                  <a:gd name="T6" fmla="*/ 0 w 21"/>
                  <a:gd name="T7" fmla="*/ 10 h 21"/>
                  <a:gd name="T8" fmla="*/ 10 w 21"/>
                  <a:gd name="T9" fmla="*/ 0 h 21"/>
                  <a:gd name="T10" fmla="*/ 20 w 21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1"/>
                  <a:gd name="T20" fmla="*/ 21 w 21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1">
                    <a:moveTo>
                      <a:pt x="20" y="1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Freeform 93"/>
              <p:cNvSpPr>
                <a:spLocks/>
              </p:cNvSpPr>
              <p:nvPr/>
            </p:nvSpPr>
            <p:spPr bwMode="auto">
              <a:xfrm>
                <a:off x="4704" y="2274"/>
                <a:ext cx="28" cy="28"/>
              </a:xfrm>
              <a:custGeom>
                <a:avLst/>
                <a:gdLst>
                  <a:gd name="T0" fmla="*/ 27 w 28"/>
                  <a:gd name="T1" fmla="*/ 16 h 28"/>
                  <a:gd name="T2" fmla="*/ 27 w 28"/>
                  <a:gd name="T3" fmla="*/ 16 h 28"/>
                  <a:gd name="T4" fmla="*/ 16 w 28"/>
                  <a:gd name="T5" fmla="*/ 27 h 28"/>
                  <a:gd name="T6" fmla="*/ 0 w 28"/>
                  <a:gd name="T7" fmla="*/ 16 h 28"/>
                  <a:gd name="T8" fmla="*/ 16 w 28"/>
                  <a:gd name="T9" fmla="*/ 0 h 28"/>
                  <a:gd name="T10" fmla="*/ 27 w 28"/>
                  <a:gd name="T11" fmla="*/ 1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27" y="16"/>
                    </a:moveTo>
                    <a:lnTo>
                      <a:pt x="27" y="16"/>
                    </a:lnTo>
                    <a:lnTo>
                      <a:pt x="16" y="27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27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Freeform 94"/>
              <p:cNvSpPr>
                <a:spLocks/>
              </p:cNvSpPr>
              <p:nvPr/>
            </p:nvSpPr>
            <p:spPr bwMode="auto">
              <a:xfrm>
                <a:off x="4731" y="2265"/>
                <a:ext cx="21" cy="26"/>
              </a:xfrm>
              <a:custGeom>
                <a:avLst/>
                <a:gdLst>
                  <a:gd name="T0" fmla="*/ 20 w 21"/>
                  <a:gd name="T1" fmla="*/ 10 h 26"/>
                  <a:gd name="T2" fmla="*/ 20 w 21"/>
                  <a:gd name="T3" fmla="*/ 10 h 26"/>
                  <a:gd name="T4" fmla="*/ 10 w 21"/>
                  <a:gd name="T5" fmla="*/ 25 h 26"/>
                  <a:gd name="T6" fmla="*/ 0 w 21"/>
                  <a:gd name="T7" fmla="*/ 10 h 26"/>
                  <a:gd name="T8" fmla="*/ 10 w 21"/>
                  <a:gd name="T9" fmla="*/ 0 h 26"/>
                  <a:gd name="T10" fmla="*/ 20 w 21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0"/>
                    </a:moveTo>
                    <a:lnTo>
                      <a:pt x="20" y="10"/>
                    </a:lnTo>
                    <a:lnTo>
                      <a:pt x="10" y="2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95"/>
              <p:cNvSpPr>
                <a:spLocks/>
              </p:cNvSpPr>
              <p:nvPr/>
            </p:nvSpPr>
            <p:spPr bwMode="auto">
              <a:xfrm>
                <a:off x="4751" y="2260"/>
                <a:ext cx="28" cy="26"/>
              </a:xfrm>
              <a:custGeom>
                <a:avLst/>
                <a:gdLst>
                  <a:gd name="T0" fmla="*/ 27 w 28"/>
                  <a:gd name="T1" fmla="*/ 15 h 26"/>
                  <a:gd name="T2" fmla="*/ 27 w 28"/>
                  <a:gd name="T3" fmla="*/ 15 h 26"/>
                  <a:gd name="T4" fmla="*/ 16 w 28"/>
                  <a:gd name="T5" fmla="*/ 25 h 26"/>
                  <a:gd name="T6" fmla="*/ 0 w 28"/>
                  <a:gd name="T7" fmla="*/ 15 h 26"/>
                  <a:gd name="T8" fmla="*/ 16 w 28"/>
                  <a:gd name="T9" fmla="*/ 0 h 26"/>
                  <a:gd name="T10" fmla="*/ 27 w 28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6"/>
                  <a:gd name="T20" fmla="*/ 28 w 2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6">
                    <a:moveTo>
                      <a:pt x="27" y="15"/>
                    </a:moveTo>
                    <a:lnTo>
                      <a:pt x="27" y="15"/>
                    </a:lnTo>
                    <a:lnTo>
                      <a:pt x="16" y="25"/>
                    </a:lnTo>
                    <a:lnTo>
                      <a:pt x="0" y="15"/>
                    </a:lnTo>
                    <a:lnTo>
                      <a:pt x="16" y="0"/>
                    </a:lnTo>
                    <a:lnTo>
                      <a:pt x="27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Freeform 96"/>
              <p:cNvSpPr>
                <a:spLocks/>
              </p:cNvSpPr>
              <p:nvPr/>
            </p:nvSpPr>
            <p:spPr bwMode="auto">
              <a:xfrm>
                <a:off x="4778" y="2260"/>
                <a:ext cx="21" cy="26"/>
              </a:xfrm>
              <a:custGeom>
                <a:avLst/>
                <a:gdLst>
                  <a:gd name="T0" fmla="*/ 20 w 21"/>
                  <a:gd name="T1" fmla="*/ 15 h 26"/>
                  <a:gd name="T2" fmla="*/ 20 w 21"/>
                  <a:gd name="T3" fmla="*/ 15 h 26"/>
                  <a:gd name="T4" fmla="*/ 10 w 21"/>
                  <a:gd name="T5" fmla="*/ 25 h 26"/>
                  <a:gd name="T6" fmla="*/ 0 w 21"/>
                  <a:gd name="T7" fmla="*/ 15 h 26"/>
                  <a:gd name="T8" fmla="*/ 10 w 21"/>
                  <a:gd name="T9" fmla="*/ 0 h 26"/>
                  <a:gd name="T10" fmla="*/ 20 w 21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5"/>
                    </a:moveTo>
                    <a:lnTo>
                      <a:pt x="20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97"/>
              <p:cNvSpPr>
                <a:spLocks/>
              </p:cNvSpPr>
              <p:nvPr/>
            </p:nvSpPr>
            <p:spPr bwMode="auto">
              <a:xfrm>
                <a:off x="4798" y="2269"/>
                <a:ext cx="26" cy="27"/>
              </a:xfrm>
              <a:custGeom>
                <a:avLst/>
                <a:gdLst>
                  <a:gd name="T0" fmla="*/ 25 w 26"/>
                  <a:gd name="T1" fmla="*/ 10 h 27"/>
                  <a:gd name="T2" fmla="*/ 25 w 26"/>
                  <a:gd name="T3" fmla="*/ 10 h 27"/>
                  <a:gd name="T4" fmla="*/ 15 w 26"/>
                  <a:gd name="T5" fmla="*/ 26 h 27"/>
                  <a:gd name="T6" fmla="*/ 0 w 26"/>
                  <a:gd name="T7" fmla="*/ 10 h 27"/>
                  <a:gd name="T8" fmla="*/ 15 w 26"/>
                  <a:gd name="T9" fmla="*/ 0 h 27"/>
                  <a:gd name="T10" fmla="*/ 25 w 26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25" y="10"/>
                    </a:moveTo>
                    <a:lnTo>
                      <a:pt x="25" y="10"/>
                    </a:lnTo>
                    <a:lnTo>
                      <a:pt x="15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Freeform 98"/>
              <p:cNvSpPr>
                <a:spLocks/>
              </p:cNvSpPr>
              <p:nvPr/>
            </p:nvSpPr>
            <p:spPr bwMode="auto">
              <a:xfrm>
                <a:off x="4823" y="2279"/>
                <a:ext cx="28" cy="27"/>
              </a:xfrm>
              <a:custGeom>
                <a:avLst/>
                <a:gdLst>
                  <a:gd name="T0" fmla="*/ 27 w 28"/>
                  <a:gd name="T1" fmla="*/ 10 h 27"/>
                  <a:gd name="T2" fmla="*/ 27 w 28"/>
                  <a:gd name="T3" fmla="*/ 10 h 27"/>
                  <a:gd name="T4" fmla="*/ 11 w 28"/>
                  <a:gd name="T5" fmla="*/ 26 h 27"/>
                  <a:gd name="T6" fmla="*/ 0 w 28"/>
                  <a:gd name="T7" fmla="*/ 10 h 27"/>
                  <a:gd name="T8" fmla="*/ 11 w 28"/>
                  <a:gd name="T9" fmla="*/ 0 h 27"/>
                  <a:gd name="T10" fmla="*/ 27 w 28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7"/>
                  <a:gd name="T20" fmla="*/ 28 w 2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7">
                    <a:moveTo>
                      <a:pt x="27" y="10"/>
                    </a:moveTo>
                    <a:lnTo>
                      <a:pt x="27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" name="Freeform 99"/>
              <p:cNvSpPr>
                <a:spLocks/>
              </p:cNvSpPr>
              <p:nvPr/>
            </p:nvSpPr>
            <p:spPr bwMode="auto">
              <a:xfrm>
                <a:off x="4850" y="2295"/>
                <a:ext cx="22" cy="22"/>
              </a:xfrm>
              <a:custGeom>
                <a:avLst/>
                <a:gdLst>
                  <a:gd name="T0" fmla="*/ 21 w 22"/>
                  <a:gd name="T1" fmla="*/ 11 h 22"/>
                  <a:gd name="T2" fmla="*/ 21 w 22"/>
                  <a:gd name="T3" fmla="*/ 11 h 22"/>
                  <a:gd name="T4" fmla="*/ 11 w 22"/>
                  <a:gd name="T5" fmla="*/ 21 h 22"/>
                  <a:gd name="T6" fmla="*/ 0 w 22"/>
                  <a:gd name="T7" fmla="*/ 11 h 22"/>
                  <a:gd name="T8" fmla="*/ 11 w 22"/>
                  <a:gd name="T9" fmla="*/ 0 h 22"/>
                  <a:gd name="T10" fmla="*/ 21 w 22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2"/>
                  <a:gd name="T20" fmla="*/ 22 w 2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2">
                    <a:moveTo>
                      <a:pt x="21" y="11"/>
                    </a:moveTo>
                    <a:lnTo>
                      <a:pt x="21" y="11"/>
                    </a:lnTo>
                    <a:lnTo>
                      <a:pt x="11" y="2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" name="Freeform 100"/>
              <p:cNvSpPr>
                <a:spLocks/>
              </p:cNvSpPr>
              <p:nvPr/>
            </p:nvSpPr>
            <p:spPr bwMode="auto">
              <a:xfrm>
                <a:off x="4871" y="2305"/>
                <a:ext cx="28" cy="28"/>
              </a:xfrm>
              <a:custGeom>
                <a:avLst/>
                <a:gdLst>
                  <a:gd name="T0" fmla="*/ 27 w 28"/>
                  <a:gd name="T1" fmla="*/ 16 h 28"/>
                  <a:gd name="T2" fmla="*/ 27 w 28"/>
                  <a:gd name="T3" fmla="*/ 16 h 28"/>
                  <a:gd name="T4" fmla="*/ 11 w 28"/>
                  <a:gd name="T5" fmla="*/ 27 h 28"/>
                  <a:gd name="T6" fmla="*/ 0 w 28"/>
                  <a:gd name="T7" fmla="*/ 16 h 28"/>
                  <a:gd name="T8" fmla="*/ 11 w 28"/>
                  <a:gd name="T9" fmla="*/ 0 h 28"/>
                  <a:gd name="T10" fmla="*/ 27 w 28"/>
                  <a:gd name="T11" fmla="*/ 1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27" y="16"/>
                    </a:moveTo>
                    <a:lnTo>
                      <a:pt x="27" y="16"/>
                    </a:lnTo>
                    <a:lnTo>
                      <a:pt x="11" y="27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7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" name="Freeform 101"/>
              <p:cNvSpPr>
                <a:spLocks/>
              </p:cNvSpPr>
              <p:nvPr/>
            </p:nvSpPr>
            <p:spPr bwMode="auto">
              <a:xfrm>
                <a:off x="4898" y="2321"/>
                <a:ext cx="21" cy="26"/>
              </a:xfrm>
              <a:custGeom>
                <a:avLst/>
                <a:gdLst>
                  <a:gd name="T0" fmla="*/ 20 w 21"/>
                  <a:gd name="T1" fmla="*/ 15 h 26"/>
                  <a:gd name="T2" fmla="*/ 20 w 21"/>
                  <a:gd name="T3" fmla="*/ 15 h 26"/>
                  <a:gd name="T4" fmla="*/ 10 w 21"/>
                  <a:gd name="T5" fmla="*/ 25 h 26"/>
                  <a:gd name="T6" fmla="*/ 0 w 21"/>
                  <a:gd name="T7" fmla="*/ 15 h 26"/>
                  <a:gd name="T8" fmla="*/ 10 w 21"/>
                  <a:gd name="T9" fmla="*/ 0 h 26"/>
                  <a:gd name="T10" fmla="*/ 20 w 21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5"/>
                    </a:moveTo>
                    <a:lnTo>
                      <a:pt x="20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Freeform 102"/>
              <p:cNvSpPr>
                <a:spLocks/>
              </p:cNvSpPr>
              <p:nvPr/>
            </p:nvSpPr>
            <p:spPr bwMode="auto">
              <a:xfrm>
                <a:off x="4918" y="2337"/>
                <a:ext cx="26" cy="27"/>
              </a:xfrm>
              <a:custGeom>
                <a:avLst/>
                <a:gdLst>
                  <a:gd name="T0" fmla="*/ 25 w 26"/>
                  <a:gd name="T1" fmla="*/ 10 h 27"/>
                  <a:gd name="T2" fmla="*/ 25 w 26"/>
                  <a:gd name="T3" fmla="*/ 10 h 27"/>
                  <a:gd name="T4" fmla="*/ 10 w 26"/>
                  <a:gd name="T5" fmla="*/ 26 h 27"/>
                  <a:gd name="T6" fmla="*/ 0 w 26"/>
                  <a:gd name="T7" fmla="*/ 10 h 27"/>
                  <a:gd name="T8" fmla="*/ 10 w 26"/>
                  <a:gd name="T9" fmla="*/ 0 h 27"/>
                  <a:gd name="T10" fmla="*/ 25 w 26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25" y="10"/>
                    </a:moveTo>
                    <a:lnTo>
                      <a:pt x="25" y="10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103"/>
              <p:cNvSpPr>
                <a:spLocks/>
              </p:cNvSpPr>
              <p:nvPr/>
            </p:nvSpPr>
            <p:spPr bwMode="auto">
              <a:xfrm>
                <a:off x="4943" y="2352"/>
                <a:ext cx="23" cy="28"/>
              </a:xfrm>
              <a:custGeom>
                <a:avLst/>
                <a:gdLst>
                  <a:gd name="T0" fmla="*/ 22 w 23"/>
                  <a:gd name="T1" fmla="*/ 16 h 28"/>
                  <a:gd name="T2" fmla="*/ 22 w 23"/>
                  <a:gd name="T3" fmla="*/ 16 h 28"/>
                  <a:gd name="T4" fmla="*/ 11 w 23"/>
                  <a:gd name="T5" fmla="*/ 27 h 28"/>
                  <a:gd name="T6" fmla="*/ 0 w 23"/>
                  <a:gd name="T7" fmla="*/ 16 h 28"/>
                  <a:gd name="T8" fmla="*/ 11 w 23"/>
                  <a:gd name="T9" fmla="*/ 0 h 28"/>
                  <a:gd name="T10" fmla="*/ 22 w 23"/>
                  <a:gd name="T11" fmla="*/ 1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8"/>
                  <a:gd name="T20" fmla="*/ 23 w 23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8">
                    <a:moveTo>
                      <a:pt x="22" y="16"/>
                    </a:moveTo>
                    <a:lnTo>
                      <a:pt x="22" y="16"/>
                    </a:lnTo>
                    <a:lnTo>
                      <a:pt x="11" y="27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2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Freeform 104"/>
              <p:cNvSpPr>
                <a:spLocks/>
              </p:cNvSpPr>
              <p:nvPr/>
            </p:nvSpPr>
            <p:spPr bwMode="auto">
              <a:xfrm>
                <a:off x="4965" y="2368"/>
                <a:ext cx="27" cy="27"/>
              </a:xfrm>
              <a:custGeom>
                <a:avLst/>
                <a:gdLst>
                  <a:gd name="T0" fmla="*/ 26 w 27"/>
                  <a:gd name="T1" fmla="*/ 10 h 27"/>
                  <a:gd name="T2" fmla="*/ 26 w 27"/>
                  <a:gd name="T3" fmla="*/ 10 h 27"/>
                  <a:gd name="T4" fmla="*/ 16 w 27"/>
                  <a:gd name="T5" fmla="*/ 26 h 27"/>
                  <a:gd name="T6" fmla="*/ 0 w 27"/>
                  <a:gd name="T7" fmla="*/ 10 h 27"/>
                  <a:gd name="T8" fmla="*/ 16 w 27"/>
                  <a:gd name="T9" fmla="*/ 0 h 27"/>
                  <a:gd name="T10" fmla="*/ 26 w 27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7"/>
                  <a:gd name="T20" fmla="*/ 27 w 2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7">
                    <a:moveTo>
                      <a:pt x="26" y="10"/>
                    </a:moveTo>
                    <a:lnTo>
                      <a:pt x="26" y="10"/>
                    </a:lnTo>
                    <a:lnTo>
                      <a:pt x="16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105"/>
              <p:cNvSpPr>
                <a:spLocks/>
              </p:cNvSpPr>
              <p:nvPr/>
            </p:nvSpPr>
            <p:spPr bwMode="auto">
              <a:xfrm>
                <a:off x="4991" y="2385"/>
                <a:ext cx="20" cy="26"/>
              </a:xfrm>
              <a:custGeom>
                <a:avLst/>
                <a:gdLst>
                  <a:gd name="T0" fmla="*/ 19 w 20"/>
                  <a:gd name="T1" fmla="*/ 10 h 26"/>
                  <a:gd name="T2" fmla="*/ 19 w 20"/>
                  <a:gd name="T3" fmla="*/ 10 h 26"/>
                  <a:gd name="T4" fmla="*/ 10 w 20"/>
                  <a:gd name="T5" fmla="*/ 25 h 26"/>
                  <a:gd name="T6" fmla="*/ 0 w 20"/>
                  <a:gd name="T7" fmla="*/ 10 h 26"/>
                  <a:gd name="T8" fmla="*/ 10 w 20"/>
                  <a:gd name="T9" fmla="*/ 0 h 26"/>
                  <a:gd name="T10" fmla="*/ 19 w 20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6"/>
                  <a:gd name="T20" fmla="*/ 20 w 2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6">
                    <a:moveTo>
                      <a:pt x="19" y="10"/>
                    </a:moveTo>
                    <a:lnTo>
                      <a:pt x="19" y="10"/>
                    </a:lnTo>
                    <a:lnTo>
                      <a:pt x="10" y="2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9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Freeform 106"/>
              <p:cNvSpPr>
                <a:spLocks/>
              </p:cNvSpPr>
              <p:nvPr/>
            </p:nvSpPr>
            <p:spPr bwMode="auto">
              <a:xfrm>
                <a:off x="5010" y="2399"/>
                <a:ext cx="28" cy="21"/>
              </a:xfrm>
              <a:custGeom>
                <a:avLst/>
                <a:gdLst>
                  <a:gd name="T0" fmla="*/ 27 w 28"/>
                  <a:gd name="T1" fmla="*/ 10 h 21"/>
                  <a:gd name="T2" fmla="*/ 27 w 28"/>
                  <a:gd name="T3" fmla="*/ 10 h 21"/>
                  <a:gd name="T4" fmla="*/ 16 w 28"/>
                  <a:gd name="T5" fmla="*/ 20 h 21"/>
                  <a:gd name="T6" fmla="*/ 0 w 28"/>
                  <a:gd name="T7" fmla="*/ 10 h 21"/>
                  <a:gd name="T8" fmla="*/ 16 w 28"/>
                  <a:gd name="T9" fmla="*/ 0 h 21"/>
                  <a:gd name="T10" fmla="*/ 27 w 28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1"/>
                  <a:gd name="T20" fmla="*/ 28 w 2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1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20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107"/>
              <p:cNvSpPr>
                <a:spLocks/>
              </p:cNvSpPr>
              <p:nvPr/>
            </p:nvSpPr>
            <p:spPr bwMode="auto">
              <a:xfrm>
                <a:off x="5037" y="2410"/>
                <a:ext cx="21" cy="27"/>
              </a:xfrm>
              <a:custGeom>
                <a:avLst/>
                <a:gdLst>
                  <a:gd name="T0" fmla="*/ 20 w 21"/>
                  <a:gd name="T1" fmla="*/ 16 h 27"/>
                  <a:gd name="T2" fmla="*/ 20 w 21"/>
                  <a:gd name="T3" fmla="*/ 16 h 27"/>
                  <a:gd name="T4" fmla="*/ 10 w 21"/>
                  <a:gd name="T5" fmla="*/ 26 h 27"/>
                  <a:gd name="T6" fmla="*/ 0 w 21"/>
                  <a:gd name="T7" fmla="*/ 16 h 27"/>
                  <a:gd name="T8" fmla="*/ 10 w 21"/>
                  <a:gd name="T9" fmla="*/ 0 h 27"/>
                  <a:gd name="T10" fmla="*/ 20 w 21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7"/>
                  <a:gd name="T20" fmla="*/ 21 w 21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7">
                    <a:moveTo>
                      <a:pt x="20" y="16"/>
                    </a:moveTo>
                    <a:lnTo>
                      <a:pt x="20" y="16"/>
                    </a:lnTo>
                    <a:lnTo>
                      <a:pt x="10" y="26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0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108"/>
              <p:cNvSpPr>
                <a:spLocks/>
              </p:cNvSpPr>
              <p:nvPr/>
            </p:nvSpPr>
            <p:spPr bwMode="auto">
              <a:xfrm>
                <a:off x="5057" y="2424"/>
                <a:ext cx="28" cy="23"/>
              </a:xfrm>
              <a:custGeom>
                <a:avLst/>
                <a:gdLst>
                  <a:gd name="T0" fmla="*/ 27 w 28"/>
                  <a:gd name="T1" fmla="*/ 11 h 23"/>
                  <a:gd name="T2" fmla="*/ 27 w 28"/>
                  <a:gd name="T3" fmla="*/ 11 h 23"/>
                  <a:gd name="T4" fmla="*/ 16 w 28"/>
                  <a:gd name="T5" fmla="*/ 22 h 23"/>
                  <a:gd name="T6" fmla="*/ 0 w 28"/>
                  <a:gd name="T7" fmla="*/ 11 h 23"/>
                  <a:gd name="T8" fmla="*/ 16 w 28"/>
                  <a:gd name="T9" fmla="*/ 0 h 23"/>
                  <a:gd name="T10" fmla="*/ 27 w 28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3"/>
                  <a:gd name="T20" fmla="*/ 28 w 2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3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22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7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109"/>
              <p:cNvSpPr>
                <a:spLocks/>
              </p:cNvSpPr>
              <p:nvPr/>
            </p:nvSpPr>
            <p:spPr bwMode="auto">
              <a:xfrm>
                <a:off x="5084" y="2436"/>
                <a:ext cx="27" cy="26"/>
              </a:xfrm>
              <a:custGeom>
                <a:avLst/>
                <a:gdLst>
                  <a:gd name="T0" fmla="*/ 26 w 27"/>
                  <a:gd name="T1" fmla="*/ 15 h 26"/>
                  <a:gd name="T2" fmla="*/ 26 w 27"/>
                  <a:gd name="T3" fmla="*/ 15 h 26"/>
                  <a:gd name="T4" fmla="*/ 10 w 27"/>
                  <a:gd name="T5" fmla="*/ 25 h 26"/>
                  <a:gd name="T6" fmla="*/ 0 w 27"/>
                  <a:gd name="T7" fmla="*/ 15 h 26"/>
                  <a:gd name="T8" fmla="*/ 10 w 27"/>
                  <a:gd name="T9" fmla="*/ 0 h 26"/>
                  <a:gd name="T10" fmla="*/ 26 w 27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5"/>
                    </a:moveTo>
                    <a:lnTo>
                      <a:pt x="26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6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110"/>
              <p:cNvSpPr>
                <a:spLocks/>
              </p:cNvSpPr>
              <p:nvPr/>
            </p:nvSpPr>
            <p:spPr bwMode="auto">
              <a:xfrm>
                <a:off x="5110" y="2451"/>
                <a:ext cx="21" cy="26"/>
              </a:xfrm>
              <a:custGeom>
                <a:avLst/>
                <a:gdLst>
                  <a:gd name="T0" fmla="*/ 20 w 21"/>
                  <a:gd name="T1" fmla="*/ 10 h 26"/>
                  <a:gd name="T2" fmla="*/ 20 w 21"/>
                  <a:gd name="T3" fmla="*/ 10 h 26"/>
                  <a:gd name="T4" fmla="*/ 10 w 21"/>
                  <a:gd name="T5" fmla="*/ 25 h 26"/>
                  <a:gd name="T6" fmla="*/ 0 w 21"/>
                  <a:gd name="T7" fmla="*/ 10 h 26"/>
                  <a:gd name="T8" fmla="*/ 10 w 21"/>
                  <a:gd name="T9" fmla="*/ 0 h 26"/>
                  <a:gd name="T10" fmla="*/ 20 w 21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0"/>
                    </a:moveTo>
                    <a:lnTo>
                      <a:pt x="20" y="10"/>
                    </a:lnTo>
                    <a:lnTo>
                      <a:pt x="10" y="2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111"/>
              <p:cNvSpPr>
                <a:spLocks/>
              </p:cNvSpPr>
              <p:nvPr/>
            </p:nvSpPr>
            <p:spPr bwMode="auto">
              <a:xfrm>
                <a:off x="5130" y="2461"/>
                <a:ext cx="28" cy="28"/>
              </a:xfrm>
              <a:custGeom>
                <a:avLst/>
                <a:gdLst>
                  <a:gd name="T0" fmla="*/ 27 w 28"/>
                  <a:gd name="T1" fmla="*/ 16 h 28"/>
                  <a:gd name="T2" fmla="*/ 27 w 28"/>
                  <a:gd name="T3" fmla="*/ 16 h 28"/>
                  <a:gd name="T4" fmla="*/ 11 w 28"/>
                  <a:gd name="T5" fmla="*/ 27 h 28"/>
                  <a:gd name="T6" fmla="*/ 0 w 28"/>
                  <a:gd name="T7" fmla="*/ 16 h 28"/>
                  <a:gd name="T8" fmla="*/ 11 w 28"/>
                  <a:gd name="T9" fmla="*/ 0 h 28"/>
                  <a:gd name="T10" fmla="*/ 27 w 28"/>
                  <a:gd name="T11" fmla="*/ 1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27" y="16"/>
                    </a:moveTo>
                    <a:lnTo>
                      <a:pt x="27" y="16"/>
                    </a:lnTo>
                    <a:lnTo>
                      <a:pt x="11" y="27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7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112"/>
              <p:cNvSpPr>
                <a:spLocks/>
              </p:cNvSpPr>
              <p:nvPr/>
            </p:nvSpPr>
            <p:spPr bwMode="auto">
              <a:xfrm>
                <a:off x="5157" y="2471"/>
                <a:ext cx="21" cy="23"/>
              </a:xfrm>
              <a:custGeom>
                <a:avLst/>
                <a:gdLst>
                  <a:gd name="T0" fmla="*/ 20 w 21"/>
                  <a:gd name="T1" fmla="*/ 11 h 23"/>
                  <a:gd name="T2" fmla="*/ 20 w 21"/>
                  <a:gd name="T3" fmla="*/ 11 h 23"/>
                  <a:gd name="T4" fmla="*/ 10 w 21"/>
                  <a:gd name="T5" fmla="*/ 22 h 23"/>
                  <a:gd name="T6" fmla="*/ 0 w 21"/>
                  <a:gd name="T7" fmla="*/ 11 h 23"/>
                  <a:gd name="T8" fmla="*/ 10 w 21"/>
                  <a:gd name="T9" fmla="*/ 0 h 23"/>
                  <a:gd name="T10" fmla="*/ 20 w 21"/>
                  <a:gd name="T11" fmla="*/ 1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3"/>
                  <a:gd name="T20" fmla="*/ 21 w 2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3">
                    <a:moveTo>
                      <a:pt x="20" y="11"/>
                    </a:moveTo>
                    <a:lnTo>
                      <a:pt x="20" y="11"/>
                    </a:lnTo>
                    <a:lnTo>
                      <a:pt x="10" y="22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" name="Freeform 113"/>
              <p:cNvSpPr>
                <a:spLocks/>
              </p:cNvSpPr>
              <p:nvPr/>
            </p:nvSpPr>
            <p:spPr bwMode="auto">
              <a:xfrm>
                <a:off x="5177" y="2476"/>
                <a:ext cx="28" cy="27"/>
              </a:xfrm>
              <a:custGeom>
                <a:avLst/>
                <a:gdLst>
                  <a:gd name="T0" fmla="*/ 27 w 28"/>
                  <a:gd name="T1" fmla="*/ 16 h 27"/>
                  <a:gd name="T2" fmla="*/ 27 w 28"/>
                  <a:gd name="T3" fmla="*/ 16 h 27"/>
                  <a:gd name="T4" fmla="*/ 16 w 28"/>
                  <a:gd name="T5" fmla="*/ 26 h 27"/>
                  <a:gd name="T6" fmla="*/ 0 w 28"/>
                  <a:gd name="T7" fmla="*/ 16 h 27"/>
                  <a:gd name="T8" fmla="*/ 16 w 28"/>
                  <a:gd name="T9" fmla="*/ 0 h 27"/>
                  <a:gd name="T10" fmla="*/ 27 w 28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7"/>
                  <a:gd name="T20" fmla="*/ 28 w 2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7">
                    <a:moveTo>
                      <a:pt x="27" y="16"/>
                    </a:moveTo>
                    <a:lnTo>
                      <a:pt x="27" y="16"/>
                    </a:lnTo>
                    <a:lnTo>
                      <a:pt x="16" y="26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27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" name="Freeform 114"/>
              <p:cNvSpPr>
                <a:spLocks/>
              </p:cNvSpPr>
              <p:nvPr/>
            </p:nvSpPr>
            <p:spPr bwMode="auto">
              <a:xfrm>
                <a:off x="5204" y="2482"/>
                <a:ext cx="27" cy="21"/>
              </a:xfrm>
              <a:custGeom>
                <a:avLst/>
                <a:gdLst>
                  <a:gd name="T0" fmla="*/ 26 w 27"/>
                  <a:gd name="T1" fmla="*/ 10 h 21"/>
                  <a:gd name="T2" fmla="*/ 26 w 27"/>
                  <a:gd name="T3" fmla="*/ 10 h 21"/>
                  <a:gd name="T4" fmla="*/ 10 w 27"/>
                  <a:gd name="T5" fmla="*/ 20 h 21"/>
                  <a:gd name="T6" fmla="*/ 0 w 27"/>
                  <a:gd name="T7" fmla="*/ 10 h 21"/>
                  <a:gd name="T8" fmla="*/ 10 w 27"/>
                  <a:gd name="T9" fmla="*/ 0 h 21"/>
                  <a:gd name="T10" fmla="*/ 26 w 27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1"/>
                  <a:gd name="T20" fmla="*/ 27 w 2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1">
                    <a:moveTo>
                      <a:pt x="26" y="10"/>
                    </a:moveTo>
                    <a:lnTo>
                      <a:pt x="26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" name="Freeform 115"/>
              <p:cNvSpPr>
                <a:spLocks/>
              </p:cNvSpPr>
              <p:nvPr/>
            </p:nvSpPr>
            <p:spPr bwMode="auto">
              <a:xfrm>
                <a:off x="5230" y="2476"/>
                <a:ext cx="21" cy="22"/>
              </a:xfrm>
              <a:custGeom>
                <a:avLst/>
                <a:gdLst>
                  <a:gd name="T0" fmla="*/ 20 w 21"/>
                  <a:gd name="T1" fmla="*/ 11 h 22"/>
                  <a:gd name="T2" fmla="*/ 20 w 21"/>
                  <a:gd name="T3" fmla="*/ 11 h 22"/>
                  <a:gd name="T4" fmla="*/ 10 w 21"/>
                  <a:gd name="T5" fmla="*/ 21 h 22"/>
                  <a:gd name="T6" fmla="*/ 0 w 21"/>
                  <a:gd name="T7" fmla="*/ 11 h 22"/>
                  <a:gd name="T8" fmla="*/ 10 w 21"/>
                  <a:gd name="T9" fmla="*/ 0 h 22"/>
                  <a:gd name="T10" fmla="*/ 20 w 21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2"/>
                  <a:gd name="T20" fmla="*/ 21 w 21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2">
                    <a:moveTo>
                      <a:pt x="20" y="11"/>
                    </a:moveTo>
                    <a:lnTo>
                      <a:pt x="20" y="1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" name="Freeform 116"/>
              <p:cNvSpPr>
                <a:spLocks/>
              </p:cNvSpPr>
              <p:nvPr/>
            </p:nvSpPr>
            <p:spPr bwMode="auto">
              <a:xfrm>
                <a:off x="5250" y="2466"/>
                <a:ext cx="27" cy="28"/>
              </a:xfrm>
              <a:custGeom>
                <a:avLst/>
                <a:gdLst>
                  <a:gd name="T0" fmla="*/ 26 w 27"/>
                  <a:gd name="T1" fmla="*/ 11 h 28"/>
                  <a:gd name="T2" fmla="*/ 26 w 27"/>
                  <a:gd name="T3" fmla="*/ 11 h 28"/>
                  <a:gd name="T4" fmla="*/ 10 w 27"/>
                  <a:gd name="T5" fmla="*/ 27 h 28"/>
                  <a:gd name="T6" fmla="*/ 0 w 27"/>
                  <a:gd name="T7" fmla="*/ 11 h 28"/>
                  <a:gd name="T8" fmla="*/ 10 w 27"/>
                  <a:gd name="T9" fmla="*/ 0 h 28"/>
                  <a:gd name="T10" fmla="*/ 26 w 27"/>
                  <a:gd name="T11" fmla="*/ 11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8"/>
                  <a:gd name="T20" fmla="*/ 27 w 2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8">
                    <a:moveTo>
                      <a:pt x="26" y="11"/>
                    </a:moveTo>
                    <a:lnTo>
                      <a:pt x="26" y="11"/>
                    </a:lnTo>
                    <a:lnTo>
                      <a:pt x="10" y="27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" name="Freeform 117"/>
              <p:cNvSpPr>
                <a:spLocks/>
              </p:cNvSpPr>
              <p:nvPr/>
            </p:nvSpPr>
            <p:spPr bwMode="auto">
              <a:xfrm>
                <a:off x="5276" y="2446"/>
                <a:ext cx="21" cy="26"/>
              </a:xfrm>
              <a:custGeom>
                <a:avLst/>
                <a:gdLst>
                  <a:gd name="T0" fmla="*/ 20 w 21"/>
                  <a:gd name="T1" fmla="*/ 15 h 26"/>
                  <a:gd name="T2" fmla="*/ 20 w 21"/>
                  <a:gd name="T3" fmla="*/ 15 h 26"/>
                  <a:gd name="T4" fmla="*/ 10 w 21"/>
                  <a:gd name="T5" fmla="*/ 25 h 26"/>
                  <a:gd name="T6" fmla="*/ 0 w 21"/>
                  <a:gd name="T7" fmla="*/ 15 h 26"/>
                  <a:gd name="T8" fmla="*/ 10 w 21"/>
                  <a:gd name="T9" fmla="*/ 0 h 26"/>
                  <a:gd name="T10" fmla="*/ 20 w 21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5"/>
                    </a:moveTo>
                    <a:lnTo>
                      <a:pt x="20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" name="Freeform 118"/>
              <p:cNvSpPr>
                <a:spLocks/>
              </p:cNvSpPr>
              <p:nvPr/>
            </p:nvSpPr>
            <p:spPr bwMode="auto">
              <a:xfrm>
                <a:off x="5296" y="2430"/>
                <a:ext cx="27" cy="22"/>
              </a:xfrm>
              <a:custGeom>
                <a:avLst/>
                <a:gdLst>
                  <a:gd name="T0" fmla="*/ 26 w 27"/>
                  <a:gd name="T1" fmla="*/ 11 h 22"/>
                  <a:gd name="T2" fmla="*/ 26 w 27"/>
                  <a:gd name="T3" fmla="*/ 11 h 22"/>
                  <a:gd name="T4" fmla="*/ 10 w 27"/>
                  <a:gd name="T5" fmla="*/ 21 h 22"/>
                  <a:gd name="T6" fmla="*/ 0 w 27"/>
                  <a:gd name="T7" fmla="*/ 11 h 22"/>
                  <a:gd name="T8" fmla="*/ 10 w 27"/>
                  <a:gd name="T9" fmla="*/ 0 h 22"/>
                  <a:gd name="T10" fmla="*/ 26 w 27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2"/>
                  <a:gd name="T20" fmla="*/ 27 w 27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2">
                    <a:moveTo>
                      <a:pt x="26" y="11"/>
                    </a:moveTo>
                    <a:lnTo>
                      <a:pt x="26" y="11"/>
                    </a:ln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" name="Freeform 119"/>
              <p:cNvSpPr>
                <a:spLocks/>
              </p:cNvSpPr>
              <p:nvPr/>
            </p:nvSpPr>
            <p:spPr bwMode="auto">
              <a:xfrm>
                <a:off x="5322" y="2404"/>
                <a:ext cx="22" cy="27"/>
              </a:xfrm>
              <a:custGeom>
                <a:avLst/>
                <a:gdLst>
                  <a:gd name="T0" fmla="*/ 21 w 22"/>
                  <a:gd name="T1" fmla="*/ 10 h 27"/>
                  <a:gd name="T2" fmla="*/ 21 w 22"/>
                  <a:gd name="T3" fmla="*/ 10 h 27"/>
                  <a:gd name="T4" fmla="*/ 11 w 22"/>
                  <a:gd name="T5" fmla="*/ 26 h 27"/>
                  <a:gd name="T6" fmla="*/ 0 w 22"/>
                  <a:gd name="T7" fmla="*/ 10 h 27"/>
                  <a:gd name="T8" fmla="*/ 11 w 22"/>
                  <a:gd name="T9" fmla="*/ 0 h 27"/>
                  <a:gd name="T10" fmla="*/ 21 w 22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" name="Freeform 120"/>
              <p:cNvSpPr>
                <a:spLocks/>
              </p:cNvSpPr>
              <p:nvPr/>
            </p:nvSpPr>
            <p:spPr bwMode="auto">
              <a:xfrm>
                <a:off x="5343" y="2385"/>
                <a:ext cx="27" cy="26"/>
              </a:xfrm>
              <a:custGeom>
                <a:avLst/>
                <a:gdLst>
                  <a:gd name="T0" fmla="*/ 26 w 27"/>
                  <a:gd name="T1" fmla="*/ 10 h 26"/>
                  <a:gd name="T2" fmla="*/ 26 w 27"/>
                  <a:gd name="T3" fmla="*/ 10 h 26"/>
                  <a:gd name="T4" fmla="*/ 16 w 27"/>
                  <a:gd name="T5" fmla="*/ 25 h 26"/>
                  <a:gd name="T6" fmla="*/ 0 w 27"/>
                  <a:gd name="T7" fmla="*/ 10 h 26"/>
                  <a:gd name="T8" fmla="*/ 16 w 27"/>
                  <a:gd name="T9" fmla="*/ 0 h 26"/>
                  <a:gd name="T10" fmla="*/ 26 w 27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0"/>
                    </a:moveTo>
                    <a:lnTo>
                      <a:pt x="26" y="10"/>
                    </a:lnTo>
                    <a:lnTo>
                      <a:pt x="16" y="25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6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Freeform 121"/>
              <p:cNvSpPr>
                <a:spLocks/>
              </p:cNvSpPr>
              <p:nvPr/>
            </p:nvSpPr>
            <p:spPr bwMode="auto">
              <a:xfrm>
                <a:off x="5369" y="2368"/>
                <a:ext cx="22" cy="22"/>
              </a:xfrm>
              <a:custGeom>
                <a:avLst/>
                <a:gdLst>
                  <a:gd name="T0" fmla="*/ 21 w 22"/>
                  <a:gd name="T1" fmla="*/ 11 h 22"/>
                  <a:gd name="T2" fmla="*/ 21 w 22"/>
                  <a:gd name="T3" fmla="*/ 11 h 22"/>
                  <a:gd name="T4" fmla="*/ 11 w 22"/>
                  <a:gd name="T5" fmla="*/ 21 h 22"/>
                  <a:gd name="T6" fmla="*/ 0 w 22"/>
                  <a:gd name="T7" fmla="*/ 11 h 22"/>
                  <a:gd name="T8" fmla="*/ 11 w 22"/>
                  <a:gd name="T9" fmla="*/ 0 h 22"/>
                  <a:gd name="T10" fmla="*/ 21 w 22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2"/>
                  <a:gd name="T20" fmla="*/ 22 w 2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2">
                    <a:moveTo>
                      <a:pt x="21" y="11"/>
                    </a:moveTo>
                    <a:lnTo>
                      <a:pt x="21" y="11"/>
                    </a:lnTo>
                    <a:lnTo>
                      <a:pt x="11" y="2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" name="Freeform 122"/>
              <p:cNvSpPr>
                <a:spLocks/>
              </p:cNvSpPr>
              <p:nvPr/>
            </p:nvSpPr>
            <p:spPr bwMode="auto">
              <a:xfrm>
                <a:off x="5390" y="2352"/>
                <a:ext cx="27" cy="22"/>
              </a:xfrm>
              <a:custGeom>
                <a:avLst/>
                <a:gdLst>
                  <a:gd name="T0" fmla="*/ 26 w 27"/>
                  <a:gd name="T1" fmla="*/ 11 h 22"/>
                  <a:gd name="T2" fmla="*/ 26 w 27"/>
                  <a:gd name="T3" fmla="*/ 11 h 22"/>
                  <a:gd name="T4" fmla="*/ 16 w 27"/>
                  <a:gd name="T5" fmla="*/ 21 h 22"/>
                  <a:gd name="T6" fmla="*/ 0 w 27"/>
                  <a:gd name="T7" fmla="*/ 11 h 22"/>
                  <a:gd name="T8" fmla="*/ 16 w 27"/>
                  <a:gd name="T9" fmla="*/ 0 h 22"/>
                  <a:gd name="T10" fmla="*/ 26 w 27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2"/>
                  <a:gd name="T20" fmla="*/ 27 w 27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2">
                    <a:moveTo>
                      <a:pt x="26" y="11"/>
                    </a:moveTo>
                    <a:lnTo>
                      <a:pt x="26" y="11"/>
                    </a:lnTo>
                    <a:lnTo>
                      <a:pt x="16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" name="Freeform 123"/>
              <p:cNvSpPr>
                <a:spLocks/>
              </p:cNvSpPr>
              <p:nvPr/>
            </p:nvSpPr>
            <p:spPr bwMode="auto">
              <a:xfrm>
                <a:off x="5416" y="2337"/>
                <a:ext cx="23" cy="27"/>
              </a:xfrm>
              <a:custGeom>
                <a:avLst/>
                <a:gdLst>
                  <a:gd name="T0" fmla="*/ 22 w 23"/>
                  <a:gd name="T1" fmla="*/ 10 h 27"/>
                  <a:gd name="T2" fmla="*/ 22 w 23"/>
                  <a:gd name="T3" fmla="*/ 10 h 27"/>
                  <a:gd name="T4" fmla="*/ 11 w 23"/>
                  <a:gd name="T5" fmla="*/ 26 h 27"/>
                  <a:gd name="T6" fmla="*/ 0 w 23"/>
                  <a:gd name="T7" fmla="*/ 10 h 27"/>
                  <a:gd name="T8" fmla="*/ 11 w 23"/>
                  <a:gd name="T9" fmla="*/ 0 h 27"/>
                  <a:gd name="T10" fmla="*/ 22 w 23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7"/>
                  <a:gd name="T20" fmla="*/ 23 w 23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7">
                    <a:moveTo>
                      <a:pt x="22" y="10"/>
                    </a:moveTo>
                    <a:lnTo>
                      <a:pt x="22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" name="Freeform 124"/>
              <p:cNvSpPr>
                <a:spLocks/>
              </p:cNvSpPr>
              <p:nvPr/>
            </p:nvSpPr>
            <p:spPr bwMode="auto">
              <a:xfrm>
                <a:off x="5438" y="2327"/>
                <a:ext cx="26" cy="26"/>
              </a:xfrm>
              <a:custGeom>
                <a:avLst/>
                <a:gdLst>
                  <a:gd name="T0" fmla="*/ 25 w 26"/>
                  <a:gd name="T1" fmla="*/ 15 h 26"/>
                  <a:gd name="T2" fmla="*/ 25 w 26"/>
                  <a:gd name="T3" fmla="*/ 15 h 26"/>
                  <a:gd name="T4" fmla="*/ 15 w 26"/>
                  <a:gd name="T5" fmla="*/ 25 h 26"/>
                  <a:gd name="T6" fmla="*/ 0 w 26"/>
                  <a:gd name="T7" fmla="*/ 15 h 26"/>
                  <a:gd name="T8" fmla="*/ 15 w 26"/>
                  <a:gd name="T9" fmla="*/ 0 h 26"/>
                  <a:gd name="T10" fmla="*/ 25 w 26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6"/>
                  <a:gd name="T20" fmla="*/ 26 w 26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6">
                    <a:moveTo>
                      <a:pt x="25" y="15"/>
                    </a:moveTo>
                    <a:lnTo>
                      <a:pt x="25" y="15"/>
                    </a:lnTo>
                    <a:lnTo>
                      <a:pt x="15" y="25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25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" name="Freeform 125"/>
              <p:cNvSpPr>
                <a:spLocks/>
              </p:cNvSpPr>
              <p:nvPr/>
            </p:nvSpPr>
            <p:spPr bwMode="auto">
              <a:xfrm>
                <a:off x="5463" y="2321"/>
                <a:ext cx="21" cy="26"/>
              </a:xfrm>
              <a:custGeom>
                <a:avLst/>
                <a:gdLst>
                  <a:gd name="T0" fmla="*/ 20 w 21"/>
                  <a:gd name="T1" fmla="*/ 15 h 26"/>
                  <a:gd name="T2" fmla="*/ 20 w 21"/>
                  <a:gd name="T3" fmla="*/ 15 h 26"/>
                  <a:gd name="T4" fmla="*/ 10 w 21"/>
                  <a:gd name="T5" fmla="*/ 25 h 26"/>
                  <a:gd name="T6" fmla="*/ 0 w 21"/>
                  <a:gd name="T7" fmla="*/ 15 h 26"/>
                  <a:gd name="T8" fmla="*/ 10 w 21"/>
                  <a:gd name="T9" fmla="*/ 0 h 26"/>
                  <a:gd name="T10" fmla="*/ 20 w 21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5"/>
                    </a:moveTo>
                    <a:lnTo>
                      <a:pt x="20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0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" name="Freeform 126"/>
              <p:cNvSpPr>
                <a:spLocks/>
              </p:cNvSpPr>
              <p:nvPr/>
            </p:nvSpPr>
            <p:spPr bwMode="auto">
              <a:xfrm>
                <a:off x="5483" y="2321"/>
                <a:ext cx="28" cy="26"/>
              </a:xfrm>
              <a:custGeom>
                <a:avLst/>
                <a:gdLst>
                  <a:gd name="T0" fmla="*/ 27 w 28"/>
                  <a:gd name="T1" fmla="*/ 10 h 26"/>
                  <a:gd name="T2" fmla="*/ 27 w 28"/>
                  <a:gd name="T3" fmla="*/ 10 h 26"/>
                  <a:gd name="T4" fmla="*/ 16 w 28"/>
                  <a:gd name="T5" fmla="*/ 25 h 26"/>
                  <a:gd name="T6" fmla="*/ 0 w 28"/>
                  <a:gd name="T7" fmla="*/ 10 h 26"/>
                  <a:gd name="T8" fmla="*/ 16 w 28"/>
                  <a:gd name="T9" fmla="*/ 0 h 26"/>
                  <a:gd name="T10" fmla="*/ 27 w 28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6"/>
                  <a:gd name="T20" fmla="*/ 28 w 2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6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25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27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" name="Freeform 127"/>
              <p:cNvSpPr>
                <a:spLocks/>
              </p:cNvSpPr>
              <p:nvPr/>
            </p:nvSpPr>
            <p:spPr bwMode="auto">
              <a:xfrm>
                <a:off x="5510" y="2321"/>
                <a:ext cx="26" cy="21"/>
              </a:xfrm>
              <a:custGeom>
                <a:avLst/>
                <a:gdLst>
                  <a:gd name="T0" fmla="*/ 25 w 26"/>
                  <a:gd name="T1" fmla="*/ 10 h 21"/>
                  <a:gd name="T2" fmla="*/ 25 w 26"/>
                  <a:gd name="T3" fmla="*/ 10 h 21"/>
                  <a:gd name="T4" fmla="*/ 10 w 26"/>
                  <a:gd name="T5" fmla="*/ 20 h 21"/>
                  <a:gd name="T6" fmla="*/ 0 w 26"/>
                  <a:gd name="T7" fmla="*/ 10 h 21"/>
                  <a:gd name="T8" fmla="*/ 10 w 26"/>
                  <a:gd name="T9" fmla="*/ 0 h 21"/>
                  <a:gd name="T10" fmla="*/ 25 w 26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"/>
                  <a:gd name="T20" fmla="*/ 26 w 2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">
                    <a:moveTo>
                      <a:pt x="25" y="10"/>
                    </a:moveTo>
                    <a:lnTo>
                      <a:pt x="25" y="10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5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" name="Freeform 128"/>
              <p:cNvSpPr>
                <a:spLocks/>
              </p:cNvSpPr>
              <p:nvPr/>
            </p:nvSpPr>
            <p:spPr bwMode="auto">
              <a:xfrm>
                <a:off x="5535" y="2321"/>
                <a:ext cx="22" cy="26"/>
              </a:xfrm>
              <a:custGeom>
                <a:avLst/>
                <a:gdLst>
                  <a:gd name="T0" fmla="*/ 21 w 22"/>
                  <a:gd name="T1" fmla="*/ 10 h 26"/>
                  <a:gd name="T2" fmla="*/ 21 w 22"/>
                  <a:gd name="T3" fmla="*/ 10 h 26"/>
                  <a:gd name="T4" fmla="*/ 11 w 22"/>
                  <a:gd name="T5" fmla="*/ 25 h 26"/>
                  <a:gd name="T6" fmla="*/ 0 w 22"/>
                  <a:gd name="T7" fmla="*/ 10 h 26"/>
                  <a:gd name="T8" fmla="*/ 11 w 22"/>
                  <a:gd name="T9" fmla="*/ 0 h 26"/>
                  <a:gd name="T10" fmla="*/ 21 w 22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6"/>
                  <a:gd name="T20" fmla="*/ 22 w 22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6">
                    <a:moveTo>
                      <a:pt x="21" y="10"/>
                    </a:moveTo>
                    <a:lnTo>
                      <a:pt x="21" y="10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" name="Freeform 129"/>
              <p:cNvSpPr>
                <a:spLocks/>
              </p:cNvSpPr>
              <p:nvPr/>
            </p:nvSpPr>
            <p:spPr bwMode="auto">
              <a:xfrm>
                <a:off x="5556" y="2321"/>
                <a:ext cx="27" cy="26"/>
              </a:xfrm>
              <a:custGeom>
                <a:avLst/>
                <a:gdLst>
                  <a:gd name="T0" fmla="*/ 26 w 27"/>
                  <a:gd name="T1" fmla="*/ 15 h 26"/>
                  <a:gd name="T2" fmla="*/ 26 w 27"/>
                  <a:gd name="T3" fmla="*/ 15 h 26"/>
                  <a:gd name="T4" fmla="*/ 10 w 27"/>
                  <a:gd name="T5" fmla="*/ 25 h 26"/>
                  <a:gd name="T6" fmla="*/ 0 w 27"/>
                  <a:gd name="T7" fmla="*/ 15 h 26"/>
                  <a:gd name="T8" fmla="*/ 10 w 27"/>
                  <a:gd name="T9" fmla="*/ 0 h 26"/>
                  <a:gd name="T10" fmla="*/ 26 w 27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5"/>
                    </a:moveTo>
                    <a:lnTo>
                      <a:pt x="26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6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" name="Freeform 130"/>
              <p:cNvSpPr>
                <a:spLocks/>
              </p:cNvSpPr>
              <p:nvPr/>
            </p:nvSpPr>
            <p:spPr bwMode="auto">
              <a:xfrm>
                <a:off x="5582" y="2327"/>
                <a:ext cx="21" cy="26"/>
              </a:xfrm>
              <a:custGeom>
                <a:avLst/>
                <a:gdLst>
                  <a:gd name="T0" fmla="*/ 20 w 21"/>
                  <a:gd name="T1" fmla="*/ 10 h 26"/>
                  <a:gd name="T2" fmla="*/ 20 w 21"/>
                  <a:gd name="T3" fmla="*/ 10 h 26"/>
                  <a:gd name="T4" fmla="*/ 10 w 21"/>
                  <a:gd name="T5" fmla="*/ 25 h 26"/>
                  <a:gd name="T6" fmla="*/ 0 w 21"/>
                  <a:gd name="T7" fmla="*/ 10 h 26"/>
                  <a:gd name="T8" fmla="*/ 10 w 21"/>
                  <a:gd name="T9" fmla="*/ 0 h 26"/>
                  <a:gd name="T10" fmla="*/ 20 w 21"/>
                  <a:gd name="T11" fmla="*/ 1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6"/>
                  <a:gd name="T20" fmla="*/ 21 w 2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6">
                    <a:moveTo>
                      <a:pt x="20" y="10"/>
                    </a:moveTo>
                    <a:lnTo>
                      <a:pt x="20" y="10"/>
                    </a:lnTo>
                    <a:lnTo>
                      <a:pt x="10" y="2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" name="Freeform 131"/>
              <p:cNvSpPr>
                <a:spLocks/>
              </p:cNvSpPr>
              <p:nvPr/>
            </p:nvSpPr>
            <p:spPr bwMode="auto">
              <a:xfrm>
                <a:off x="5602" y="2327"/>
                <a:ext cx="27" cy="26"/>
              </a:xfrm>
              <a:custGeom>
                <a:avLst/>
                <a:gdLst>
                  <a:gd name="T0" fmla="*/ 26 w 27"/>
                  <a:gd name="T1" fmla="*/ 15 h 26"/>
                  <a:gd name="T2" fmla="*/ 26 w 27"/>
                  <a:gd name="T3" fmla="*/ 15 h 26"/>
                  <a:gd name="T4" fmla="*/ 10 w 27"/>
                  <a:gd name="T5" fmla="*/ 25 h 26"/>
                  <a:gd name="T6" fmla="*/ 0 w 27"/>
                  <a:gd name="T7" fmla="*/ 15 h 26"/>
                  <a:gd name="T8" fmla="*/ 10 w 27"/>
                  <a:gd name="T9" fmla="*/ 0 h 26"/>
                  <a:gd name="T10" fmla="*/ 26 w 27"/>
                  <a:gd name="T11" fmla="*/ 1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6"/>
                  <a:gd name="T20" fmla="*/ 27 w 2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6">
                    <a:moveTo>
                      <a:pt x="26" y="15"/>
                    </a:moveTo>
                    <a:lnTo>
                      <a:pt x="26" y="15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0" y="0"/>
                    </a:lnTo>
                    <a:lnTo>
                      <a:pt x="26" y="1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" name="Freeform 132"/>
              <p:cNvSpPr>
                <a:spLocks/>
              </p:cNvSpPr>
              <p:nvPr/>
            </p:nvSpPr>
            <p:spPr bwMode="auto">
              <a:xfrm>
                <a:off x="5628" y="2332"/>
                <a:ext cx="23" cy="27"/>
              </a:xfrm>
              <a:custGeom>
                <a:avLst/>
                <a:gdLst>
                  <a:gd name="T0" fmla="*/ 22 w 23"/>
                  <a:gd name="T1" fmla="*/ 10 h 27"/>
                  <a:gd name="T2" fmla="*/ 22 w 23"/>
                  <a:gd name="T3" fmla="*/ 10 h 27"/>
                  <a:gd name="T4" fmla="*/ 11 w 23"/>
                  <a:gd name="T5" fmla="*/ 26 h 27"/>
                  <a:gd name="T6" fmla="*/ 0 w 23"/>
                  <a:gd name="T7" fmla="*/ 10 h 27"/>
                  <a:gd name="T8" fmla="*/ 11 w 23"/>
                  <a:gd name="T9" fmla="*/ 0 h 27"/>
                  <a:gd name="T10" fmla="*/ 22 w 23"/>
                  <a:gd name="T11" fmla="*/ 1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7"/>
                  <a:gd name="T20" fmla="*/ 23 w 23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7">
                    <a:moveTo>
                      <a:pt x="22" y="10"/>
                    </a:moveTo>
                    <a:lnTo>
                      <a:pt x="22" y="10"/>
                    </a:lnTo>
                    <a:lnTo>
                      <a:pt x="11" y="2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2" y="1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" name="Freeform 133"/>
              <p:cNvSpPr>
                <a:spLocks/>
              </p:cNvSpPr>
              <p:nvPr/>
            </p:nvSpPr>
            <p:spPr bwMode="auto">
              <a:xfrm>
                <a:off x="5650" y="2337"/>
                <a:ext cx="27" cy="22"/>
              </a:xfrm>
              <a:custGeom>
                <a:avLst/>
                <a:gdLst>
                  <a:gd name="T0" fmla="*/ 26 w 27"/>
                  <a:gd name="T1" fmla="*/ 11 h 22"/>
                  <a:gd name="T2" fmla="*/ 26 w 27"/>
                  <a:gd name="T3" fmla="*/ 11 h 22"/>
                  <a:gd name="T4" fmla="*/ 16 w 27"/>
                  <a:gd name="T5" fmla="*/ 21 h 22"/>
                  <a:gd name="T6" fmla="*/ 0 w 27"/>
                  <a:gd name="T7" fmla="*/ 11 h 22"/>
                  <a:gd name="T8" fmla="*/ 16 w 27"/>
                  <a:gd name="T9" fmla="*/ 0 h 22"/>
                  <a:gd name="T10" fmla="*/ 26 w 27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2"/>
                  <a:gd name="T20" fmla="*/ 27 w 27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2">
                    <a:moveTo>
                      <a:pt x="26" y="11"/>
                    </a:moveTo>
                    <a:lnTo>
                      <a:pt x="26" y="11"/>
                    </a:lnTo>
                    <a:lnTo>
                      <a:pt x="16" y="2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26" y="1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" name="Freeform 134"/>
              <p:cNvSpPr>
                <a:spLocks/>
              </p:cNvSpPr>
              <p:nvPr/>
            </p:nvSpPr>
            <p:spPr bwMode="auto">
              <a:xfrm>
                <a:off x="5676" y="2337"/>
                <a:ext cx="22" cy="27"/>
              </a:xfrm>
              <a:custGeom>
                <a:avLst/>
                <a:gdLst>
                  <a:gd name="T0" fmla="*/ 21 w 22"/>
                  <a:gd name="T1" fmla="*/ 16 h 27"/>
                  <a:gd name="T2" fmla="*/ 21 w 22"/>
                  <a:gd name="T3" fmla="*/ 16 h 27"/>
                  <a:gd name="T4" fmla="*/ 11 w 22"/>
                  <a:gd name="T5" fmla="*/ 26 h 27"/>
                  <a:gd name="T6" fmla="*/ 0 w 22"/>
                  <a:gd name="T7" fmla="*/ 16 h 27"/>
                  <a:gd name="T8" fmla="*/ 11 w 22"/>
                  <a:gd name="T9" fmla="*/ 0 h 27"/>
                  <a:gd name="T10" fmla="*/ 21 w 22"/>
                  <a:gd name="T11" fmla="*/ 1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21" y="16"/>
                    </a:moveTo>
                    <a:lnTo>
                      <a:pt x="21" y="16"/>
                    </a:lnTo>
                    <a:lnTo>
                      <a:pt x="11" y="26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1" y="1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" name="Oval 135"/>
              <p:cNvSpPr>
                <a:spLocks noChangeArrowheads="1"/>
              </p:cNvSpPr>
              <p:nvPr/>
            </p:nvSpPr>
            <p:spPr bwMode="auto">
              <a:xfrm>
                <a:off x="3598" y="2423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2" name="Oval 136"/>
              <p:cNvSpPr>
                <a:spLocks noChangeArrowheads="1"/>
              </p:cNvSpPr>
              <p:nvPr/>
            </p:nvSpPr>
            <p:spPr bwMode="auto">
              <a:xfrm>
                <a:off x="3574" y="2383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3" name="Oval 137"/>
              <p:cNvSpPr>
                <a:spLocks noChangeArrowheads="1"/>
              </p:cNvSpPr>
              <p:nvPr/>
            </p:nvSpPr>
            <p:spPr bwMode="auto">
              <a:xfrm>
                <a:off x="3619" y="2459"/>
                <a:ext cx="24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4" name="Oval 138"/>
              <p:cNvSpPr>
                <a:spLocks noChangeArrowheads="1"/>
              </p:cNvSpPr>
              <p:nvPr/>
            </p:nvSpPr>
            <p:spPr bwMode="auto">
              <a:xfrm>
                <a:off x="3549" y="2350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5" name="Oval 139"/>
              <p:cNvSpPr>
                <a:spLocks noChangeArrowheads="1"/>
              </p:cNvSpPr>
              <p:nvPr/>
            </p:nvSpPr>
            <p:spPr bwMode="auto">
              <a:xfrm>
                <a:off x="3643" y="2480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6" name="Oval 140"/>
              <p:cNvSpPr>
                <a:spLocks noChangeArrowheads="1"/>
              </p:cNvSpPr>
              <p:nvPr/>
            </p:nvSpPr>
            <p:spPr bwMode="auto">
              <a:xfrm>
                <a:off x="3665" y="2434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7" name="Oval 141"/>
              <p:cNvSpPr>
                <a:spLocks noChangeArrowheads="1"/>
              </p:cNvSpPr>
              <p:nvPr/>
            </p:nvSpPr>
            <p:spPr bwMode="auto">
              <a:xfrm>
                <a:off x="3691" y="2398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8" name="Oval 142"/>
              <p:cNvSpPr>
                <a:spLocks noChangeArrowheads="1"/>
              </p:cNvSpPr>
              <p:nvPr/>
            </p:nvSpPr>
            <p:spPr bwMode="auto">
              <a:xfrm>
                <a:off x="3782" y="2269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9" name="Oval 143"/>
              <p:cNvSpPr>
                <a:spLocks noChangeArrowheads="1"/>
              </p:cNvSpPr>
              <p:nvPr/>
            </p:nvSpPr>
            <p:spPr bwMode="auto">
              <a:xfrm>
                <a:off x="3759" y="2293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0" name="Oval 144"/>
              <p:cNvSpPr>
                <a:spLocks noChangeArrowheads="1"/>
              </p:cNvSpPr>
              <p:nvPr/>
            </p:nvSpPr>
            <p:spPr bwMode="auto">
              <a:xfrm>
                <a:off x="3741" y="2330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1" name="Oval 145"/>
              <p:cNvSpPr>
                <a:spLocks noChangeArrowheads="1"/>
              </p:cNvSpPr>
              <p:nvPr/>
            </p:nvSpPr>
            <p:spPr bwMode="auto">
              <a:xfrm>
                <a:off x="3713" y="2362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2" name="Oval 146"/>
              <p:cNvSpPr>
                <a:spLocks noChangeArrowheads="1"/>
              </p:cNvSpPr>
              <p:nvPr/>
            </p:nvSpPr>
            <p:spPr bwMode="auto">
              <a:xfrm>
                <a:off x="3969" y="2440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3" name="Oval 147"/>
              <p:cNvSpPr>
                <a:spLocks noChangeArrowheads="1"/>
              </p:cNvSpPr>
              <p:nvPr/>
            </p:nvSpPr>
            <p:spPr bwMode="auto">
              <a:xfrm>
                <a:off x="3951" y="2408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4" name="Oval 148"/>
              <p:cNvSpPr>
                <a:spLocks noChangeArrowheads="1"/>
              </p:cNvSpPr>
              <p:nvPr/>
            </p:nvSpPr>
            <p:spPr bwMode="auto">
              <a:xfrm>
                <a:off x="3928" y="2372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5" name="Oval 149"/>
              <p:cNvSpPr>
                <a:spLocks noChangeArrowheads="1"/>
              </p:cNvSpPr>
              <p:nvPr/>
            </p:nvSpPr>
            <p:spPr bwMode="auto">
              <a:xfrm>
                <a:off x="3908" y="2345"/>
                <a:ext cx="22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6" name="Oval 150"/>
              <p:cNvSpPr>
                <a:spLocks noChangeArrowheads="1"/>
              </p:cNvSpPr>
              <p:nvPr/>
            </p:nvSpPr>
            <p:spPr bwMode="auto">
              <a:xfrm>
                <a:off x="3877" y="2320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7" name="Oval 151"/>
              <p:cNvSpPr>
                <a:spLocks noChangeArrowheads="1"/>
              </p:cNvSpPr>
              <p:nvPr/>
            </p:nvSpPr>
            <p:spPr bwMode="auto">
              <a:xfrm>
                <a:off x="3857" y="2294"/>
                <a:ext cx="25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8" name="Oval 152"/>
              <p:cNvSpPr>
                <a:spLocks noChangeArrowheads="1"/>
              </p:cNvSpPr>
              <p:nvPr/>
            </p:nvSpPr>
            <p:spPr bwMode="auto">
              <a:xfrm>
                <a:off x="3832" y="2278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9" name="Oval 153"/>
              <p:cNvSpPr>
                <a:spLocks noChangeArrowheads="1"/>
              </p:cNvSpPr>
              <p:nvPr/>
            </p:nvSpPr>
            <p:spPr bwMode="auto">
              <a:xfrm>
                <a:off x="4067" y="2422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0" name="Oval 154"/>
              <p:cNvSpPr>
                <a:spLocks noChangeArrowheads="1"/>
              </p:cNvSpPr>
              <p:nvPr/>
            </p:nvSpPr>
            <p:spPr bwMode="auto">
              <a:xfrm>
                <a:off x="4047" y="2469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1" name="Oval 155"/>
              <p:cNvSpPr>
                <a:spLocks noChangeArrowheads="1"/>
              </p:cNvSpPr>
              <p:nvPr/>
            </p:nvSpPr>
            <p:spPr bwMode="auto">
              <a:xfrm>
                <a:off x="4016" y="2491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2" name="Oval 156"/>
              <p:cNvSpPr>
                <a:spLocks noChangeArrowheads="1"/>
              </p:cNvSpPr>
              <p:nvPr/>
            </p:nvSpPr>
            <p:spPr bwMode="auto">
              <a:xfrm>
                <a:off x="4091" y="2371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3" name="Oval 157"/>
              <p:cNvSpPr>
                <a:spLocks noChangeArrowheads="1"/>
              </p:cNvSpPr>
              <p:nvPr/>
            </p:nvSpPr>
            <p:spPr bwMode="auto">
              <a:xfrm>
                <a:off x="3811" y="2264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4" name="Oval 158"/>
              <p:cNvSpPr>
                <a:spLocks noChangeArrowheads="1"/>
              </p:cNvSpPr>
              <p:nvPr/>
            </p:nvSpPr>
            <p:spPr bwMode="auto">
              <a:xfrm>
                <a:off x="3995" y="2465"/>
                <a:ext cx="24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5" name="Oval 159"/>
              <p:cNvSpPr>
                <a:spLocks noChangeArrowheads="1"/>
              </p:cNvSpPr>
              <p:nvPr/>
            </p:nvSpPr>
            <p:spPr bwMode="auto">
              <a:xfrm>
                <a:off x="4115" y="2335"/>
                <a:ext cx="22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6" name="Oval 160"/>
              <p:cNvSpPr>
                <a:spLocks noChangeArrowheads="1"/>
              </p:cNvSpPr>
              <p:nvPr/>
            </p:nvSpPr>
            <p:spPr bwMode="auto">
              <a:xfrm>
                <a:off x="4184" y="2269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7" name="Oval 161"/>
              <p:cNvSpPr>
                <a:spLocks noChangeArrowheads="1"/>
              </p:cNvSpPr>
              <p:nvPr/>
            </p:nvSpPr>
            <p:spPr bwMode="auto">
              <a:xfrm>
                <a:off x="4138" y="2299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8" name="Oval 162"/>
              <p:cNvSpPr>
                <a:spLocks noChangeArrowheads="1"/>
              </p:cNvSpPr>
              <p:nvPr/>
            </p:nvSpPr>
            <p:spPr bwMode="auto">
              <a:xfrm>
                <a:off x="4165" y="2278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9" name="Oval 163"/>
              <p:cNvSpPr>
                <a:spLocks noChangeArrowheads="1"/>
              </p:cNvSpPr>
              <p:nvPr/>
            </p:nvSpPr>
            <p:spPr bwMode="auto">
              <a:xfrm>
                <a:off x="4210" y="2266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0" name="Oval 164"/>
              <p:cNvSpPr>
                <a:spLocks noChangeArrowheads="1"/>
              </p:cNvSpPr>
              <p:nvPr/>
            </p:nvSpPr>
            <p:spPr bwMode="auto">
              <a:xfrm>
                <a:off x="4237" y="2272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1" name="Oval 165"/>
              <p:cNvSpPr>
                <a:spLocks noChangeArrowheads="1"/>
              </p:cNvSpPr>
              <p:nvPr/>
            </p:nvSpPr>
            <p:spPr bwMode="auto">
              <a:xfrm>
                <a:off x="4261" y="2283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2" name="Oval 166"/>
              <p:cNvSpPr>
                <a:spLocks noChangeArrowheads="1"/>
              </p:cNvSpPr>
              <p:nvPr/>
            </p:nvSpPr>
            <p:spPr bwMode="auto">
              <a:xfrm>
                <a:off x="4351" y="2362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3" name="Oval 167"/>
              <p:cNvSpPr>
                <a:spLocks noChangeArrowheads="1"/>
              </p:cNvSpPr>
              <p:nvPr/>
            </p:nvSpPr>
            <p:spPr bwMode="auto">
              <a:xfrm>
                <a:off x="4280" y="2297"/>
                <a:ext cx="24" cy="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4" name="Oval 168"/>
              <p:cNvSpPr>
                <a:spLocks noChangeArrowheads="1"/>
              </p:cNvSpPr>
              <p:nvPr/>
            </p:nvSpPr>
            <p:spPr bwMode="auto">
              <a:xfrm>
                <a:off x="4304" y="2315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5" name="Oval 169"/>
              <p:cNvSpPr>
                <a:spLocks noChangeArrowheads="1"/>
              </p:cNvSpPr>
              <p:nvPr/>
            </p:nvSpPr>
            <p:spPr bwMode="auto">
              <a:xfrm>
                <a:off x="4328" y="2336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6" name="Oval 170"/>
              <p:cNvSpPr>
                <a:spLocks noChangeArrowheads="1"/>
              </p:cNvSpPr>
              <p:nvPr/>
            </p:nvSpPr>
            <p:spPr bwMode="auto">
              <a:xfrm>
                <a:off x="4681" y="2299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7" name="Oval 171"/>
              <p:cNvSpPr>
                <a:spLocks noChangeArrowheads="1"/>
              </p:cNvSpPr>
              <p:nvPr/>
            </p:nvSpPr>
            <p:spPr bwMode="auto">
              <a:xfrm>
                <a:off x="4701" y="2278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8" name="Oval 172"/>
              <p:cNvSpPr>
                <a:spLocks noChangeArrowheads="1"/>
              </p:cNvSpPr>
              <p:nvPr/>
            </p:nvSpPr>
            <p:spPr bwMode="auto">
              <a:xfrm>
                <a:off x="4726" y="2264"/>
                <a:ext cx="25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9" name="Oval 173"/>
              <p:cNvSpPr>
                <a:spLocks noChangeArrowheads="1"/>
              </p:cNvSpPr>
              <p:nvPr/>
            </p:nvSpPr>
            <p:spPr bwMode="auto">
              <a:xfrm>
                <a:off x="4918" y="2336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0" name="Oval 174"/>
              <p:cNvSpPr>
                <a:spLocks noChangeArrowheads="1"/>
              </p:cNvSpPr>
              <p:nvPr/>
            </p:nvSpPr>
            <p:spPr bwMode="auto">
              <a:xfrm>
                <a:off x="4942" y="2350"/>
                <a:ext cx="24" cy="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1" name="Oval 175"/>
              <p:cNvSpPr>
                <a:spLocks noChangeArrowheads="1"/>
              </p:cNvSpPr>
              <p:nvPr/>
            </p:nvSpPr>
            <p:spPr bwMode="auto">
              <a:xfrm>
                <a:off x="4755" y="2257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2" name="Oval 176"/>
              <p:cNvSpPr>
                <a:spLocks noChangeArrowheads="1"/>
              </p:cNvSpPr>
              <p:nvPr/>
            </p:nvSpPr>
            <p:spPr bwMode="auto">
              <a:xfrm>
                <a:off x="4774" y="2257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3" name="Oval 177"/>
              <p:cNvSpPr>
                <a:spLocks noChangeArrowheads="1"/>
              </p:cNvSpPr>
              <p:nvPr/>
            </p:nvSpPr>
            <p:spPr bwMode="auto">
              <a:xfrm>
                <a:off x="5155" y="2470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4" name="Oval 178"/>
              <p:cNvSpPr>
                <a:spLocks noChangeArrowheads="1"/>
              </p:cNvSpPr>
              <p:nvPr/>
            </p:nvSpPr>
            <p:spPr bwMode="auto">
              <a:xfrm>
                <a:off x="4850" y="2297"/>
                <a:ext cx="22" cy="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5" name="Oval 179"/>
              <p:cNvSpPr>
                <a:spLocks noChangeArrowheads="1"/>
              </p:cNvSpPr>
              <p:nvPr/>
            </p:nvSpPr>
            <p:spPr bwMode="auto">
              <a:xfrm>
                <a:off x="4800" y="2266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6" name="Oval 180"/>
              <p:cNvSpPr>
                <a:spLocks noChangeArrowheads="1"/>
              </p:cNvSpPr>
              <p:nvPr/>
            </p:nvSpPr>
            <p:spPr bwMode="auto">
              <a:xfrm>
                <a:off x="4824" y="2278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7" name="Oval 181"/>
              <p:cNvSpPr>
                <a:spLocks noChangeArrowheads="1"/>
              </p:cNvSpPr>
              <p:nvPr/>
            </p:nvSpPr>
            <p:spPr bwMode="auto">
              <a:xfrm>
                <a:off x="4896" y="2324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8" name="Oval 182"/>
              <p:cNvSpPr>
                <a:spLocks noChangeArrowheads="1"/>
              </p:cNvSpPr>
              <p:nvPr/>
            </p:nvSpPr>
            <p:spPr bwMode="auto">
              <a:xfrm>
                <a:off x="4992" y="2383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9" name="Oval 183"/>
              <p:cNvSpPr>
                <a:spLocks noChangeArrowheads="1"/>
              </p:cNvSpPr>
              <p:nvPr/>
            </p:nvSpPr>
            <p:spPr bwMode="auto">
              <a:xfrm>
                <a:off x="4657" y="2325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0" name="Oval 184"/>
              <p:cNvSpPr>
                <a:spLocks noChangeArrowheads="1"/>
              </p:cNvSpPr>
              <p:nvPr/>
            </p:nvSpPr>
            <p:spPr bwMode="auto">
              <a:xfrm>
                <a:off x="4867" y="2308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1" name="Oval 185"/>
              <p:cNvSpPr>
                <a:spLocks noChangeArrowheads="1"/>
              </p:cNvSpPr>
              <p:nvPr/>
            </p:nvSpPr>
            <p:spPr bwMode="auto">
              <a:xfrm>
                <a:off x="4424" y="2423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2" name="Oval 186"/>
              <p:cNvSpPr>
                <a:spLocks noChangeArrowheads="1"/>
              </p:cNvSpPr>
              <p:nvPr/>
            </p:nvSpPr>
            <p:spPr bwMode="auto">
              <a:xfrm>
                <a:off x="4448" y="2450"/>
                <a:ext cx="21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3" name="Oval 187"/>
              <p:cNvSpPr>
                <a:spLocks noChangeArrowheads="1"/>
              </p:cNvSpPr>
              <p:nvPr/>
            </p:nvSpPr>
            <p:spPr bwMode="auto">
              <a:xfrm>
                <a:off x="4491" y="2492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4" name="Oval 188"/>
              <p:cNvSpPr>
                <a:spLocks noChangeArrowheads="1"/>
              </p:cNvSpPr>
              <p:nvPr/>
            </p:nvSpPr>
            <p:spPr bwMode="auto">
              <a:xfrm>
                <a:off x="4395" y="2402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5" name="Oval 189"/>
              <p:cNvSpPr>
                <a:spLocks noChangeArrowheads="1"/>
              </p:cNvSpPr>
              <p:nvPr/>
            </p:nvSpPr>
            <p:spPr bwMode="auto">
              <a:xfrm>
                <a:off x="4473" y="2475"/>
                <a:ext cx="22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6" name="Oval 190"/>
              <p:cNvSpPr>
                <a:spLocks noChangeArrowheads="1"/>
              </p:cNvSpPr>
              <p:nvPr/>
            </p:nvSpPr>
            <p:spPr bwMode="auto">
              <a:xfrm>
                <a:off x="4515" y="2512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7" name="Oval 191"/>
              <p:cNvSpPr>
                <a:spLocks noChangeArrowheads="1"/>
              </p:cNvSpPr>
              <p:nvPr/>
            </p:nvSpPr>
            <p:spPr bwMode="auto">
              <a:xfrm>
                <a:off x="4371" y="2381"/>
                <a:ext cx="25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8" name="Oval 192"/>
              <p:cNvSpPr>
                <a:spLocks noChangeArrowheads="1"/>
              </p:cNvSpPr>
              <p:nvPr/>
            </p:nvSpPr>
            <p:spPr bwMode="auto">
              <a:xfrm>
                <a:off x="4538" y="2512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9" name="Oval 193"/>
              <p:cNvSpPr>
                <a:spLocks noChangeArrowheads="1"/>
              </p:cNvSpPr>
              <p:nvPr/>
            </p:nvSpPr>
            <p:spPr bwMode="auto">
              <a:xfrm>
                <a:off x="4568" y="2500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0" name="Oval 194"/>
              <p:cNvSpPr>
                <a:spLocks noChangeArrowheads="1"/>
              </p:cNvSpPr>
              <p:nvPr/>
            </p:nvSpPr>
            <p:spPr bwMode="auto">
              <a:xfrm>
                <a:off x="4585" y="2465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1" name="Oval 195"/>
              <p:cNvSpPr>
                <a:spLocks noChangeArrowheads="1"/>
              </p:cNvSpPr>
              <p:nvPr/>
            </p:nvSpPr>
            <p:spPr bwMode="auto">
              <a:xfrm>
                <a:off x="4612" y="2414"/>
                <a:ext cx="25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2" name="Oval 196"/>
              <p:cNvSpPr>
                <a:spLocks noChangeArrowheads="1"/>
              </p:cNvSpPr>
              <p:nvPr/>
            </p:nvSpPr>
            <p:spPr bwMode="auto">
              <a:xfrm>
                <a:off x="4633" y="2367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3" name="Oval 197"/>
              <p:cNvSpPr>
                <a:spLocks noChangeArrowheads="1"/>
              </p:cNvSpPr>
              <p:nvPr/>
            </p:nvSpPr>
            <p:spPr bwMode="auto">
              <a:xfrm>
                <a:off x="5058" y="2422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4" name="Oval 198"/>
              <p:cNvSpPr>
                <a:spLocks noChangeArrowheads="1"/>
              </p:cNvSpPr>
              <p:nvPr/>
            </p:nvSpPr>
            <p:spPr bwMode="auto">
              <a:xfrm>
                <a:off x="5083" y="2434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5" name="Oval 199"/>
              <p:cNvSpPr>
                <a:spLocks noChangeArrowheads="1"/>
              </p:cNvSpPr>
              <p:nvPr/>
            </p:nvSpPr>
            <p:spPr bwMode="auto">
              <a:xfrm>
                <a:off x="5106" y="2449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6" name="Oval 200"/>
              <p:cNvSpPr>
                <a:spLocks noChangeArrowheads="1"/>
              </p:cNvSpPr>
              <p:nvPr/>
            </p:nvSpPr>
            <p:spPr bwMode="auto">
              <a:xfrm>
                <a:off x="5130" y="2465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7" name="Oval 201"/>
              <p:cNvSpPr>
                <a:spLocks noChangeArrowheads="1"/>
              </p:cNvSpPr>
              <p:nvPr/>
            </p:nvSpPr>
            <p:spPr bwMode="auto">
              <a:xfrm>
                <a:off x="5181" y="2475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8" name="Oval 202"/>
              <p:cNvSpPr>
                <a:spLocks noChangeArrowheads="1"/>
              </p:cNvSpPr>
              <p:nvPr/>
            </p:nvSpPr>
            <p:spPr bwMode="auto">
              <a:xfrm>
                <a:off x="5208" y="2480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9" name="Oval 203"/>
              <p:cNvSpPr>
                <a:spLocks noChangeArrowheads="1"/>
              </p:cNvSpPr>
              <p:nvPr/>
            </p:nvSpPr>
            <p:spPr bwMode="auto">
              <a:xfrm>
                <a:off x="5234" y="2475"/>
                <a:ext cx="22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0" name="Oval 204"/>
              <p:cNvSpPr>
                <a:spLocks noChangeArrowheads="1"/>
              </p:cNvSpPr>
              <p:nvPr/>
            </p:nvSpPr>
            <p:spPr bwMode="auto">
              <a:xfrm>
                <a:off x="5272" y="2445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1" name="Oval 205"/>
              <p:cNvSpPr>
                <a:spLocks noChangeArrowheads="1"/>
              </p:cNvSpPr>
              <p:nvPr/>
            </p:nvSpPr>
            <p:spPr bwMode="auto">
              <a:xfrm>
                <a:off x="5298" y="2422"/>
                <a:ext cx="24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2" name="Oval 206"/>
              <p:cNvSpPr>
                <a:spLocks noChangeArrowheads="1"/>
              </p:cNvSpPr>
              <p:nvPr/>
            </p:nvSpPr>
            <p:spPr bwMode="auto">
              <a:xfrm>
                <a:off x="5254" y="2465"/>
                <a:ext cx="24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3" name="Oval 207"/>
              <p:cNvSpPr>
                <a:spLocks noChangeArrowheads="1"/>
              </p:cNvSpPr>
              <p:nvPr/>
            </p:nvSpPr>
            <p:spPr bwMode="auto">
              <a:xfrm>
                <a:off x="5394" y="2345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4" name="Oval 208"/>
              <p:cNvSpPr>
                <a:spLocks noChangeArrowheads="1"/>
              </p:cNvSpPr>
              <p:nvPr/>
            </p:nvSpPr>
            <p:spPr bwMode="auto">
              <a:xfrm>
                <a:off x="5373" y="2365"/>
                <a:ext cx="23" cy="2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5" name="Oval 209"/>
              <p:cNvSpPr>
                <a:spLocks noChangeArrowheads="1"/>
              </p:cNvSpPr>
              <p:nvPr/>
            </p:nvSpPr>
            <p:spPr bwMode="auto">
              <a:xfrm>
                <a:off x="5418" y="2336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6" name="Oval 210"/>
              <p:cNvSpPr>
                <a:spLocks noChangeArrowheads="1"/>
              </p:cNvSpPr>
              <p:nvPr/>
            </p:nvSpPr>
            <p:spPr bwMode="auto">
              <a:xfrm>
                <a:off x="5436" y="2324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7" name="Oval 211"/>
              <p:cNvSpPr>
                <a:spLocks noChangeArrowheads="1"/>
              </p:cNvSpPr>
              <p:nvPr/>
            </p:nvSpPr>
            <p:spPr bwMode="auto">
              <a:xfrm>
                <a:off x="5469" y="2320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8" name="Oval 212"/>
              <p:cNvSpPr>
                <a:spLocks noChangeArrowheads="1"/>
              </p:cNvSpPr>
              <p:nvPr/>
            </p:nvSpPr>
            <p:spPr bwMode="auto">
              <a:xfrm>
                <a:off x="4969" y="2362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9" name="Oval 213"/>
              <p:cNvSpPr>
                <a:spLocks noChangeArrowheads="1"/>
              </p:cNvSpPr>
              <p:nvPr/>
            </p:nvSpPr>
            <p:spPr bwMode="auto">
              <a:xfrm>
                <a:off x="5490" y="2320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0" name="Oval 214"/>
              <p:cNvSpPr>
                <a:spLocks noChangeArrowheads="1"/>
              </p:cNvSpPr>
              <p:nvPr/>
            </p:nvSpPr>
            <p:spPr bwMode="auto">
              <a:xfrm>
                <a:off x="5509" y="2320"/>
                <a:ext cx="22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1" name="Oval 215"/>
              <p:cNvSpPr>
                <a:spLocks noChangeArrowheads="1"/>
              </p:cNvSpPr>
              <p:nvPr/>
            </p:nvSpPr>
            <p:spPr bwMode="auto">
              <a:xfrm>
                <a:off x="5677" y="2331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2" name="Oval 216"/>
              <p:cNvSpPr>
                <a:spLocks noChangeArrowheads="1"/>
              </p:cNvSpPr>
              <p:nvPr/>
            </p:nvSpPr>
            <p:spPr bwMode="auto">
              <a:xfrm>
                <a:off x="5346" y="2383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3" name="Oval 217"/>
              <p:cNvSpPr>
                <a:spLocks noChangeArrowheads="1"/>
              </p:cNvSpPr>
              <p:nvPr/>
            </p:nvSpPr>
            <p:spPr bwMode="auto">
              <a:xfrm>
                <a:off x="5322" y="2403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4" name="Oval 218"/>
              <p:cNvSpPr>
                <a:spLocks noChangeArrowheads="1"/>
              </p:cNvSpPr>
              <p:nvPr/>
            </p:nvSpPr>
            <p:spPr bwMode="auto">
              <a:xfrm>
                <a:off x="5538" y="2324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5" name="Oval 219"/>
              <p:cNvSpPr>
                <a:spLocks noChangeArrowheads="1"/>
              </p:cNvSpPr>
              <p:nvPr/>
            </p:nvSpPr>
            <p:spPr bwMode="auto">
              <a:xfrm>
                <a:off x="5560" y="2324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6" name="Oval 220"/>
              <p:cNvSpPr>
                <a:spLocks noChangeArrowheads="1"/>
              </p:cNvSpPr>
              <p:nvPr/>
            </p:nvSpPr>
            <p:spPr bwMode="auto">
              <a:xfrm>
                <a:off x="5581" y="2324"/>
                <a:ext cx="23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7" name="Oval 221"/>
              <p:cNvSpPr>
                <a:spLocks noChangeArrowheads="1"/>
              </p:cNvSpPr>
              <p:nvPr/>
            </p:nvSpPr>
            <p:spPr bwMode="auto">
              <a:xfrm>
                <a:off x="5654" y="2336"/>
                <a:ext cx="22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8" name="Oval 222"/>
              <p:cNvSpPr>
                <a:spLocks noChangeArrowheads="1"/>
              </p:cNvSpPr>
              <p:nvPr/>
            </p:nvSpPr>
            <p:spPr bwMode="auto">
              <a:xfrm>
                <a:off x="5629" y="2330"/>
                <a:ext cx="21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9" name="Oval 223"/>
              <p:cNvSpPr>
                <a:spLocks noChangeArrowheads="1"/>
              </p:cNvSpPr>
              <p:nvPr/>
            </p:nvSpPr>
            <p:spPr bwMode="auto">
              <a:xfrm>
                <a:off x="5596" y="2324"/>
                <a:ext cx="25" cy="2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30" name="Oval 224"/>
              <p:cNvSpPr>
                <a:spLocks noChangeArrowheads="1"/>
              </p:cNvSpPr>
              <p:nvPr/>
            </p:nvSpPr>
            <p:spPr bwMode="auto">
              <a:xfrm>
                <a:off x="5035" y="2408"/>
                <a:ext cx="24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31" name="Oval 225"/>
              <p:cNvSpPr>
                <a:spLocks noChangeArrowheads="1"/>
              </p:cNvSpPr>
              <p:nvPr/>
            </p:nvSpPr>
            <p:spPr bwMode="auto">
              <a:xfrm>
                <a:off x="5010" y="2397"/>
                <a:ext cx="23" cy="2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32" name="Rectangle 226"/>
              <p:cNvSpPr>
                <a:spLocks noChangeArrowheads="1"/>
              </p:cNvSpPr>
              <p:nvPr/>
            </p:nvSpPr>
            <p:spPr bwMode="auto">
              <a:xfrm>
                <a:off x="3329" y="2250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0</a:t>
                </a:r>
              </a:p>
            </p:txBody>
          </p:sp>
          <p:sp>
            <p:nvSpPr>
              <p:cNvPr id="54533" name="Rectangle 227"/>
              <p:cNvSpPr>
                <a:spLocks noChangeArrowheads="1"/>
              </p:cNvSpPr>
              <p:nvPr/>
            </p:nvSpPr>
            <p:spPr bwMode="auto">
              <a:xfrm>
                <a:off x="3287" y="2612"/>
                <a:ext cx="18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-1</a:t>
                </a:r>
              </a:p>
            </p:txBody>
          </p:sp>
          <p:sp>
            <p:nvSpPr>
              <p:cNvPr id="54534" name="Rectangle 228"/>
              <p:cNvSpPr>
                <a:spLocks noChangeArrowheads="1"/>
              </p:cNvSpPr>
              <p:nvPr/>
            </p:nvSpPr>
            <p:spPr bwMode="auto">
              <a:xfrm>
                <a:off x="3329" y="1885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1</a:t>
                </a:r>
              </a:p>
            </p:txBody>
          </p:sp>
          <p:sp>
            <p:nvSpPr>
              <p:cNvPr id="54535" name="Freeform 229"/>
              <p:cNvSpPr>
                <a:spLocks/>
              </p:cNvSpPr>
              <p:nvPr/>
            </p:nvSpPr>
            <p:spPr bwMode="auto">
              <a:xfrm>
                <a:off x="3450" y="2898"/>
                <a:ext cx="2242" cy="1"/>
              </a:xfrm>
              <a:custGeom>
                <a:avLst/>
                <a:gdLst>
                  <a:gd name="T0" fmla="*/ 0 w 2242"/>
                  <a:gd name="T1" fmla="*/ 0 h 1"/>
                  <a:gd name="T2" fmla="*/ 2241 w 2242"/>
                  <a:gd name="T3" fmla="*/ 0 h 1"/>
                  <a:gd name="T4" fmla="*/ 0 w 22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42"/>
                  <a:gd name="T10" fmla="*/ 0 h 1"/>
                  <a:gd name="T11" fmla="*/ 2242 w 22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" h="1">
                    <a:moveTo>
                      <a:pt x="0" y="0"/>
                    </a:moveTo>
                    <a:lnTo>
                      <a:pt x="22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36" name="Rectangle 230"/>
              <p:cNvSpPr>
                <a:spLocks noChangeArrowheads="1"/>
              </p:cNvSpPr>
              <p:nvPr/>
            </p:nvSpPr>
            <p:spPr bwMode="auto">
              <a:xfrm>
                <a:off x="3472" y="3971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50</a:t>
                </a:r>
              </a:p>
            </p:txBody>
          </p:sp>
          <p:sp>
            <p:nvSpPr>
              <p:cNvPr id="54537" name="Rectangle 231"/>
              <p:cNvSpPr>
                <a:spLocks noChangeArrowheads="1"/>
              </p:cNvSpPr>
              <p:nvPr/>
            </p:nvSpPr>
            <p:spPr bwMode="auto">
              <a:xfrm>
                <a:off x="4017" y="3971"/>
                <a:ext cx="2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100</a:t>
                </a:r>
              </a:p>
            </p:txBody>
          </p:sp>
          <p:sp>
            <p:nvSpPr>
              <p:cNvPr id="54538" name="Rectangle 232"/>
              <p:cNvSpPr>
                <a:spLocks noChangeArrowheads="1"/>
              </p:cNvSpPr>
              <p:nvPr/>
            </p:nvSpPr>
            <p:spPr bwMode="auto">
              <a:xfrm>
                <a:off x="4618" y="3971"/>
                <a:ext cx="2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150</a:t>
                </a:r>
              </a:p>
            </p:txBody>
          </p:sp>
          <p:sp>
            <p:nvSpPr>
              <p:cNvPr id="54539" name="Rectangle 233"/>
              <p:cNvSpPr>
                <a:spLocks noChangeArrowheads="1"/>
              </p:cNvSpPr>
              <p:nvPr/>
            </p:nvSpPr>
            <p:spPr bwMode="auto">
              <a:xfrm>
                <a:off x="5199" y="3971"/>
                <a:ext cx="2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200</a:t>
                </a:r>
              </a:p>
            </p:txBody>
          </p:sp>
          <p:sp>
            <p:nvSpPr>
              <p:cNvPr id="54540" name="Rectangle 234"/>
              <p:cNvSpPr>
                <a:spLocks noChangeArrowheads="1"/>
              </p:cNvSpPr>
              <p:nvPr/>
            </p:nvSpPr>
            <p:spPr bwMode="auto">
              <a:xfrm>
                <a:off x="3286" y="3705"/>
                <a:ext cx="18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-1</a:t>
                </a:r>
              </a:p>
            </p:txBody>
          </p:sp>
          <p:sp>
            <p:nvSpPr>
              <p:cNvPr id="54541" name="Freeform 235"/>
              <p:cNvSpPr>
                <a:spLocks/>
              </p:cNvSpPr>
              <p:nvPr/>
            </p:nvSpPr>
            <p:spPr bwMode="auto">
              <a:xfrm>
                <a:off x="5644" y="3950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2" name="Freeform 236"/>
              <p:cNvSpPr>
                <a:spLocks/>
              </p:cNvSpPr>
              <p:nvPr/>
            </p:nvSpPr>
            <p:spPr bwMode="auto">
              <a:xfrm>
                <a:off x="5644" y="387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3" name="Freeform 237"/>
              <p:cNvSpPr>
                <a:spLocks/>
              </p:cNvSpPr>
              <p:nvPr/>
            </p:nvSpPr>
            <p:spPr bwMode="auto">
              <a:xfrm>
                <a:off x="5644" y="3731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4" name="Freeform 238"/>
              <p:cNvSpPr>
                <a:spLocks/>
              </p:cNvSpPr>
              <p:nvPr/>
            </p:nvSpPr>
            <p:spPr bwMode="auto">
              <a:xfrm>
                <a:off x="5644" y="365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5" name="Freeform 239"/>
              <p:cNvSpPr>
                <a:spLocks/>
              </p:cNvSpPr>
              <p:nvPr/>
            </p:nvSpPr>
            <p:spPr bwMode="auto">
              <a:xfrm>
                <a:off x="5644" y="3592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6" name="Freeform 240"/>
              <p:cNvSpPr>
                <a:spLocks/>
              </p:cNvSpPr>
              <p:nvPr/>
            </p:nvSpPr>
            <p:spPr bwMode="auto">
              <a:xfrm>
                <a:off x="5644" y="3519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7" name="Freeform 241"/>
              <p:cNvSpPr>
                <a:spLocks/>
              </p:cNvSpPr>
              <p:nvPr/>
            </p:nvSpPr>
            <p:spPr bwMode="auto">
              <a:xfrm>
                <a:off x="5644" y="3374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8" name="Freeform 242"/>
              <p:cNvSpPr>
                <a:spLocks/>
              </p:cNvSpPr>
              <p:nvPr/>
            </p:nvSpPr>
            <p:spPr bwMode="auto">
              <a:xfrm>
                <a:off x="5644" y="3306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49" name="Freeform 243"/>
              <p:cNvSpPr>
                <a:spLocks/>
              </p:cNvSpPr>
              <p:nvPr/>
            </p:nvSpPr>
            <p:spPr bwMode="auto">
              <a:xfrm>
                <a:off x="5644" y="3234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0" name="Freeform 244"/>
              <p:cNvSpPr>
                <a:spLocks/>
              </p:cNvSpPr>
              <p:nvPr/>
            </p:nvSpPr>
            <p:spPr bwMode="auto">
              <a:xfrm>
                <a:off x="5644" y="3160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1" name="Freeform 245"/>
              <p:cNvSpPr>
                <a:spLocks/>
              </p:cNvSpPr>
              <p:nvPr/>
            </p:nvSpPr>
            <p:spPr bwMode="auto">
              <a:xfrm>
                <a:off x="5644" y="308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2" name="Freeform 246"/>
              <p:cNvSpPr>
                <a:spLocks/>
              </p:cNvSpPr>
              <p:nvPr/>
            </p:nvSpPr>
            <p:spPr bwMode="auto">
              <a:xfrm>
                <a:off x="5644" y="3015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3" name="Freeform 247"/>
              <p:cNvSpPr>
                <a:spLocks/>
              </p:cNvSpPr>
              <p:nvPr/>
            </p:nvSpPr>
            <p:spPr bwMode="auto">
              <a:xfrm>
                <a:off x="5644" y="294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4" name="Freeform 248"/>
              <p:cNvSpPr>
                <a:spLocks/>
              </p:cNvSpPr>
              <p:nvPr/>
            </p:nvSpPr>
            <p:spPr bwMode="auto">
              <a:xfrm>
                <a:off x="5685" y="2911"/>
                <a:ext cx="1" cy="1077"/>
              </a:xfrm>
              <a:custGeom>
                <a:avLst/>
                <a:gdLst>
                  <a:gd name="T0" fmla="*/ 0 w 1"/>
                  <a:gd name="T1" fmla="*/ 1076 h 1077"/>
                  <a:gd name="T2" fmla="*/ 0 w 1"/>
                  <a:gd name="T3" fmla="*/ 0 h 1077"/>
                  <a:gd name="T4" fmla="*/ 0 w 1"/>
                  <a:gd name="T5" fmla="*/ 1076 h 107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77"/>
                  <a:gd name="T11" fmla="*/ 1 w 1"/>
                  <a:gd name="T12" fmla="*/ 1077 h 10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77">
                    <a:moveTo>
                      <a:pt x="0" y="1076"/>
                    </a:moveTo>
                    <a:lnTo>
                      <a:pt x="0" y="0"/>
                    </a:lnTo>
                    <a:lnTo>
                      <a:pt x="0" y="107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5" name="Freeform 249"/>
              <p:cNvSpPr>
                <a:spLocks/>
              </p:cNvSpPr>
              <p:nvPr/>
            </p:nvSpPr>
            <p:spPr bwMode="auto">
              <a:xfrm>
                <a:off x="3443" y="3446"/>
                <a:ext cx="2248" cy="1"/>
              </a:xfrm>
              <a:custGeom>
                <a:avLst/>
                <a:gdLst>
                  <a:gd name="T0" fmla="*/ 0 w 2248"/>
                  <a:gd name="T1" fmla="*/ 0 h 1"/>
                  <a:gd name="T2" fmla="*/ 2247 w 2248"/>
                  <a:gd name="T3" fmla="*/ 0 h 1"/>
                  <a:gd name="T4" fmla="*/ 0 w 224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248"/>
                  <a:gd name="T10" fmla="*/ 0 h 1"/>
                  <a:gd name="T11" fmla="*/ 2248 w 224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8" h="1">
                    <a:moveTo>
                      <a:pt x="0" y="0"/>
                    </a:moveTo>
                    <a:lnTo>
                      <a:pt x="224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6" name="Freeform 250"/>
              <p:cNvSpPr>
                <a:spLocks/>
              </p:cNvSpPr>
              <p:nvPr/>
            </p:nvSpPr>
            <p:spPr bwMode="auto">
              <a:xfrm>
                <a:off x="3443" y="3950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57" name="Freeform 251"/>
              <p:cNvSpPr>
                <a:spLocks/>
              </p:cNvSpPr>
              <p:nvPr/>
            </p:nvSpPr>
            <p:spPr bwMode="auto">
              <a:xfrm>
                <a:off x="3443" y="387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558" name="Group 252"/>
              <p:cNvGrpSpPr>
                <a:grpSpLocks/>
              </p:cNvGrpSpPr>
              <p:nvPr/>
            </p:nvGrpSpPr>
            <p:grpSpPr bwMode="auto">
              <a:xfrm>
                <a:off x="3443" y="2711"/>
                <a:ext cx="43" cy="1094"/>
                <a:chOff x="3443" y="2684"/>
                <a:chExt cx="43" cy="1094"/>
              </a:xfrm>
            </p:grpSpPr>
            <p:sp>
              <p:nvSpPr>
                <p:cNvPr id="54714" name="Freeform 253"/>
                <p:cNvSpPr>
                  <a:spLocks/>
                </p:cNvSpPr>
                <p:nvPr/>
              </p:nvSpPr>
              <p:spPr bwMode="auto">
                <a:xfrm>
                  <a:off x="3444" y="2684"/>
                  <a:ext cx="42" cy="1"/>
                </a:xfrm>
                <a:custGeom>
                  <a:avLst/>
                  <a:gdLst>
                    <a:gd name="T0" fmla="*/ 0 w 42"/>
                    <a:gd name="T1" fmla="*/ 0 h 1"/>
                    <a:gd name="T2" fmla="*/ 41 w 42"/>
                    <a:gd name="T3" fmla="*/ 0 h 1"/>
                    <a:gd name="T4" fmla="*/ 0 w 4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"/>
                    <a:gd name="T11" fmla="*/ 42 w 4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15" name="Freeform 254"/>
                <p:cNvSpPr>
                  <a:spLocks/>
                </p:cNvSpPr>
                <p:nvPr/>
              </p:nvSpPr>
              <p:spPr bwMode="auto">
                <a:xfrm>
                  <a:off x="3443" y="3777"/>
                  <a:ext cx="42" cy="1"/>
                </a:xfrm>
                <a:custGeom>
                  <a:avLst/>
                  <a:gdLst>
                    <a:gd name="T0" fmla="*/ 0 w 42"/>
                    <a:gd name="T1" fmla="*/ 0 h 1"/>
                    <a:gd name="T2" fmla="*/ 41 w 42"/>
                    <a:gd name="T3" fmla="*/ 0 h 1"/>
                    <a:gd name="T4" fmla="*/ 0 w 4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"/>
                    <a:gd name="T11" fmla="*/ 42 w 4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559" name="Freeform 255"/>
              <p:cNvSpPr>
                <a:spLocks/>
              </p:cNvSpPr>
              <p:nvPr/>
            </p:nvSpPr>
            <p:spPr bwMode="auto">
              <a:xfrm>
                <a:off x="3443" y="3731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0" name="Freeform 256"/>
              <p:cNvSpPr>
                <a:spLocks/>
              </p:cNvSpPr>
              <p:nvPr/>
            </p:nvSpPr>
            <p:spPr bwMode="auto">
              <a:xfrm>
                <a:off x="3443" y="365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1" name="Freeform 257"/>
              <p:cNvSpPr>
                <a:spLocks/>
              </p:cNvSpPr>
              <p:nvPr/>
            </p:nvSpPr>
            <p:spPr bwMode="auto">
              <a:xfrm>
                <a:off x="3443" y="3592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2" name="Freeform 258"/>
              <p:cNvSpPr>
                <a:spLocks/>
              </p:cNvSpPr>
              <p:nvPr/>
            </p:nvSpPr>
            <p:spPr bwMode="auto">
              <a:xfrm>
                <a:off x="3443" y="3519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3" name="Freeform 259"/>
              <p:cNvSpPr>
                <a:spLocks/>
              </p:cNvSpPr>
              <p:nvPr/>
            </p:nvSpPr>
            <p:spPr bwMode="auto">
              <a:xfrm>
                <a:off x="3443" y="3446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4" name="Freeform 260"/>
              <p:cNvSpPr>
                <a:spLocks/>
              </p:cNvSpPr>
              <p:nvPr/>
            </p:nvSpPr>
            <p:spPr bwMode="auto">
              <a:xfrm>
                <a:off x="3443" y="3374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5" name="Freeform 261"/>
              <p:cNvSpPr>
                <a:spLocks/>
              </p:cNvSpPr>
              <p:nvPr/>
            </p:nvSpPr>
            <p:spPr bwMode="auto">
              <a:xfrm>
                <a:off x="3443" y="3306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6" name="Freeform 262"/>
              <p:cNvSpPr>
                <a:spLocks/>
              </p:cNvSpPr>
              <p:nvPr/>
            </p:nvSpPr>
            <p:spPr bwMode="auto">
              <a:xfrm>
                <a:off x="3443" y="3234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7" name="Freeform 263"/>
              <p:cNvSpPr>
                <a:spLocks/>
              </p:cNvSpPr>
              <p:nvPr/>
            </p:nvSpPr>
            <p:spPr bwMode="auto">
              <a:xfrm>
                <a:off x="3443" y="3160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8" name="Freeform 264"/>
              <p:cNvSpPr>
                <a:spLocks/>
              </p:cNvSpPr>
              <p:nvPr/>
            </p:nvSpPr>
            <p:spPr bwMode="auto">
              <a:xfrm>
                <a:off x="3443" y="308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69" name="Freeform 265"/>
              <p:cNvSpPr>
                <a:spLocks/>
              </p:cNvSpPr>
              <p:nvPr/>
            </p:nvSpPr>
            <p:spPr bwMode="auto">
              <a:xfrm>
                <a:off x="3443" y="3015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0" name="Freeform 266"/>
              <p:cNvSpPr>
                <a:spLocks/>
              </p:cNvSpPr>
              <p:nvPr/>
            </p:nvSpPr>
            <p:spPr bwMode="auto">
              <a:xfrm>
                <a:off x="3443" y="294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1" name="Freeform 267"/>
              <p:cNvSpPr>
                <a:spLocks/>
              </p:cNvSpPr>
              <p:nvPr/>
            </p:nvSpPr>
            <p:spPr bwMode="auto">
              <a:xfrm>
                <a:off x="3443" y="3088"/>
                <a:ext cx="42" cy="1"/>
              </a:xfrm>
              <a:custGeom>
                <a:avLst/>
                <a:gdLst>
                  <a:gd name="T0" fmla="*/ 0 w 42"/>
                  <a:gd name="T1" fmla="*/ 0 h 1"/>
                  <a:gd name="T2" fmla="*/ 41 w 42"/>
                  <a:gd name="T3" fmla="*/ 0 h 1"/>
                  <a:gd name="T4" fmla="*/ 0 w 4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"/>
                  <a:gd name="T11" fmla="*/ 42 w 4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">
                    <a:moveTo>
                      <a:pt x="0" y="0"/>
                    </a:moveTo>
                    <a:lnTo>
                      <a:pt x="4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2" name="Freeform 268"/>
              <p:cNvSpPr>
                <a:spLocks/>
              </p:cNvSpPr>
              <p:nvPr/>
            </p:nvSpPr>
            <p:spPr bwMode="auto">
              <a:xfrm>
                <a:off x="3443" y="3981"/>
                <a:ext cx="1" cy="7"/>
              </a:xfrm>
              <a:custGeom>
                <a:avLst/>
                <a:gdLst>
                  <a:gd name="T0" fmla="*/ 0 w 1"/>
                  <a:gd name="T1" fmla="*/ 6 h 7"/>
                  <a:gd name="T2" fmla="*/ 0 w 1"/>
                  <a:gd name="T3" fmla="*/ 0 h 7"/>
                  <a:gd name="T4" fmla="*/ 0 w 1"/>
                  <a:gd name="T5" fmla="*/ 6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3" name="Freeform 269"/>
              <p:cNvSpPr>
                <a:spLocks/>
              </p:cNvSpPr>
              <p:nvPr/>
            </p:nvSpPr>
            <p:spPr bwMode="auto">
              <a:xfrm>
                <a:off x="3443" y="2911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6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4" name="Freeform 270"/>
              <p:cNvSpPr>
                <a:spLocks/>
              </p:cNvSpPr>
              <p:nvPr/>
            </p:nvSpPr>
            <p:spPr bwMode="auto">
              <a:xfrm>
                <a:off x="5685" y="2911"/>
                <a:ext cx="1" cy="1077"/>
              </a:xfrm>
              <a:custGeom>
                <a:avLst/>
                <a:gdLst>
                  <a:gd name="T0" fmla="*/ 0 w 1"/>
                  <a:gd name="T1" fmla="*/ 0 h 1077"/>
                  <a:gd name="T2" fmla="*/ 0 w 1"/>
                  <a:gd name="T3" fmla="*/ 1076 h 1077"/>
                  <a:gd name="T4" fmla="*/ 0 w 1"/>
                  <a:gd name="T5" fmla="*/ 0 h 107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77"/>
                  <a:gd name="T11" fmla="*/ 1 w 1"/>
                  <a:gd name="T12" fmla="*/ 1077 h 10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77">
                    <a:moveTo>
                      <a:pt x="0" y="0"/>
                    </a:moveTo>
                    <a:lnTo>
                      <a:pt x="0" y="107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5" name="Freeform 271"/>
              <p:cNvSpPr>
                <a:spLocks/>
              </p:cNvSpPr>
              <p:nvPr/>
            </p:nvSpPr>
            <p:spPr bwMode="auto">
              <a:xfrm>
                <a:off x="5685" y="3981"/>
                <a:ext cx="1" cy="7"/>
              </a:xfrm>
              <a:custGeom>
                <a:avLst/>
                <a:gdLst>
                  <a:gd name="T0" fmla="*/ 0 w 1"/>
                  <a:gd name="T1" fmla="*/ 6 h 7"/>
                  <a:gd name="T2" fmla="*/ 0 w 1"/>
                  <a:gd name="T3" fmla="*/ 0 h 7"/>
                  <a:gd name="T4" fmla="*/ 0 w 1"/>
                  <a:gd name="T5" fmla="*/ 6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6" name="Freeform 272"/>
              <p:cNvSpPr>
                <a:spLocks/>
              </p:cNvSpPr>
              <p:nvPr/>
            </p:nvSpPr>
            <p:spPr bwMode="auto">
              <a:xfrm>
                <a:off x="5685" y="2911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6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77" name="Rectangle 273"/>
              <p:cNvSpPr>
                <a:spLocks noChangeArrowheads="1"/>
              </p:cNvSpPr>
              <p:nvPr/>
            </p:nvSpPr>
            <p:spPr bwMode="auto">
              <a:xfrm>
                <a:off x="3328" y="3342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0</a:t>
                </a:r>
              </a:p>
            </p:txBody>
          </p:sp>
          <p:sp>
            <p:nvSpPr>
              <p:cNvPr id="54578" name="Rectangle 274"/>
              <p:cNvSpPr>
                <a:spLocks noChangeArrowheads="1"/>
              </p:cNvSpPr>
              <p:nvPr/>
            </p:nvSpPr>
            <p:spPr bwMode="auto">
              <a:xfrm>
                <a:off x="3328" y="2979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1</a:t>
                </a:r>
              </a:p>
            </p:txBody>
          </p:sp>
          <p:sp>
            <p:nvSpPr>
              <p:cNvPr id="54579" name="Oval 275"/>
              <p:cNvSpPr>
                <a:spLocks noChangeArrowheads="1"/>
              </p:cNvSpPr>
              <p:nvPr/>
            </p:nvSpPr>
            <p:spPr bwMode="auto">
              <a:xfrm>
                <a:off x="3448" y="3468"/>
                <a:ext cx="23" cy="22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4580" name="Group 276"/>
              <p:cNvGrpSpPr>
                <a:grpSpLocks/>
              </p:cNvGrpSpPr>
              <p:nvPr/>
            </p:nvGrpSpPr>
            <p:grpSpPr bwMode="auto">
              <a:xfrm>
                <a:off x="3471" y="3409"/>
                <a:ext cx="2201" cy="459"/>
                <a:chOff x="3471" y="3382"/>
                <a:chExt cx="2201" cy="459"/>
              </a:xfrm>
            </p:grpSpPr>
            <p:sp>
              <p:nvSpPr>
                <p:cNvPr id="54621" name="Oval 277"/>
                <p:cNvSpPr>
                  <a:spLocks noChangeArrowheads="1"/>
                </p:cNvSpPr>
                <p:nvPr/>
              </p:nvSpPr>
              <p:spPr bwMode="auto">
                <a:xfrm>
                  <a:off x="3471" y="3425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2" name="Oval 278"/>
                <p:cNvSpPr>
                  <a:spLocks noChangeArrowheads="1"/>
                </p:cNvSpPr>
                <p:nvPr/>
              </p:nvSpPr>
              <p:spPr bwMode="auto">
                <a:xfrm>
                  <a:off x="3494" y="3461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3" name="Oval 279"/>
                <p:cNvSpPr>
                  <a:spLocks noChangeArrowheads="1"/>
                </p:cNvSpPr>
                <p:nvPr/>
              </p:nvSpPr>
              <p:spPr bwMode="auto">
                <a:xfrm>
                  <a:off x="3593" y="3480"/>
                  <a:ext cx="24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4" name="Oval 280"/>
                <p:cNvSpPr>
                  <a:spLocks noChangeArrowheads="1"/>
                </p:cNvSpPr>
                <p:nvPr/>
              </p:nvSpPr>
              <p:spPr bwMode="auto">
                <a:xfrm>
                  <a:off x="3613" y="3513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5" name="Oval 281"/>
                <p:cNvSpPr>
                  <a:spLocks noChangeArrowheads="1"/>
                </p:cNvSpPr>
                <p:nvPr/>
              </p:nvSpPr>
              <p:spPr bwMode="auto">
                <a:xfrm>
                  <a:off x="3520" y="3435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6" name="Oval 282"/>
                <p:cNvSpPr>
                  <a:spLocks noChangeArrowheads="1"/>
                </p:cNvSpPr>
                <p:nvPr/>
              </p:nvSpPr>
              <p:spPr bwMode="auto">
                <a:xfrm>
                  <a:off x="3544" y="3465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7" name="Oval 283"/>
                <p:cNvSpPr>
                  <a:spLocks noChangeArrowheads="1"/>
                </p:cNvSpPr>
                <p:nvPr/>
              </p:nvSpPr>
              <p:spPr bwMode="auto">
                <a:xfrm>
                  <a:off x="3569" y="3451"/>
                  <a:ext cx="24" cy="21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8" name="Oval 284"/>
                <p:cNvSpPr>
                  <a:spLocks noChangeArrowheads="1"/>
                </p:cNvSpPr>
                <p:nvPr/>
              </p:nvSpPr>
              <p:spPr bwMode="auto">
                <a:xfrm>
                  <a:off x="3635" y="3555"/>
                  <a:ext cx="22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29" name="Oval 285"/>
                <p:cNvSpPr>
                  <a:spLocks noChangeArrowheads="1"/>
                </p:cNvSpPr>
                <p:nvPr/>
              </p:nvSpPr>
              <p:spPr bwMode="auto">
                <a:xfrm>
                  <a:off x="3707" y="3511"/>
                  <a:ext cx="24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0" name="Oval 286"/>
                <p:cNvSpPr>
                  <a:spLocks noChangeArrowheads="1"/>
                </p:cNvSpPr>
                <p:nvPr/>
              </p:nvSpPr>
              <p:spPr bwMode="auto">
                <a:xfrm>
                  <a:off x="3824" y="3399"/>
                  <a:ext cx="24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1" name="Oval 287"/>
                <p:cNvSpPr>
                  <a:spLocks noChangeArrowheads="1"/>
                </p:cNvSpPr>
                <p:nvPr/>
              </p:nvSpPr>
              <p:spPr bwMode="auto">
                <a:xfrm>
                  <a:off x="3656" y="3532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2" name="Oval 288"/>
                <p:cNvSpPr>
                  <a:spLocks noChangeArrowheads="1"/>
                </p:cNvSpPr>
                <p:nvPr/>
              </p:nvSpPr>
              <p:spPr bwMode="auto">
                <a:xfrm>
                  <a:off x="3685" y="3513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3" name="Oval 289"/>
                <p:cNvSpPr>
                  <a:spLocks noChangeArrowheads="1"/>
                </p:cNvSpPr>
                <p:nvPr/>
              </p:nvSpPr>
              <p:spPr bwMode="auto">
                <a:xfrm>
                  <a:off x="3730" y="3471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4" name="Oval 290"/>
                <p:cNvSpPr>
                  <a:spLocks noChangeArrowheads="1"/>
                </p:cNvSpPr>
                <p:nvPr/>
              </p:nvSpPr>
              <p:spPr bwMode="auto">
                <a:xfrm>
                  <a:off x="3782" y="3444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5" name="Oval 291"/>
                <p:cNvSpPr>
                  <a:spLocks noChangeArrowheads="1"/>
                </p:cNvSpPr>
                <p:nvPr/>
              </p:nvSpPr>
              <p:spPr bwMode="auto">
                <a:xfrm>
                  <a:off x="3805" y="3382"/>
                  <a:ext cx="20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6" name="Oval 292"/>
                <p:cNvSpPr>
                  <a:spLocks noChangeArrowheads="1"/>
                </p:cNvSpPr>
                <p:nvPr/>
              </p:nvSpPr>
              <p:spPr bwMode="auto">
                <a:xfrm>
                  <a:off x="3853" y="3383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7" name="Oval 293"/>
                <p:cNvSpPr>
                  <a:spLocks noChangeArrowheads="1"/>
                </p:cNvSpPr>
                <p:nvPr/>
              </p:nvSpPr>
              <p:spPr bwMode="auto">
                <a:xfrm>
                  <a:off x="3757" y="3466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8" name="Oval 294"/>
                <p:cNvSpPr>
                  <a:spLocks noChangeArrowheads="1"/>
                </p:cNvSpPr>
                <p:nvPr/>
              </p:nvSpPr>
              <p:spPr bwMode="auto">
                <a:xfrm>
                  <a:off x="4279" y="3433"/>
                  <a:ext cx="22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39" name="Oval 295"/>
                <p:cNvSpPr>
                  <a:spLocks noChangeArrowheads="1"/>
                </p:cNvSpPr>
                <p:nvPr/>
              </p:nvSpPr>
              <p:spPr bwMode="auto">
                <a:xfrm>
                  <a:off x="4256" y="3438"/>
                  <a:ext cx="24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0" name="Oval 296"/>
                <p:cNvSpPr>
                  <a:spLocks noChangeArrowheads="1"/>
                </p:cNvSpPr>
                <p:nvPr/>
              </p:nvSpPr>
              <p:spPr bwMode="auto">
                <a:xfrm>
                  <a:off x="4228" y="3451"/>
                  <a:ext cx="25" cy="21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1" name="Oval 297"/>
                <p:cNvSpPr>
                  <a:spLocks noChangeArrowheads="1"/>
                </p:cNvSpPr>
                <p:nvPr/>
              </p:nvSpPr>
              <p:spPr bwMode="auto">
                <a:xfrm>
                  <a:off x="4125" y="3445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2" name="Oval 298"/>
                <p:cNvSpPr>
                  <a:spLocks noChangeArrowheads="1"/>
                </p:cNvSpPr>
                <p:nvPr/>
              </p:nvSpPr>
              <p:spPr bwMode="auto">
                <a:xfrm>
                  <a:off x="4109" y="3485"/>
                  <a:ext cx="24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3" name="Oval 299"/>
                <p:cNvSpPr>
                  <a:spLocks noChangeArrowheads="1"/>
                </p:cNvSpPr>
                <p:nvPr/>
              </p:nvSpPr>
              <p:spPr bwMode="auto">
                <a:xfrm>
                  <a:off x="4203" y="3444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4" name="Oval 300"/>
                <p:cNvSpPr>
                  <a:spLocks noChangeArrowheads="1"/>
                </p:cNvSpPr>
                <p:nvPr/>
              </p:nvSpPr>
              <p:spPr bwMode="auto">
                <a:xfrm>
                  <a:off x="4180" y="3438"/>
                  <a:ext cx="22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5" name="Oval 301"/>
                <p:cNvSpPr>
                  <a:spLocks noChangeArrowheads="1"/>
                </p:cNvSpPr>
                <p:nvPr/>
              </p:nvSpPr>
              <p:spPr bwMode="auto">
                <a:xfrm>
                  <a:off x="4156" y="3441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6" name="Oval 302"/>
                <p:cNvSpPr>
                  <a:spLocks noChangeArrowheads="1"/>
                </p:cNvSpPr>
                <p:nvPr/>
              </p:nvSpPr>
              <p:spPr bwMode="auto">
                <a:xfrm>
                  <a:off x="4083" y="3564"/>
                  <a:ext cx="24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7" name="Oval 303"/>
                <p:cNvSpPr>
                  <a:spLocks noChangeArrowheads="1"/>
                </p:cNvSpPr>
                <p:nvPr/>
              </p:nvSpPr>
              <p:spPr bwMode="auto">
                <a:xfrm>
                  <a:off x="4013" y="3610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8" name="Oval 304"/>
                <p:cNvSpPr>
                  <a:spLocks noChangeArrowheads="1"/>
                </p:cNvSpPr>
                <p:nvPr/>
              </p:nvSpPr>
              <p:spPr bwMode="auto">
                <a:xfrm>
                  <a:off x="3920" y="3414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49" name="Oval 305"/>
                <p:cNvSpPr>
                  <a:spLocks noChangeArrowheads="1"/>
                </p:cNvSpPr>
                <p:nvPr/>
              </p:nvSpPr>
              <p:spPr bwMode="auto">
                <a:xfrm>
                  <a:off x="4058" y="3659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0" name="Oval 306"/>
                <p:cNvSpPr>
                  <a:spLocks noChangeArrowheads="1"/>
                </p:cNvSpPr>
                <p:nvPr/>
              </p:nvSpPr>
              <p:spPr bwMode="auto">
                <a:xfrm>
                  <a:off x="4041" y="3715"/>
                  <a:ext cx="24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1" name="Oval 307"/>
                <p:cNvSpPr>
                  <a:spLocks noChangeArrowheads="1"/>
                </p:cNvSpPr>
                <p:nvPr/>
              </p:nvSpPr>
              <p:spPr bwMode="auto">
                <a:xfrm>
                  <a:off x="3989" y="3480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2" name="Oval 308"/>
                <p:cNvSpPr>
                  <a:spLocks noChangeArrowheads="1"/>
                </p:cNvSpPr>
                <p:nvPr/>
              </p:nvSpPr>
              <p:spPr bwMode="auto">
                <a:xfrm>
                  <a:off x="3946" y="3433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3" name="Oval 309"/>
                <p:cNvSpPr>
                  <a:spLocks noChangeArrowheads="1"/>
                </p:cNvSpPr>
                <p:nvPr/>
              </p:nvSpPr>
              <p:spPr bwMode="auto">
                <a:xfrm>
                  <a:off x="3899" y="3402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4" name="Oval 310"/>
                <p:cNvSpPr>
                  <a:spLocks noChangeArrowheads="1"/>
                </p:cNvSpPr>
                <p:nvPr/>
              </p:nvSpPr>
              <p:spPr bwMode="auto">
                <a:xfrm>
                  <a:off x="3873" y="3382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5" name="Oval 311"/>
                <p:cNvSpPr>
                  <a:spLocks noChangeArrowheads="1"/>
                </p:cNvSpPr>
                <p:nvPr/>
              </p:nvSpPr>
              <p:spPr bwMode="auto">
                <a:xfrm>
                  <a:off x="3963" y="3451"/>
                  <a:ext cx="24" cy="21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6" name="Oval 312"/>
                <p:cNvSpPr>
                  <a:spLocks noChangeArrowheads="1"/>
                </p:cNvSpPr>
                <p:nvPr/>
              </p:nvSpPr>
              <p:spPr bwMode="auto">
                <a:xfrm>
                  <a:off x="4299" y="3429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7" name="Oval 313"/>
                <p:cNvSpPr>
                  <a:spLocks noChangeArrowheads="1"/>
                </p:cNvSpPr>
                <p:nvPr/>
              </p:nvSpPr>
              <p:spPr bwMode="auto">
                <a:xfrm>
                  <a:off x="4322" y="3444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8" name="Oval 314"/>
                <p:cNvSpPr>
                  <a:spLocks noChangeArrowheads="1"/>
                </p:cNvSpPr>
                <p:nvPr/>
              </p:nvSpPr>
              <p:spPr bwMode="auto">
                <a:xfrm>
                  <a:off x="4340" y="3449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59" name="Oval 315"/>
                <p:cNvSpPr>
                  <a:spLocks noChangeArrowheads="1"/>
                </p:cNvSpPr>
                <p:nvPr/>
              </p:nvSpPr>
              <p:spPr bwMode="auto">
                <a:xfrm>
                  <a:off x="4512" y="3543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0" name="Oval 316"/>
                <p:cNvSpPr>
                  <a:spLocks noChangeArrowheads="1"/>
                </p:cNvSpPr>
                <p:nvPr/>
              </p:nvSpPr>
              <p:spPr bwMode="auto">
                <a:xfrm>
                  <a:off x="4534" y="3611"/>
                  <a:ext cx="25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1" name="Oval 317"/>
                <p:cNvSpPr>
                  <a:spLocks noChangeArrowheads="1"/>
                </p:cNvSpPr>
                <p:nvPr/>
              </p:nvSpPr>
              <p:spPr bwMode="auto">
                <a:xfrm>
                  <a:off x="4370" y="3471"/>
                  <a:ext cx="22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2" name="Oval 318"/>
                <p:cNvSpPr>
                  <a:spLocks noChangeArrowheads="1"/>
                </p:cNvSpPr>
                <p:nvPr/>
              </p:nvSpPr>
              <p:spPr bwMode="auto">
                <a:xfrm>
                  <a:off x="4387" y="3490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3" name="Oval 319"/>
                <p:cNvSpPr>
                  <a:spLocks noChangeArrowheads="1"/>
                </p:cNvSpPr>
                <p:nvPr/>
              </p:nvSpPr>
              <p:spPr bwMode="auto">
                <a:xfrm>
                  <a:off x="4418" y="3477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4" name="Oval 320"/>
                <p:cNvSpPr>
                  <a:spLocks noChangeArrowheads="1"/>
                </p:cNvSpPr>
                <p:nvPr/>
              </p:nvSpPr>
              <p:spPr bwMode="auto">
                <a:xfrm>
                  <a:off x="4558" y="3713"/>
                  <a:ext cx="24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5" name="Oval 321"/>
                <p:cNvSpPr>
                  <a:spLocks noChangeArrowheads="1"/>
                </p:cNvSpPr>
                <p:nvPr/>
              </p:nvSpPr>
              <p:spPr bwMode="auto">
                <a:xfrm>
                  <a:off x="4629" y="3630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6" name="Oval 322"/>
                <p:cNvSpPr>
                  <a:spLocks noChangeArrowheads="1"/>
                </p:cNvSpPr>
                <p:nvPr/>
              </p:nvSpPr>
              <p:spPr bwMode="auto">
                <a:xfrm>
                  <a:off x="4489" y="3513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7" name="Oval 323"/>
                <p:cNvSpPr>
                  <a:spLocks noChangeArrowheads="1"/>
                </p:cNvSpPr>
                <p:nvPr/>
              </p:nvSpPr>
              <p:spPr bwMode="auto">
                <a:xfrm>
                  <a:off x="4579" y="3817"/>
                  <a:ext cx="24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8" name="Oval 324"/>
                <p:cNvSpPr>
                  <a:spLocks noChangeArrowheads="1"/>
                </p:cNvSpPr>
                <p:nvPr/>
              </p:nvSpPr>
              <p:spPr bwMode="auto">
                <a:xfrm>
                  <a:off x="4605" y="3725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69" name="Oval 325"/>
                <p:cNvSpPr>
                  <a:spLocks noChangeArrowheads="1"/>
                </p:cNvSpPr>
                <p:nvPr/>
              </p:nvSpPr>
              <p:spPr bwMode="auto">
                <a:xfrm>
                  <a:off x="4652" y="3544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0" name="Oval 326"/>
                <p:cNvSpPr>
                  <a:spLocks noChangeArrowheads="1"/>
                </p:cNvSpPr>
                <p:nvPr/>
              </p:nvSpPr>
              <p:spPr bwMode="auto">
                <a:xfrm>
                  <a:off x="4696" y="3455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1" name="Oval 327"/>
                <p:cNvSpPr>
                  <a:spLocks noChangeArrowheads="1"/>
                </p:cNvSpPr>
                <p:nvPr/>
              </p:nvSpPr>
              <p:spPr bwMode="auto">
                <a:xfrm>
                  <a:off x="4442" y="3471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2" name="Oval 328"/>
                <p:cNvSpPr>
                  <a:spLocks noChangeArrowheads="1"/>
                </p:cNvSpPr>
                <p:nvPr/>
              </p:nvSpPr>
              <p:spPr bwMode="auto">
                <a:xfrm>
                  <a:off x="4462" y="3480"/>
                  <a:ext cx="24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3" name="Oval 329"/>
                <p:cNvSpPr>
                  <a:spLocks noChangeArrowheads="1"/>
                </p:cNvSpPr>
                <p:nvPr/>
              </p:nvSpPr>
              <p:spPr bwMode="auto">
                <a:xfrm>
                  <a:off x="4672" y="3485"/>
                  <a:ext cx="24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4" name="Oval 330"/>
                <p:cNvSpPr>
                  <a:spLocks noChangeArrowheads="1"/>
                </p:cNvSpPr>
                <p:nvPr/>
              </p:nvSpPr>
              <p:spPr bwMode="auto">
                <a:xfrm>
                  <a:off x="4891" y="3460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5" name="Oval 331"/>
                <p:cNvSpPr>
                  <a:spLocks noChangeArrowheads="1"/>
                </p:cNvSpPr>
                <p:nvPr/>
              </p:nvSpPr>
              <p:spPr bwMode="auto">
                <a:xfrm>
                  <a:off x="4917" y="3466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6" name="Oval 332"/>
                <p:cNvSpPr>
                  <a:spLocks noChangeArrowheads="1"/>
                </p:cNvSpPr>
                <p:nvPr/>
              </p:nvSpPr>
              <p:spPr bwMode="auto">
                <a:xfrm>
                  <a:off x="4938" y="3475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7" name="Oval 333"/>
                <p:cNvSpPr>
                  <a:spLocks noChangeArrowheads="1"/>
                </p:cNvSpPr>
                <p:nvPr/>
              </p:nvSpPr>
              <p:spPr bwMode="auto">
                <a:xfrm>
                  <a:off x="5103" y="3523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8" name="Oval 334"/>
                <p:cNvSpPr>
                  <a:spLocks noChangeArrowheads="1"/>
                </p:cNvSpPr>
                <p:nvPr/>
              </p:nvSpPr>
              <p:spPr bwMode="auto">
                <a:xfrm>
                  <a:off x="5125" y="3538"/>
                  <a:ext cx="22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79" name="Oval 335"/>
                <p:cNvSpPr>
                  <a:spLocks noChangeArrowheads="1"/>
                </p:cNvSpPr>
                <p:nvPr/>
              </p:nvSpPr>
              <p:spPr bwMode="auto">
                <a:xfrm>
                  <a:off x="5029" y="3533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0" name="Oval 336"/>
                <p:cNvSpPr>
                  <a:spLocks noChangeArrowheads="1"/>
                </p:cNvSpPr>
                <p:nvPr/>
              </p:nvSpPr>
              <p:spPr bwMode="auto">
                <a:xfrm>
                  <a:off x="5058" y="3532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1" name="Oval 337"/>
                <p:cNvSpPr>
                  <a:spLocks noChangeArrowheads="1"/>
                </p:cNvSpPr>
                <p:nvPr/>
              </p:nvSpPr>
              <p:spPr bwMode="auto">
                <a:xfrm>
                  <a:off x="5080" y="3527"/>
                  <a:ext cx="22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2" name="Oval 338"/>
                <p:cNvSpPr>
                  <a:spLocks noChangeArrowheads="1"/>
                </p:cNvSpPr>
                <p:nvPr/>
              </p:nvSpPr>
              <p:spPr bwMode="auto">
                <a:xfrm>
                  <a:off x="5149" y="3549"/>
                  <a:ext cx="21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3" name="Oval 339"/>
                <p:cNvSpPr>
                  <a:spLocks noChangeArrowheads="1"/>
                </p:cNvSpPr>
                <p:nvPr/>
              </p:nvSpPr>
              <p:spPr bwMode="auto">
                <a:xfrm>
                  <a:off x="5221" y="3657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4" name="Oval 340"/>
                <p:cNvSpPr>
                  <a:spLocks noChangeArrowheads="1"/>
                </p:cNvSpPr>
                <p:nvPr/>
              </p:nvSpPr>
              <p:spPr bwMode="auto">
                <a:xfrm>
                  <a:off x="4750" y="3460"/>
                  <a:ext cx="24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5" name="Oval 341"/>
                <p:cNvSpPr>
                  <a:spLocks noChangeArrowheads="1"/>
                </p:cNvSpPr>
                <p:nvPr/>
              </p:nvSpPr>
              <p:spPr bwMode="auto">
                <a:xfrm>
                  <a:off x="5174" y="3575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6" name="Oval 342"/>
                <p:cNvSpPr>
                  <a:spLocks noChangeArrowheads="1"/>
                </p:cNvSpPr>
                <p:nvPr/>
              </p:nvSpPr>
              <p:spPr bwMode="auto">
                <a:xfrm>
                  <a:off x="5197" y="3610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7" name="Oval 343"/>
                <p:cNvSpPr>
                  <a:spLocks noChangeArrowheads="1"/>
                </p:cNvSpPr>
                <p:nvPr/>
              </p:nvSpPr>
              <p:spPr bwMode="auto">
                <a:xfrm>
                  <a:off x="5240" y="3705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8" name="Oval 344"/>
                <p:cNvSpPr>
                  <a:spLocks noChangeArrowheads="1"/>
                </p:cNvSpPr>
                <p:nvPr/>
              </p:nvSpPr>
              <p:spPr bwMode="auto">
                <a:xfrm>
                  <a:off x="4983" y="3505"/>
                  <a:ext cx="23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89" name="Oval 345"/>
                <p:cNvSpPr>
                  <a:spLocks noChangeArrowheads="1"/>
                </p:cNvSpPr>
                <p:nvPr/>
              </p:nvSpPr>
              <p:spPr bwMode="auto">
                <a:xfrm>
                  <a:off x="5005" y="3522"/>
                  <a:ext cx="22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0" name="Oval 346"/>
                <p:cNvSpPr>
                  <a:spLocks noChangeArrowheads="1"/>
                </p:cNvSpPr>
                <p:nvPr/>
              </p:nvSpPr>
              <p:spPr bwMode="auto">
                <a:xfrm>
                  <a:off x="4720" y="3455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1" name="Oval 347"/>
                <p:cNvSpPr>
                  <a:spLocks noChangeArrowheads="1"/>
                </p:cNvSpPr>
                <p:nvPr/>
              </p:nvSpPr>
              <p:spPr bwMode="auto">
                <a:xfrm>
                  <a:off x="4962" y="3490"/>
                  <a:ext cx="22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2" name="Oval 348"/>
                <p:cNvSpPr>
                  <a:spLocks noChangeArrowheads="1"/>
                </p:cNvSpPr>
                <p:nvPr/>
              </p:nvSpPr>
              <p:spPr bwMode="auto">
                <a:xfrm>
                  <a:off x="5431" y="3402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3" name="Oval 349"/>
                <p:cNvSpPr>
                  <a:spLocks noChangeArrowheads="1"/>
                </p:cNvSpPr>
                <p:nvPr/>
              </p:nvSpPr>
              <p:spPr bwMode="auto">
                <a:xfrm>
                  <a:off x="5456" y="3408"/>
                  <a:ext cx="23" cy="25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4" name="Oval 350"/>
                <p:cNvSpPr>
                  <a:spLocks noChangeArrowheads="1"/>
                </p:cNvSpPr>
                <p:nvPr/>
              </p:nvSpPr>
              <p:spPr bwMode="auto">
                <a:xfrm>
                  <a:off x="5480" y="3418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5" name="Oval 351"/>
                <p:cNvSpPr>
                  <a:spLocks noChangeArrowheads="1"/>
                </p:cNvSpPr>
                <p:nvPr/>
              </p:nvSpPr>
              <p:spPr bwMode="auto">
                <a:xfrm>
                  <a:off x="5571" y="3435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6" name="Oval 352"/>
                <p:cNvSpPr>
                  <a:spLocks noChangeArrowheads="1"/>
                </p:cNvSpPr>
                <p:nvPr/>
              </p:nvSpPr>
              <p:spPr bwMode="auto">
                <a:xfrm>
                  <a:off x="5596" y="3433"/>
                  <a:ext cx="25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7" name="Oval 353"/>
                <p:cNvSpPr>
                  <a:spLocks noChangeArrowheads="1"/>
                </p:cNvSpPr>
                <p:nvPr/>
              </p:nvSpPr>
              <p:spPr bwMode="auto">
                <a:xfrm>
                  <a:off x="5505" y="3425"/>
                  <a:ext cx="25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8" name="Oval 354"/>
                <p:cNvSpPr>
                  <a:spLocks noChangeArrowheads="1"/>
                </p:cNvSpPr>
                <p:nvPr/>
              </p:nvSpPr>
              <p:spPr bwMode="auto">
                <a:xfrm>
                  <a:off x="5532" y="3433"/>
                  <a:ext cx="23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99" name="Oval 355"/>
                <p:cNvSpPr>
                  <a:spLocks noChangeArrowheads="1"/>
                </p:cNvSpPr>
                <p:nvPr/>
              </p:nvSpPr>
              <p:spPr bwMode="auto">
                <a:xfrm>
                  <a:off x="5551" y="3433"/>
                  <a:ext cx="22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0" name="Oval 356"/>
                <p:cNvSpPr>
                  <a:spLocks noChangeArrowheads="1"/>
                </p:cNvSpPr>
                <p:nvPr/>
              </p:nvSpPr>
              <p:spPr bwMode="auto">
                <a:xfrm>
                  <a:off x="5629" y="3429"/>
                  <a:ext cx="21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1" name="Oval 357"/>
                <p:cNvSpPr>
                  <a:spLocks noChangeArrowheads="1"/>
                </p:cNvSpPr>
                <p:nvPr/>
              </p:nvSpPr>
              <p:spPr bwMode="auto">
                <a:xfrm>
                  <a:off x="5295" y="3750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2" name="Oval 358"/>
                <p:cNvSpPr>
                  <a:spLocks noChangeArrowheads="1"/>
                </p:cNvSpPr>
                <p:nvPr/>
              </p:nvSpPr>
              <p:spPr bwMode="auto">
                <a:xfrm>
                  <a:off x="4844" y="3461"/>
                  <a:ext cx="23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3" name="Oval 359"/>
                <p:cNvSpPr>
                  <a:spLocks noChangeArrowheads="1"/>
                </p:cNvSpPr>
                <p:nvPr/>
              </p:nvSpPr>
              <p:spPr bwMode="auto">
                <a:xfrm>
                  <a:off x="5648" y="3433"/>
                  <a:ext cx="24" cy="24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4" name="Oval 360"/>
                <p:cNvSpPr>
                  <a:spLocks noChangeArrowheads="1"/>
                </p:cNvSpPr>
                <p:nvPr/>
              </p:nvSpPr>
              <p:spPr bwMode="auto">
                <a:xfrm>
                  <a:off x="5317" y="3678"/>
                  <a:ext cx="22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5" name="Oval 361"/>
                <p:cNvSpPr>
                  <a:spLocks noChangeArrowheads="1"/>
                </p:cNvSpPr>
                <p:nvPr/>
              </p:nvSpPr>
              <p:spPr bwMode="auto">
                <a:xfrm>
                  <a:off x="5262" y="3741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6" name="Oval 362"/>
                <p:cNvSpPr>
                  <a:spLocks noChangeArrowheads="1"/>
                </p:cNvSpPr>
                <p:nvPr/>
              </p:nvSpPr>
              <p:spPr bwMode="auto">
                <a:xfrm>
                  <a:off x="4798" y="3461"/>
                  <a:ext cx="21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7" name="Oval 363"/>
                <p:cNvSpPr>
                  <a:spLocks noChangeArrowheads="1"/>
                </p:cNvSpPr>
                <p:nvPr/>
              </p:nvSpPr>
              <p:spPr bwMode="auto">
                <a:xfrm>
                  <a:off x="4818" y="3465"/>
                  <a:ext cx="24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8" name="Oval 364"/>
                <p:cNvSpPr>
                  <a:spLocks noChangeArrowheads="1"/>
                </p:cNvSpPr>
                <p:nvPr/>
              </p:nvSpPr>
              <p:spPr bwMode="auto">
                <a:xfrm>
                  <a:off x="4867" y="3460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09" name="Oval 365"/>
                <p:cNvSpPr>
                  <a:spLocks noChangeArrowheads="1"/>
                </p:cNvSpPr>
                <p:nvPr/>
              </p:nvSpPr>
              <p:spPr bwMode="auto">
                <a:xfrm>
                  <a:off x="4772" y="3465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10" name="Oval 366"/>
                <p:cNvSpPr>
                  <a:spLocks noChangeArrowheads="1"/>
                </p:cNvSpPr>
                <p:nvPr/>
              </p:nvSpPr>
              <p:spPr bwMode="auto">
                <a:xfrm>
                  <a:off x="5384" y="3441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11" name="Oval 367"/>
                <p:cNvSpPr>
                  <a:spLocks noChangeArrowheads="1"/>
                </p:cNvSpPr>
                <p:nvPr/>
              </p:nvSpPr>
              <p:spPr bwMode="auto">
                <a:xfrm>
                  <a:off x="5340" y="3595"/>
                  <a:ext cx="23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12" name="Oval 368"/>
                <p:cNvSpPr>
                  <a:spLocks noChangeArrowheads="1"/>
                </p:cNvSpPr>
                <p:nvPr/>
              </p:nvSpPr>
              <p:spPr bwMode="auto">
                <a:xfrm>
                  <a:off x="5364" y="3507"/>
                  <a:ext cx="22" cy="23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13" name="Oval 369"/>
                <p:cNvSpPr>
                  <a:spLocks noChangeArrowheads="1"/>
                </p:cNvSpPr>
                <p:nvPr/>
              </p:nvSpPr>
              <p:spPr bwMode="auto">
                <a:xfrm>
                  <a:off x="5398" y="3408"/>
                  <a:ext cx="25" cy="22"/>
                </a:xfrm>
                <a:prstGeom prst="ellipse">
                  <a:avLst/>
                </a:prstGeom>
                <a:solidFill>
                  <a:srgbClr val="FFC5C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4581" name="Rectangle 370"/>
              <p:cNvSpPr>
                <a:spLocks noChangeArrowheads="1"/>
              </p:cNvSpPr>
              <p:nvPr/>
            </p:nvSpPr>
            <p:spPr bwMode="auto">
              <a:xfrm>
                <a:off x="3936" y="4128"/>
                <a:ext cx="129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Number of Electrons</a:t>
                </a:r>
              </a:p>
            </p:txBody>
          </p:sp>
          <p:sp>
            <p:nvSpPr>
              <p:cNvPr id="54582" name="Rectangle 371"/>
              <p:cNvSpPr>
                <a:spLocks noChangeArrowheads="1"/>
              </p:cNvSpPr>
              <p:nvPr/>
            </p:nvSpPr>
            <p:spPr bwMode="auto">
              <a:xfrm rot="-5400000">
                <a:off x="2660" y="2812"/>
                <a:ext cx="11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Shell Energy (eV)</a:t>
                </a:r>
              </a:p>
            </p:txBody>
          </p:sp>
          <p:grpSp>
            <p:nvGrpSpPr>
              <p:cNvPr id="54583" name="Group 372"/>
              <p:cNvGrpSpPr>
                <a:grpSpLocks/>
              </p:cNvGrpSpPr>
              <p:nvPr/>
            </p:nvGrpSpPr>
            <p:grpSpPr bwMode="auto">
              <a:xfrm>
                <a:off x="3556" y="1815"/>
                <a:ext cx="1765" cy="2167"/>
                <a:chOff x="3556" y="1788"/>
                <a:chExt cx="1765" cy="2167"/>
              </a:xfrm>
            </p:grpSpPr>
            <p:grpSp>
              <p:nvGrpSpPr>
                <p:cNvPr id="54601" name="Group 373"/>
                <p:cNvGrpSpPr>
                  <a:grpSpLocks/>
                </p:cNvGrpSpPr>
                <p:nvPr/>
              </p:nvGrpSpPr>
              <p:grpSpPr bwMode="auto">
                <a:xfrm>
                  <a:off x="3556" y="3865"/>
                  <a:ext cx="1765" cy="90"/>
                  <a:chOff x="3556" y="3865"/>
                  <a:chExt cx="1765" cy="90"/>
                </a:xfrm>
              </p:grpSpPr>
              <p:sp>
                <p:nvSpPr>
                  <p:cNvPr id="54617" name="Line 3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6" y="3865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8" name="Line 3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1" y="3865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9" name="Line 3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7" y="3865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20" name="Line 3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1" y="3865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02" name="Group 378"/>
                <p:cNvGrpSpPr>
                  <a:grpSpLocks/>
                </p:cNvGrpSpPr>
                <p:nvPr/>
              </p:nvGrpSpPr>
              <p:grpSpPr bwMode="auto">
                <a:xfrm>
                  <a:off x="3556" y="1788"/>
                  <a:ext cx="1765" cy="91"/>
                  <a:chOff x="3556" y="1788"/>
                  <a:chExt cx="1765" cy="91"/>
                </a:xfrm>
              </p:grpSpPr>
              <p:sp>
                <p:nvSpPr>
                  <p:cNvPr id="54613" name="Line 3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6" y="1788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4" name="Line 3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1" y="1788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5" name="Line 3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7" y="1788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6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1" y="1788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03" name="Group 383"/>
                <p:cNvGrpSpPr>
                  <a:grpSpLocks/>
                </p:cNvGrpSpPr>
                <p:nvPr/>
              </p:nvGrpSpPr>
              <p:grpSpPr bwMode="auto">
                <a:xfrm>
                  <a:off x="3556" y="2774"/>
                  <a:ext cx="1765" cy="91"/>
                  <a:chOff x="3556" y="2774"/>
                  <a:chExt cx="1765" cy="91"/>
                </a:xfrm>
              </p:grpSpPr>
              <p:sp>
                <p:nvSpPr>
                  <p:cNvPr id="54609" name="Line 3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6" y="2774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0" name="Line 3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1" y="2774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1" name="Line 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7" y="2774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12" name="Line 3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1" y="2774"/>
                    <a:ext cx="0" cy="9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604" name="Group 388"/>
                <p:cNvGrpSpPr>
                  <a:grpSpLocks/>
                </p:cNvGrpSpPr>
                <p:nvPr/>
              </p:nvGrpSpPr>
              <p:grpSpPr bwMode="auto">
                <a:xfrm>
                  <a:off x="3556" y="2889"/>
                  <a:ext cx="1765" cy="90"/>
                  <a:chOff x="3556" y="2889"/>
                  <a:chExt cx="1765" cy="90"/>
                </a:xfrm>
              </p:grpSpPr>
              <p:sp>
                <p:nvSpPr>
                  <p:cNvPr id="54605" name="Line 3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6" y="2889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06" name="Line 3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1" y="2889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07" name="Line 3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7" y="2889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608" name="Line 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1" y="2889"/>
                    <a:ext cx="0" cy="9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4584" name="Rectangle 393"/>
              <p:cNvSpPr>
                <a:spLocks noChangeArrowheads="1"/>
              </p:cNvSpPr>
              <p:nvPr/>
            </p:nvSpPr>
            <p:spPr bwMode="auto">
              <a:xfrm>
                <a:off x="3537" y="2472"/>
                <a:ext cx="3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58</a:t>
                </a:r>
              </a:p>
            </p:txBody>
          </p:sp>
          <p:sp>
            <p:nvSpPr>
              <p:cNvPr id="54585" name="Rectangle 394"/>
              <p:cNvSpPr>
                <a:spLocks noChangeArrowheads="1"/>
              </p:cNvSpPr>
              <p:nvPr/>
            </p:nvSpPr>
            <p:spPr bwMode="auto">
              <a:xfrm>
                <a:off x="3912" y="2477"/>
                <a:ext cx="3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92</a:t>
                </a:r>
              </a:p>
            </p:txBody>
          </p:sp>
          <p:sp>
            <p:nvSpPr>
              <p:cNvPr id="54586" name="Rectangle 395"/>
              <p:cNvSpPr>
                <a:spLocks noChangeArrowheads="1"/>
              </p:cNvSpPr>
              <p:nvPr/>
            </p:nvSpPr>
            <p:spPr bwMode="auto">
              <a:xfrm>
                <a:off x="4368" y="2504"/>
                <a:ext cx="39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138</a:t>
                </a:r>
              </a:p>
            </p:txBody>
          </p:sp>
          <p:sp>
            <p:nvSpPr>
              <p:cNvPr id="54587" name="Rectangle 396"/>
              <p:cNvSpPr>
                <a:spLocks noChangeArrowheads="1"/>
              </p:cNvSpPr>
              <p:nvPr/>
            </p:nvSpPr>
            <p:spPr bwMode="auto">
              <a:xfrm>
                <a:off x="5032" y="2477"/>
                <a:ext cx="39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198</a:t>
                </a:r>
              </a:p>
            </p:txBody>
          </p:sp>
          <p:sp>
            <p:nvSpPr>
              <p:cNvPr id="54588" name="Rectangle 397"/>
              <p:cNvSpPr>
                <a:spLocks noChangeArrowheads="1"/>
              </p:cNvSpPr>
              <p:nvPr/>
            </p:nvSpPr>
            <p:spPr bwMode="auto">
              <a:xfrm>
                <a:off x="3510" y="1887"/>
                <a:ext cx="735" cy="192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>
                <a:prstShdw prst="shdw17" dist="17961" dir="2700000">
                  <a:srgbClr val="97986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experiment</a:t>
                </a:r>
              </a:p>
            </p:txBody>
          </p:sp>
          <p:sp>
            <p:nvSpPr>
              <p:cNvPr id="54589" name="Rectangle 398"/>
              <p:cNvSpPr>
                <a:spLocks noChangeArrowheads="1"/>
              </p:cNvSpPr>
              <p:nvPr/>
            </p:nvSpPr>
            <p:spPr bwMode="auto">
              <a:xfrm>
                <a:off x="3510" y="2939"/>
                <a:ext cx="451" cy="192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>
                <a:prstShdw prst="shdw17" dist="17961" dir="2700000">
                  <a:srgbClr val="97986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theory</a:t>
                </a:r>
              </a:p>
            </p:txBody>
          </p:sp>
          <p:grpSp>
            <p:nvGrpSpPr>
              <p:cNvPr id="54590" name="Group 399"/>
              <p:cNvGrpSpPr>
                <a:grpSpLocks/>
              </p:cNvGrpSpPr>
              <p:nvPr/>
            </p:nvGrpSpPr>
            <p:grpSpPr bwMode="auto">
              <a:xfrm>
                <a:off x="4871" y="3503"/>
                <a:ext cx="53" cy="309"/>
                <a:chOff x="4871" y="3476"/>
                <a:chExt cx="53" cy="309"/>
              </a:xfrm>
            </p:grpSpPr>
            <p:sp>
              <p:nvSpPr>
                <p:cNvPr id="54599" name="Line 400"/>
                <p:cNvSpPr>
                  <a:spLocks noChangeShapeType="1"/>
                </p:cNvSpPr>
                <p:nvPr/>
              </p:nvSpPr>
              <p:spPr bwMode="auto">
                <a:xfrm>
                  <a:off x="4899" y="3557"/>
                  <a:ext cx="0" cy="2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00" name="AutoShape 401"/>
                <p:cNvSpPr>
                  <a:spLocks noChangeArrowheads="1"/>
                </p:cNvSpPr>
                <p:nvPr/>
              </p:nvSpPr>
              <p:spPr bwMode="auto">
                <a:xfrm>
                  <a:off x="4871" y="3476"/>
                  <a:ext cx="53" cy="101"/>
                </a:xfrm>
                <a:prstGeom prst="triangle">
                  <a:avLst>
                    <a:gd name="adj" fmla="val 4999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91" name="Group 402"/>
              <p:cNvGrpSpPr>
                <a:grpSpLocks/>
              </p:cNvGrpSpPr>
              <p:nvPr/>
            </p:nvGrpSpPr>
            <p:grpSpPr bwMode="auto">
              <a:xfrm>
                <a:off x="5120" y="3148"/>
                <a:ext cx="202" cy="240"/>
                <a:chOff x="5120" y="3121"/>
                <a:chExt cx="202" cy="240"/>
              </a:xfrm>
            </p:grpSpPr>
            <p:sp>
              <p:nvSpPr>
                <p:cNvPr id="5459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5166" y="3121"/>
                  <a:ext cx="156" cy="1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98" name="AutoShape 404"/>
                <p:cNvSpPr>
                  <a:spLocks noChangeArrowheads="1"/>
                </p:cNvSpPr>
                <p:nvPr/>
              </p:nvSpPr>
              <p:spPr bwMode="auto">
                <a:xfrm rot="-8160000">
                  <a:off x="5120" y="3260"/>
                  <a:ext cx="52" cy="101"/>
                </a:xfrm>
                <a:prstGeom prst="triangle">
                  <a:avLst>
                    <a:gd name="adj" fmla="val 49995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15861" name="Rectangle 405"/>
              <p:cNvSpPr>
                <a:spLocks noChangeArrowheads="1"/>
              </p:cNvSpPr>
              <p:nvPr/>
            </p:nvSpPr>
            <p:spPr bwMode="auto">
              <a:xfrm>
                <a:off x="4701" y="3709"/>
                <a:ext cx="456" cy="2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lIns="58737" tIns="30162" rIns="58737" bIns="30162">
                <a:spAutoFit/>
              </a:bodyPr>
              <a:lstStyle/>
              <a:p>
                <a:pPr algn="ctr" defTabSz="387350"/>
                <a:r>
                  <a:rPr lang="en-US" sz="1100" b="0">
                    <a:latin typeface="Palatino" charset="0"/>
                  </a:rPr>
                  <a:t>deformed</a:t>
                </a:r>
              </a:p>
              <a:p>
                <a:pPr algn="ctr" defTabSz="387350"/>
                <a:r>
                  <a:rPr lang="en-US" sz="1100" b="0">
                    <a:latin typeface="Palatino" charset="0"/>
                  </a:rPr>
                  <a:t>clusters</a:t>
                </a:r>
              </a:p>
            </p:txBody>
          </p:sp>
          <p:sp>
            <p:nvSpPr>
              <p:cNvPr id="915862" name="Rectangle 406"/>
              <p:cNvSpPr>
                <a:spLocks noChangeArrowheads="1"/>
              </p:cNvSpPr>
              <p:nvPr/>
            </p:nvSpPr>
            <p:spPr bwMode="auto">
              <a:xfrm>
                <a:off x="5066" y="2927"/>
                <a:ext cx="427" cy="2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bg1">
                    <a:gamma/>
                    <a:shade val="60000"/>
                    <a:invGamma/>
                    <a:alpha val="74998"/>
                  </a:schemeClr>
                </a:prstShdw>
              </a:effectLst>
            </p:spPr>
            <p:txBody>
              <a:bodyPr wrap="none" lIns="58737" tIns="30162" rIns="58737" bIns="30162">
                <a:spAutoFit/>
              </a:bodyPr>
              <a:lstStyle/>
              <a:p>
                <a:pPr algn="ctr" defTabSz="387350"/>
                <a:r>
                  <a:rPr lang="en-US" sz="1100" b="0">
                    <a:latin typeface="Palatino" charset="0"/>
                  </a:rPr>
                  <a:t>spherical</a:t>
                </a:r>
              </a:p>
              <a:p>
                <a:pPr algn="ctr" defTabSz="387350"/>
                <a:r>
                  <a:rPr lang="en-US" sz="1100" b="0">
                    <a:latin typeface="Palatino" charset="0"/>
                  </a:rPr>
                  <a:t>clusters</a:t>
                </a:r>
              </a:p>
            </p:txBody>
          </p:sp>
          <p:grpSp>
            <p:nvGrpSpPr>
              <p:cNvPr id="54594" name="Group 407"/>
              <p:cNvGrpSpPr>
                <a:grpSpLocks/>
              </p:cNvGrpSpPr>
              <p:nvPr/>
            </p:nvGrpSpPr>
            <p:grpSpPr bwMode="auto">
              <a:xfrm>
                <a:off x="5640" y="2711"/>
                <a:ext cx="43" cy="1094"/>
                <a:chOff x="5640" y="2684"/>
                <a:chExt cx="43" cy="1094"/>
              </a:xfrm>
            </p:grpSpPr>
            <p:sp>
              <p:nvSpPr>
                <p:cNvPr id="54595" name="Freeform 408"/>
                <p:cNvSpPr>
                  <a:spLocks/>
                </p:cNvSpPr>
                <p:nvPr/>
              </p:nvSpPr>
              <p:spPr bwMode="auto">
                <a:xfrm>
                  <a:off x="5642" y="268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w 4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1"/>
                    <a:gd name="T10" fmla="*/ 0 h 1"/>
                    <a:gd name="T11" fmla="*/ 41 w 41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96" name="Freeform 409"/>
                <p:cNvSpPr>
                  <a:spLocks/>
                </p:cNvSpPr>
                <p:nvPr/>
              </p:nvSpPr>
              <p:spPr bwMode="auto">
                <a:xfrm>
                  <a:off x="5640" y="3777"/>
                  <a:ext cx="42" cy="1"/>
                </a:xfrm>
                <a:custGeom>
                  <a:avLst/>
                  <a:gdLst>
                    <a:gd name="T0" fmla="*/ 0 w 42"/>
                    <a:gd name="T1" fmla="*/ 0 h 1"/>
                    <a:gd name="T2" fmla="*/ 41 w 42"/>
                    <a:gd name="T3" fmla="*/ 0 h 1"/>
                    <a:gd name="T4" fmla="*/ 0 w 4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"/>
                    <a:gd name="T11" fmla="*/ 42 w 4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15866" name="AutoShape 410"/>
            <p:cNvSpPr>
              <a:spLocks noChangeArrowheads="1"/>
            </p:cNvSpPr>
            <p:nvPr/>
          </p:nvSpPr>
          <p:spPr bwMode="auto">
            <a:xfrm>
              <a:off x="288" y="2859"/>
              <a:ext cx="2680" cy="544"/>
            </a:xfrm>
            <a:prstGeom prst="rightArrow">
              <a:avLst>
                <a:gd name="adj1" fmla="val 75000"/>
                <a:gd name="adj2" fmla="val 83568"/>
              </a:avLst>
            </a:prstGeom>
            <a:solidFill>
              <a:srgbClr val="DCFFFC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lIns="120650" tIns="58737" rIns="120650" bIns="58737">
              <a:spAutoFit/>
            </a:bodyPr>
            <a:lstStyle/>
            <a:p>
              <a:pPr defTabSz="1541463"/>
              <a:r>
                <a:rPr lang="en-US" sz="36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Palatino" charset="0"/>
                </a:rPr>
                <a:t>Sodium Clusters</a:t>
              </a:r>
              <a:endParaRPr lang="en-US" sz="36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endParaRPr>
            </a:p>
          </p:txBody>
        </p:sp>
      </p:grpSp>
      <p:grpSp>
        <p:nvGrpSpPr>
          <p:cNvPr id="54275" name="Group 411"/>
          <p:cNvGrpSpPr>
            <a:grpSpLocks/>
          </p:cNvGrpSpPr>
          <p:nvPr/>
        </p:nvGrpSpPr>
        <p:grpSpPr bwMode="auto">
          <a:xfrm>
            <a:off x="0" y="117475"/>
            <a:ext cx="8088313" cy="3706813"/>
            <a:chOff x="11" y="74"/>
            <a:chExt cx="5095" cy="2335"/>
          </a:xfrm>
        </p:grpSpPr>
        <p:grpSp>
          <p:nvGrpSpPr>
            <p:cNvPr id="54280" name="Group 412"/>
            <p:cNvGrpSpPr>
              <a:grpSpLocks/>
            </p:cNvGrpSpPr>
            <p:nvPr/>
          </p:nvGrpSpPr>
          <p:grpSpPr bwMode="auto">
            <a:xfrm>
              <a:off x="11" y="74"/>
              <a:ext cx="5095" cy="2335"/>
              <a:chOff x="44" y="74"/>
              <a:chExt cx="5095" cy="2335"/>
            </a:xfrm>
          </p:grpSpPr>
          <p:sp>
            <p:nvSpPr>
              <p:cNvPr id="54284" name="Rectangle 413"/>
              <p:cNvSpPr>
                <a:spLocks noChangeArrowheads="1"/>
              </p:cNvSpPr>
              <p:nvPr/>
            </p:nvSpPr>
            <p:spPr bwMode="auto">
              <a:xfrm>
                <a:off x="526" y="128"/>
                <a:ext cx="735" cy="192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>
                <a:prstShdw prst="shdw17" dist="17961" dir="2700000">
                  <a:srgbClr val="97986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experiment</a:t>
                </a:r>
              </a:p>
            </p:txBody>
          </p:sp>
          <p:sp>
            <p:nvSpPr>
              <p:cNvPr id="54285" name="Rectangle 414"/>
              <p:cNvSpPr>
                <a:spLocks noChangeArrowheads="1"/>
              </p:cNvSpPr>
              <p:nvPr/>
            </p:nvSpPr>
            <p:spPr bwMode="auto">
              <a:xfrm>
                <a:off x="538" y="658"/>
                <a:ext cx="451" cy="192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>
                <a:prstShdw prst="shdw17" dist="17961" dir="2700000">
                  <a:srgbClr val="97986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theory</a:t>
                </a:r>
              </a:p>
            </p:txBody>
          </p:sp>
          <p:sp>
            <p:nvSpPr>
              <p:cNvPr id="54286" name="Rectangle 415"/>
              <p:cNvSpPr>
                <a:spLocks noChangeArrowheads="1"/>
              </p:cNvSpPr>
              <p:nvPr/>
            </p:nvSpPr>
            <p:spPr bwMode="auto">
              <a:xfrm>
                <a:off x="540" y="1432"/>
                <a:ext cx="771" cy="192"/>
              </a:xfrm>
              <a:prstGeom prst="rect">
                <a:avLst/>
              </a:prstGeom>
              <a:solidFill>
                <a:srgbClr val="FCFEB9"/>
              </a:solidFill>
              <a:ln>
                <a:noFill/>
              </a:ln>
              <a:effectLst>
                <a:prstShdw prst="shdw17" dist="17961" dir="2700000">
                  <a:srgbClr val="97986F">
                    <a:alpha val="74997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discrepancy</a:t>
                </a:r>
              </a:p>
            </p:txBody>
          </p:sp>
          <p:sp>
            <p:nvSpPr>
              <p:cNvPr id="54287" name="Rectangle 416"/>
              <p:cNvSpPr>
                <a:spLocks noChangeArrowheads="1"/>
              </p:cNvSpPr>
              <p:nvPr/>
            </p:nvSpPr>
            <p:spPr bwMode="auto">
              <a:xfrm>
                <a:off x="714" y="2043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20</a:t>
                </a:r>
              </a:p>
            </p:txBody>
          </p:sp>
          <p:sp>
            <p:nvSpPr>
              <p:cNvPr id="54288" name="Rectangle 417"/>
              <p:cNvSpPr>
                <a:spLocks noChangeArrowheads="1"/>
              </p:cNvSpPr>
              <p:nvPr/>
            </p:nvSpPr>
            <p:spPr bwMode="auto">
              <a:xfrm>
                <a:off x="1508" y="2043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60</a:t>
                </a:r>
              </a:p>
            </p:txBody>
          </p:sp>
          <p:sp>
            <p:nvSpPr>
              <p:cNvPr id="54289" name="Rectangle 418"/>
              <p:cNvSpPr>
                <a:spLocks noChangeArrowheads="1"/>
              </p:cNvSpPr>
              <p:nvPr/>
            </p:nvSpPr>
            <p:spPr bwMode="auto">
              <a:xfrm>
                <a:off x="2306" y="2043"/>
                <a:ext cx="2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100</a:t>
                </a:r>
              </a:p>
            </p:txBody>
          </p:sp>
          <p:sp>
            <p:nvSpPr>
              <p:cNvPr id="54290" name="Rectangle 419"/>
              <p:cNvSpPr>
                <a:spLocks noChangeArrowheads="1"/>
              </p:cNvSpPr>
              <p:nvPr/>
            </p:nvSpPr>
            <p:spPr bwMode="auto">
              <a:xfrm>
                <a:off x="173" y="746"/>
                <a:ext cx="2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-10</a:t>
                </a:r>
              </a:p>
            </p:txBody>
          </p:sp>
          <p:sp>
            <p:nvSpPr>
              <p:cNvPr id="54291" name="Rectangle 420"/>
              <p:cNvSpPr>
                <a:spLocks noChangeArrowheads="1"/>
              </p:cNvSpPr>
              <p:nvPr/>
            </p:nvSpPr>
            <p:spPr bwMode="auto">
              <a:xfrm>
                <a:off x="276" y="425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0</a:t>
                </a:r>
              </a:p>
            </p:txBody>
          </p:sp>
          <p:sp>
            <p:nvSpPr>
              <p:cNvPr id="54292" name="Rectangle 421"/>
              <p:cNvSpPr>
                <a:spLocks noChangeArrowheads="1"/>
              </p:cNvSpPr>
              <p:nvPr/>
            </p:nvSpPr>
            <p:spPr bwMode="auto">
              <a:xfrm>
                <a:off x="214" y="118"/>
                <a:ext cx="2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10</a:t>
                </a:r>
              </a:p>
            </p:txBody>
          </p:sp>
          <p:sp>
            <p:nvSpPr>
              <p:cNvPr id="54293" name="Rectangle 422"/>
              <p:cNvSpPr>
                <a:spLocks noChangeArrowheads="1"/>
              </p:cNvSpPr>
              <p:nvPr/>
            </p:nvSpPr>
            <p:spPr bwMode="auto">
              <a:xfrm>
                <a:off x="173" y="1350"/>
                <a:ext cx="2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-10</a:t>
                </a:r>
              </a:p>
            </p:txBody>
          </p:sp>
          <p:sp>
            <p:nvSpPr>
              <p:cNvPr id="54294" name="Rectangle 423"/>
              <p:cNvSpPr>
                <a:spLocks noChangeArrowheads="1"/>
              </p:cNvSpPr>
              <p:nvPr/>
            </p:nvSpPr>
            <p:spPr bwMode="auto">
              <a:xfrm>
                <a:off x="276" y="1026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0</a:t>
                </a:r>
              </a:p>
            </p:txBody>
          </p:sp>
          <p:sp>
            <p:nvSpPr>
              <p:cNvPr id="54295" name="Rectangle 424"/>
              <p:cNvSpPr>
                <a:spLocks noChangeArrowheads="1"/>
              </p:cNvSpPr>
              <p:nvPr/>
            </p:nvSpPr>
            <p:spPr bwMode="auto">
              <a:xfrm>
                <a:off x="173" y="1943"/>
                <a:ext cx="2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-10</a:t>
                </a:r>
              </a:p>
            </p:txBody>
          </p:sp>
          <p:sp>
            <p:nvSpPr>
              <p:cNvPr id="54296" name="Rectangle 425"/>
              <p:cNvSpPr>
                <a:spLocks noChangeArrowheads="1"/>
              </p:cNvSpPr>
              <p:nvPr/>
            </p:nvSpPr>
            <p:spPr bwMode="auto">
              <a:xfrm>
                <a:off x="276" y="1670"/>
                <a:ext cx="13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737" tIns="30162" rIns="58737" bIns="30162">
                <a:spAutoFit/>
              </a:bodyPr>
              <a:lstStyle/>
              <a:p>
                <a:pPr defTabSz="387350"/>
                <a:r>
                  <a:rPr lang="en-US" sz="1600">
                    <a:latin typeface="Palatino" charset="0"/>
                  </a:rPr>
                  <a:t>0</a:t>
                </a:r>
              </a:p>
            </p:txBody>
          </p:sp>
          <p:grpSp>
            <p:nvGrpSpPr>
              <p:cNvPr id="54297" name="Group 426"/>
              <p:cNvGrpSpPr>
                <a:grpSpLocks/>
              </p:cNvGrpSpPr>
              <p:nvPr/>
            </p:nvGrpSpPr>
            <p:grpSpPr bwMode="auto">
              <a:xfrm>
                <a:off x="44" y="74"/>
                <a:ext cx="5095" cy="2335"/>
                <a:chOff x="0" y="74"/>
                <a:chExt cx="5095" cy="2335"/>
              </a:xfrm>
            </p:grpSpPr>
            <p:sp>
              <p:nvSpPr>
                <p:cNvPr id="915883" name="AutoShape 427"/>
                <p:cNvSpPr>
                  <a:spLocks noChangeArrowheads="1"/>
                </p:cNvSpPr>
                <p:nvPr/>
              </p:nvSpPr>
              <p:spPr bwMode="auto">
                <a:xfrm flipH="1">
                  <a:off x="3863" y="765"/>
                  <a:ext cx="1232" cy="544"/>
                </a:xfrm>
                <a:prstGeom prst="rightArrow">
                  <a:avLst>
                    <a:gd name="adj1" fmla="val 75000"/>
                    <a:gd name="adj2" fmla="val 54353"/>
                  </a:avLst>
                </a:prstGeom>
                <a:solidFill>
                  <a:srgbClr val="DCFFFC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  <a:alpha val="74998"/>
                    </a:schemeClr>
                  </a:prstShdw>
                </a:effectLst>
              </p:spPr>
              <p:txBody>
                <a:bodyPr wrap="none" lIns="120650" tIns="58737" rIns="120650" bIns="58737">
                  <a:spAutoFit/>
                </a:bodyPr>
                <a:lstStyle/>
                <a:p>
                  <a:pPr defTabSz="1541463"/>
                  <a:r>
                    <a:rPr lang="en-US" sz="3600" dirty="0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Palatino" charset="0"/>
                    </a:rPr>
                    <a:t>Nuclei</a:t>
                  </a:r>
                  <a:endParaRPr lang="en-US" sz="3600" dirty="0">
                    <a:solidFill>
                      <a:srgbClr val="A2C1F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Palatino" charset="0"/>
                  </a:endParaRPr>
                </a:p>
              </p:txBody>
            </p:sp>
            <p:pic>
              <p:nvPicPr>
                <p:cNvPr id="54305" name="Picture 42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81" t="354" r="1816" b="102"/>
                <a:stretch>
                  <a:fillRect/>
                </a:stretch>
              </p:blipFill>
              <p:spPr bwMode="auto">
                <a:xfrm>
                  <a:off x="350" y="74"/>
                  <a:ext cx="3230" cy="1963"/>
                </a:xfrm>
                <a:prstGeom prst="rect">
                  <a:avLst/>
                </a:prstGeom>
                <a:gradFill rotWithShape="0">
                  <a:gsLst>
                    <a:gs pos="0">
                      <a:srgbClr val="FEFFE5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306" name="Rectangle 429"/>
                <p:cNvSpPr>
                  <a:spLocks noChangeArrowheads="1"/>
                </p:cNvSpPr>
                <p:nvPr/>
              </p:nvSpPr>
              <p:spPr bwMode="auto">
                <a:xfrm>
                  <a:off x="1432" y="2217"/>
                  <a:ext cx="1297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8737" tIns="30162" rIns="58737" bIns="30162">
                  <a:spAutoFit/>
                </a:bodyPr>
                <a:lstStyle/>
                <a:p>
                  <a:pPr defTabSz="387350"/>
                  <a:r>
                    <a:rPr lang="en-US" sz="1600">
                      <a:latin typeface="Palatino" charset="0"/>
                    </a:rPr>
                    <a:t>Number of Neutrons</a:t>
                  </a:r>
                </a:p>
              </p:txBody>
            </p:sp>
            <p:sp>
              <p:nvSpPr>
                <p:cNvPr id="54307" name="Rectangle 430"/>
                <p:cNvSpPr>
                  <a:spLocks noChangeArrowheads="1"/>
                </p:cNvSpPr>
                <p:nvPr/>
              </p:nvSpPr>
              <p:spPr bwMode="auto">
                <a:xfrm rot="-5400000">
                  <a:off x="-521" y="764"/>
                  <a:ext cx="123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8737" tIns="30162" rIns="58737" bIns="30162">
                  <a:spAutoFit/>
                </a:bodyPr>
                <a:lstStyle/>
                <a:p>
                  <a:pPr defTabSz="387350"/>
                  <a:r>
                    <a:rPr lang="en-US" sz="1600">
                      <a:latin typeface="Palatino" charset="0"/>
                    </a:rPr>
                    <a:t>Shell Energy (MeV)</a:t>
                  </a:r>
                </a:p>
              </p:txBody>
            </p:sp>
          </p:grpSp>
          <p:sp>
            <p:nvSpPr>
              <p:cNvPr id="54298" name="Rectangle 431"/>
              <p:cNvSpPr>
                <a:spLocks noChangeArrowheads="1"/>
              </p:cNvSpPr>
              <p:nvPr/>
            </p:nvSpPr>
            <p:spPr bwMode="auto">
              <a:xfrm>
                <a:off x="635" y="1135"/>
                <a:ext cx="3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20</a:t>
                </a:r>
              </a:p>
            </p:txBody>
          </p:sp>
          <p:sp>
            <p:nvSpPr>
              <p:cNvPr id="54299" name="Rectangle 432"/>
              <p:cNvSpPr>
                <a:spLocks noChangeArrowheads="1"/>
              </p:cNvSpPr>
              <p:nvPr/>
            </p:nvSpPr>
            <p:spPr bwMode="auto">
              <a:xfrm>
                <a:off x="817" y="1163"/>
                <a:ext cx="3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28</a:t>
                </a:r>
              </a:p>
            </p:txBody>
          </p:sp>
          <p:sp>
            <p:nvSpPr>
              <p:cNvPr id="54300" name="Rectangle 433"/>
              <p:cNvSpPr>
                <a:spLocks noChangeArrowheads="1"/>
              </p:cNvSpPr>
              <p:nvPr/>
            </p:nvSpPr>
            <p:spPr bwMode="auto">
              <a:xfrm>
                <a:off x="1300" y="1273"/>
                <a:ext cx="3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50</a:t>
                </a:r>
              </a:p>
            </p:txBody>
          </p:sp>
          <p:sp>
            <p:nvSpPr>
              <p:cNvPr id="54301" name="Rectangle 434"/>
              <p:cNvSpPr>
                <a:spLocks noChangeArrowheads="1"/>
              </p:cNvSpPr>
              <p:nvPr/>
            </p:nvSpPr>
            <p:spPr bwMode="auto">
              <a:xfrm>
                <a:off x="1909" y="1441"/>
                <a:ext cx="31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82</a:t>
                </a:r>
              </a:p>
            </p:txBody>
          </p:sp>
          <p:sp>
            <p:nvSpPr>
              <p:cNvPr id="54302" name="Rectangle 435"/>
              <p:cNvSpPr>
                <a:spLocks noChangeArrowheads="1"/>
              </p:cNvSpPr>
              <p:nvPr/>
            </p:nvSpPr>
            <p:spPr bwMode="auto">
              <a:xfrm>
                <a:off x="2781" y="1469"/>
                <a:ext cx="39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0650" tIns="58737" rIns="120650" bIns="58737">
                <a:spAutoFit/>
              </a:bodyPr>
              <a:lstStyle/>
              <a:p>
                <a:pPr defTabSz="1541463"/>
                <a:r>
                  <a:rPr lang="en-US" sz="2000">
                    <a:solidFill>
                      <a:schemeClr val="hlink"/>
                    </a:solidFill>
                    <a:latin typeface="Times" charset="0"/>
                  </a:rPr>
                  <a:t>126</a:t>
                </a:r>
              </a:p>
            </p:txBody>
          </p:sp>
          <p:sp>
            <p:nvSpPr>
              <p:cNvPr id="54303" name="Line 436"/>
              <p:cNvSpPr>
                <a:spLocks noChangeShapeType="1"/>
              </p:cNvSpPr>
              <p:nvPr/>
            </p:nvSpPr>
            <p:spPr bwMode="auto">
              <a:xfrm flipH="1">
                <a:off x="409" y="2036"/>
                <a:ext cx="3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81" name="Rectangle 437"/>
            <p:cNvSpPr>
              <a:spLocks noChangeArrowheads="1"/>
            </p:cNvSpPr>
            <p:nvPr/>
          </p:nvSpPr>
          <p:spPr bwMode="auto">
            <a:xfrm>
              <a:off x="2751" y="287"/>
              <a:ext cx="735" cy="192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prstShdw prst="shdw17" dist="17961" dir="2700000">
                <a:srgbClr val="9798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8737" tIns="30162" rIns="58737" bIns="30162">
              <a:spAutoFit/>
            </a:bodyPr>
            <a:lstStyle/>
            <a:p>
              <a:pPr defTabSz="387350"/>
              <a:r>
                <a:rPr lang="en-US" sz="1600">
                  <a:latin typeface="Palatino" charset="0"/>
                </a:rPr>
                <a:t>experiment</a:t>
              </a:r>
            </a:p>
          </p:txBody>
        </p:sp>
        <p:sp>
          <p:nvSpPr>
            <p:cNvPr id="54282" name="Rectangle 438"/>
            <p:cNvSpPr>
              <a:spLocks noChangeArrowheads="1"/>
            </p:cNvSpPr>
            <p:nvPr/>
          </p:nvSpPr>
          <p:spPr bwMode="auto">
            <a:xfrm>
              <a:off x="3036" y="891"/>
              <a:ext cx="451" cy="192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prstShdw prst="shdw17" dist="17961" dir="2700000">
                <a:srgbClr val="9798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8737" tIns="30162" rIns="58737" bIns="30162">
              <a:spAutoFit/>
            </a:bodyPr>
            <a:lstStyle/>
            <a:p>
              <a:pPr defTabSz="387350"/>
              <a:r>
                <a:rPr lang="en-US" sz="1600">
                  <a:latin typeface="Palatino" charset="0"/>
                </a:rPr>
                <a:t>theory</a:t>
              </a:r>
            </a:p>
          </p:txBody>
        </p:sp>
        <p:sp>
          <p:nvSpPr>
            <p:cNvPr id="54283" name="Rectangle 439"/>
            <p:cNvSpPr>
              <a:spLocks noChangeArrowheads="1"/>
            </p:cNvSpPr>
            <p:nvPr/>
          </p:nvSpPr>
          <p:spPr bwMode="auto">
            <a:xfrm>
              <a:off x="2193" y="1797"/>
              <a:ext cx="326" cy="192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prstShdw prst="shdw17" dist="17961" dir="2700000">
                <a:srgbClr val="97986F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8737" tIns="30162" rIns="58737" bIns="30162">
              <a:spAutoFit/>
            </a:bodyPr>
            <a:lstStyle/>
            <a:p>
              <a:pPr defTabSz="387350"/>
              <a:r>
                <a:rPr lang="en-US" sz="1600">
                  <a:latin typeface="Palatino" charset="0"/>
                </a:rPr>
                <a:t>diff.</a:t>
              </a:r>
            </a:p>
          </p:txBody>
        </p:sp>
      </p:grpSp>
      <p:sp>
        <p:nvSpPr>
          <p:cNvPr id="54276" name="Text Box 440"/>
          <p:cNvSpPr txBox="1">
            <a:spLocks noChangeArrowheads="1"/>
          </p:cNvSpPr>
          <p:nvPr/>
        </p:nvSpPr>
        <p:spPr bwMode="auto">
          <a:xfrm>
            <a:off x="5625576" y="0"/>
            <a:ext cx="35374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Shells in </a:t>
            </a:r>
            <a:r>
              <a:rPr lang="en-US" sz="2800" b="0" dirty="0" err="1" smtClean="0">
                <a:solidFill>
                  <a:srgbClr val="000090"/>
                </a:solidFill>
                <a:latin typeface="Arial"/>
                <a:cs typeface="Arial"/>
              </a:rPr>
              <a:t>mesoscopic</a:t>
            </a:r>
            <a:endParaRPr lang="en-US" sz="2800" b="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800" b="0" dirty="0" smtClean="0">
                <a:solidFill>
                  <a:srgbClr val="000090"/>
                </a:solidFill>
                <a:latin typeface="Arial"/>
                <a:cs typeface="Arial"/>
              </a:rPr>
              <a:t>systems</a:t>
            </a:r>
            <a:endParaRPr lang="en-US" sz="2800" b="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4277" name="Text Box 441"/>
          <p:cNvSpPr txBox="1">
            <a:spLocks noChangeArrowheads="1"/>
          </p:cNvSpPr>
          <p:nvPr/>
        </p:nvSpPr>
        <p:spPr bwMode="auto">
          <a:xfrm>
            <a:off x="2270125" y="179388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P. Moller et al.</a:t>
            </a:r>
          </a:p>
        </p:txBody>
      </p:sp>
      <p:sp>
        <p:nvSpPr>
          <p:cNvPr id="54278" name="Text Box 442"/>
          <p:cNvSpPr txBox="1">
            <a:spLocks noChangeArrowheads="1"/>
          </p:cNvSpPr>
          <p:nvPr/>
        </p:nvSpPr>
        <p:spPr bwMode="auto">
          <a:xfrm>
            <a:off x="6321425" y="2516188"/>
            <a:ext cx="192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/>
              <a:t>S. Frauendorf et al.</a:t>
            </a:r>
          </a:p>
        </p:txBody>
      </p:sp>
      <p:sp>
        <p:nvSpPr>
          <p:cNvPr id="54279" name="Text Box 443"/>
          <p:cNvSpPr txBox="1">
            <a:spLocks noChangeArrowheads="1"/>
          </p:cNvSpPr>
          <p:nvPr/>
        </p:nvSpPr>
        <p:spPr bwMode="auto">
          <a:xfrm>
            <a:off x="568325" y="5508625"/>
            <a:ext cx="3924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b="0"/>
              <a:t>Jahn-Teller Effect (1936)</a:t>
            </a:r>
          </a:p>
          <a:p>
            <a:pPr>
              <a:buFontTx/>
              <a:buChar char="•"/>
            </a:pPr>
            <a:r>
              <a:rPr lang="en-US" b="0"/>
              <a:t>Symmetry breaking and deformed (HF) mean-field</a:t>
            </a:r>
          </a:p>
        </p:txBody>
      </p:sp>
    </p:spTree>
    <p:extLst>
      <p:ext uri="{BB962C8B-B14F-4D97-AF65-F5344CB8AC3E}">
        <p14:creationId xmlns:p14="http://schemas.microsoft.com/office/powerpoint/2010/main" val="3889474057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0" y="317500"/>
            <a:ext cx="11881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Sizes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6" descr="tf1.tif  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116012"/>
            <a:ext cx="5080999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722652"/>
              </p:ext>
            </p:extLst>
          </p:nvPr>
        </p:nvGraphicFramePr>
        <p:xfrm>
          <a:off x="977900" y="4378325"/>
          <a:ext cx="251142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4" imgW="1638300" imgH="977900" progId="Equation.3">
                  <p:embed/>
                </p:oleObj>
              </mc:Choice>
              <mc:Fallback>
                <p:oleObj name="Equation" r:id="rId4" imgW="1638300" imgH="977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378325"/>
                        <a:ext cx="251142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dens.tif 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184275"/>
            <a:ext cx="37719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318375" y="4376738"/>
            <a:ext cx="1836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ED181E"/>
                </a:solidFill>
                <a:latin typeface="Comic Sans MS" charset="0"/>
              </a:rPr>
              <a:t>homogenous charge </a:t>
            </a:r>
            <a:endParaRPr lang="en-US" sz="1400" b="1" dirty="0" smtClean="0">
              <a:solidFill>
                <a:srgbClr val="ED181E"/>
              </a:solidFill>
              <a:latin typeface="Comic Sans MS" charset="0"/>
            </a:endParaRPr>
          </a:p>
          <a:p>
            <a:r>
              <a:rPr lang="en-US" sz="1400" b="1" dirty="0" smtClean="0">
                <a:solidFill>
                  <a:srgbClr val="ED181E"/>
                </a:solidFill>
                <a:latin typeface="Comic Sans MS" charset="0"/>
              </a:rPr>
              <a:t>distribution</a:t>
            </a:r>
            <a:endParaRPr lang="en-US" sz="1400" b="1" dirty="0">
              <a:solidFill>
                <a:srgbClr val="ED181E"/>
              </a:solidFill>
              <a:latin typeface="Comic Sans MS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07050" y="5040313"/>
            <a:ext cx="1711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ED181E"/>
                </a:solidFill>
                <a:latin typeface="Comic Sans MS" charset="0"/>
              </a:rPr>
              <a:t>finite diffuseness</a:t>
            </a:r>
          </a:p>
        </p:txBody>
      </p:sp>
    </p:spTree>
    <p:extLst>
      <p:ext uri="{BB962C8B-B14F-4D97-AF65-F5344CB8AC3E}">
        <p14:creationId xmlns:p14="http://schemas.microsoft.com/office/powerpoint/2010/main" val="654029515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42451" y="0"/>
            <a:ext cx="624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Revising textbooks on nuclear shell model…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58900" y="778989"/>
            <a:ext cx="6901419" cy="4694712"/>
            <a:chOff x="5496463" y="1581897"/>
            <a:chExt cx="3609437" cy="2455331"/>
          </a:xfrm>
          <a:solidFill>
            <a:srgbClr val="FFFFFF"/>
          </a:solidFill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5496463" y="1581897"/>
              <a:ext cx="3444835" cy="2455331"/>
              <a:chOff x="254423" y="501180"/>
              <a:chExt cx="5248905" cy="3742208"/>
            </a:xfrm>
            <a:grpFill/>
          </p:grpSpPr>
          <p:pic>
            <p:nvPicPr>
              <p:cNvPr id="7" name="Picture 35" descr="energies2plus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23" y="501180"/>
                <a:ext cx="5248905" cy="374220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8" name="TextBox 41"/>
              <p:cNvSpPr txBox="1">
                <a:spLocks noChangeArrowheads="1"/>
              </p:cNvSpPr>
              <p:nvPr/>
            </p:nvSpPr>
            <p:spPr bwMode="auto">
              <a:xfrm>
                <a:off x="4378561" y="1219783"/>
                <a:ext cx="928282" cy="294399"/>
              </a:xfrm>
              <a:prstGeom prst="rect">
                <a:avLst/>
              </a:prstGeom>
              <a:solidFill>
                <a:srgbClr val="FBFFB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0" hangingPunct="0"/>
                <a:r>
                  <a:rPr lang="en-US" sz="1800" dirty="0" smtClean="0">
                    <a:solidFill>
                      <a:srgbClr val="000000"/>
                    </a:solidFill>
                  </a:rPr>
                  <a:t>N=28</a:t>
                </a:r>
              </a:p>
            </p:txBody>
          </p:sp>
          <p:sp>
            <p:nvSpPr>
              <p:cNvPr id="9" name="TextBox 37"/>
              <p:cNvSpPr txBox="1">
                <a:spLocks noChangeArrowheads="1"/>
              </p:cNvSpPr>
              <p:nvPr/>
            </p:nvSpPr>
            <p:spPr bwMode="auto">
              <a:xfrm>
                <a:off x="1722032" y="1053328"/>
                <a:ext cx="928281" cy="294399"/>
              </a:xfrm>
              <a:prstGeom prst="rect">
                <a:avLst/>
              </a:prstGeom>
              <a:solidFill>
                <a:srgbClr val="FBFFB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914400" eaLnBrk="0" hangingPunct="0"/>
                <a:r>
                  <a:rPr lang="en-US" sz="1800" dirty="0" smtClean="0">
                    <a:solidFill>
                      <a:srgbClr val="000000"/>
                    </a:solidFill>
                  </a:rPr>
                  <a:t>N=20</a:t>
                </a:r>
              </a:p>
            </p:txBody>
          </p:sp>
        </p:grpSp>
        <p:sp>
          <p:nvSpPr>
            <p:cNvPr id="10" name="TextBox 41"/>
            <p:cNvSpPr txBox="1">
              <a:spLocks noChangeArrowheads="1"/>
            </p:cNvSpPr>
            <p:nvPr/>
          </p:nvSpPr>
          <p:spPr bwMode="auto">
            <a:xfrm>
              <a:off x="8216900" y="3221786"/>
              <a:ext cx="889000" cy="338031"/>
            </a:xfrm>
            <a:prstGeom prst="rect">
              <a:avLst/>
            </a:prstGeom>
            <a:solidFill>
              <a:srgbClr val="FBFFB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hangingPunct="0"/>
              <a:r>
                <a:rPr lang="en-US" sz="1800" dirty="0" smtClean="0">
                  <a:solidFill>
                    <a:srgbClr val="000000"/>
                  </a:solidFill>
                </a:rPr>
                <a:t>New gaps N=32,34?</a:t>
              </a:r>
            </a:p>
          </p:txBody>
        </p: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9063" y="4448175"/>
            <a:ext cx="2420937" cy="2244725"/>
            <a:chOff x="1384" y="352"/>
            <a:chExt cx="2760" cy="2560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2008" y="352"/>
              <a:ext cx="1520" cy="1521"/>
            </a:xfrm>
            <a:prstGeom prst="ellipse">
              <a:avLst/>
            </a:prstGeom>
            <a:solidFill>
              <a:srgbClr val="FC0128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Forces</a:t>
              </a:r>
              <a:endParaRPr lang="en-US" sz="105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1384" y="1391"/>
              <a:ext cx="1520" cy="152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Many-body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dynamics</a:t>
              </a:r>
              <a:endParaRPr lang="en-US" sz="1400" ker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2624" y="1391"/>
              <a:ext cx="1520" cy="1521"/>
            </a:xfrm>
            <a:prstGeom prst="ellipse">
              <a:avLst/>
            </a:prstGeom>
            <a:solidFill>
              <a:srgbClr val="1F1DE8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Open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channels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42100" y="5537200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A. </a:t>
            </a:r>
            <a:r>
              <a:rPr lang="en-US" dirty="0" err="1" smtClean="0">
                <a:solidFill>
                  <a:srgbClr val="FF0000"/>
                </a:solidFill>
              </a:rPr>
              <a:t>Gade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15096" r="15196" b="8990"/>
          <a:stretch>
            <a:fillRect/>
          </a:stretch>
        </p:blipFill>
        <p:spPr bwMode="auto">
          <a:xfrm>
            <a:off x="971550" y="982663"/>
            <a:ext cx="7388225" cy="544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12700"/>
            <a:ext cx="8382000" cy="423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9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Living on the edge… Correlations and openness</a:t>
            </a:r>
            <a:br>
              <a:rPr lang="en-US" sz="29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29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6176963" y="4076700"/>
            <a:ext cx="2395537" cy="2220913"/>
            <a:chOff x="1384" y="352"/>
            <a:chExt cx="2760" cy="256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008" y="352"/>
              <a:ext cx="1520" cy="1521"/>
            </a:xfrm>
            <a:prstGeom prst="ellipse">
              <a:avLst/>
            </a:prstGeom>
            <a:solidFill>
              <a:srgbClr val="FC0128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Forces</a:t>
              </a:r>
              <a:endParaRPr lang="en-US" sz="105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384" y="1391"/>
              <a:ext cx="1520" cy="1521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Many-body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dynamics</a:t>
              </a:r>
              <a:endParaRPr lang="en-US" sz="1400" ker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624" y="1391"/>
              <a:ext cx="1520" cy="1521"/>
            </a:xfrm>
            <a:prstGeom prst="ellipse">
              <a:avLst/>
            </a:prstGeom>
            <a:solidFill>
              <a:srgbClr val="1F1DE8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Open 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9614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ChangeArrowheads="1"/>
          </p:cNvSpPr>
          <p:nvPr/>
        </p:nvSpPr>
        <p:spPr bwMode="auto">
          <a:xfrm>
            <a:off x="1927225" y="898525"/>
            <a:ext cx="5862638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8113" tIns="69850" rIns="138113" bIns="69850">
            <a:spAutoFit/>
          </a:bodyPr>
          <a:lstStyle/>
          <a:p>
            <a:pPr defTabSz="2057400" eaLnBrk="0" hangingPunct="0">
              <a:defRPr/>
            </a:pPr>
            <a:r>
              <a:rPr lang="en-US" sz="14400" b="1">
                <a:solidFill>
                  <a:srgbClr val="114FF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HUGE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701925" y="2427288"/>
            <a:ext cx="42878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>
              <a:defRPr/>
            </a:pPr>
            <a:r>
              <a:rPr lang="en-US" sz="96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D </a:t>
            </a:r>
            <a:r>
              <a:rPr lang="en-US" sz="80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66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54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f </a:t>
            </a:r>
            <a:r>
              <a:rPr lang="en-US" sz="44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u </a:t>
            </a:r>
            <a:r>
              <a:rPr lang="en-US" sz="36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8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e </a:t>
            </a:r>
            <a:r>
              <a:rPr lang="en-US" sz="2000" b="1">
                <a:solidFill>
                  <a:srgbClr val="F39FD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2508250" y="3675063"/>
            <a:ext cx="4702175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 eaLnBrk="0" hangingPunct="0">
              <a:defRPr/>
            </a:pPr>
            <a:r>
              <a:rPr lang="en-US" sz="7200" b="1">
                <a:solidFill>
                  <a:srgbClr val="CF16C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  <a:ea typeface="ＭＳ Ｐゴシック" charset="0"/>
                <a:cs typeface="ＭＳ Ｐゴシック" charset="0"/>
              </a:rPr>
              <a:t>PA  IR  ED</a:t>
            </a:r>
          </a:p>
        </p:txBody>
      </p:sp>
      <p:grpSp>
        <p:nvGrpSpPr>
          <p:cNvPr id="795653" name="Group 5"/>
          <p:cNvGrpSpPr>
            <a:grpSpLocks/>
          </p:cNvGrpSpPr>
          <p:nvPr/>
        </p:nvGrpSpPr>
        <p:grpSpPr bwMode="auto">
          <a:xfrm>
            <a:off x="2749550" y="5613400"/>
            <a:ext cx="655638" cy="655638"/>
            <a:chOff x="1732" y="3536"/>
            <a:chExt cx="413" cy="413"/>
          </a:xfrm>
        </p:grpSpPr>
        <p:sp>
          <p:nvSpPr>
            <p:cNvPr id="795654" name="Oval 6"/>
            <p:cNvSpPr>
              <a:spLocks noChangeArrowheads="1"/>
            </p:cNvSpPr>
            <p:nvPr/>
          </p:nvSpPr>
          <p:spPr bwMode="auto">
            <a:xfrm>
              <a:off x="1732" y="3536"/>
              <a:ext cx="413" cy="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55" name="Rectangle 7"/>
            <p:cNvSpPr>
              <a:spLocks noChangeArrowheads="1"/>
            </p:cNvSpPr>
            <p:nvPr/>
          </p:nvSpPr>
          <p:spPr bwMode="auto">
            <a:xfrm>
              <a:off x="1785" y="3714"/>
              <a:ext cx="307" cy="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95656" name="Group 8"/>
          <p:cNvGrpSpPr>
            <a:grpSpLocks/>
          </p:cNvGrpSpPr>
          <p:nvPr/>
        </p:nvGrpSpPr>
        <p:grpSpPr bwMode="auto">
          <a:xfrm>
            <a:off x="7208838" y="5494338"/>
            <a:ext cx="895350" cy="895350"/>
            <a:chOff x="4541" y="3461"/>
            <a:chExt cx="564" cy="564"/>
          </a:xfrm>
        </p:grpSpPr>
        <p:sp>
          <p:nvSpPr>
            <p:cNvPr id="795657" name="Oval 9"/>
            <p:cNvSpPr>
              <a:spLocks noChangeArrowheads="1"/>
            </p:cNvSpPr>
            <p:nvPr/>
          </p:nvSpPr>
          <p:spPr bwMode="auto">
            <a:xfrm>
              <a:off x="4612" y="3549"/>
              <a:ext cx="413" cy="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58" name="Rectangle 10"/>
            <p:cNvSpPr>
              <a:spLocks noChangeArrowheads="1"/>
            </p:cNvSpPr>
            <p:nvPr/>
          </p:nvSpPr>
          <p:spPr bwMode="auto">
            <a:xfrm>
              <a:off x="4665" y="3727"/>
              <a:ext cx="307" cy="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59" name="Rectangle 11"/>
            <p:cNvSpPr>
              <a:spLocks noChangeArrowheads="1"/>
            </p:cNvSpPr>
            <p:nvPr/>
          </p:nvSpPr>
          <p:spPr bwMode="auto">
            <a:xfrm>
              <a:off x="4541" y="3461"/>
              <a:ext cx="564" cy="5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95660" name="Group 12"/>
          <p:cNvGrpSpPr>
            <a:grpSpLocks/>
          </p:cNvGrpSpPr>
          <p:nvPr/>
        </p:nvGrpSpPr>
        <p:grpSpPr bwMode="auto">
          <a:xfrm>
            <a:off x="4572000" y="5646738"/>
            <a:ext cx="655638" cy="655637"/>
            <a:chOff x="2888" y="3557"/>
            <a:chExt cx="413" cy="413"/>
          </a:xfrm>
        </p:grpSpPr>
        <p:sp>
          <p:nvSpPr>
            <p:cNvPr id="795661" name="Oval 13"/>
            <p:cNvSpPr>
              <a:spLocks noChangeArrowheads="1"/>
            </p:cNvSpPr>
            <p:nvPr/>
          </p:nvSpPr>
          <p:spPr bwMode="auto">
            <a:xfrm>
              <a:off x="2888" y="3557"/>
              <a:ext cx="413" cy="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62" name="Rectangle 14"/>
            <p:cNvSpPr>
              <a:spLocks noChangeArrowheads="1"/>
            </p:cNvSpPr>
            <p:nvPr/>
          </p:nvSpPr>
          <p:spPr bwMode="auto">
            <a:xfrm>
              <a:off x="2941" y="3735"/>
              <a:ext cx="307" cy="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95663" name="Group 15"/>
          <p:cNvGrpSpPr>
            <a:grpSpLocks/>
          </p:cNvGrpSpPr>
          <p:nvPr/>
        </p:nvGrpSpPr>
        <p:grpSpPr bwMode="auto">
          <a:xfrm>
            <a:off x="6389688" y="5665788"/>
            <a:ext cx="655637" cy="655637"/>
            <a:chOff x="4025" y="3569"/>
            <a:chExt cx="413" cy="413"/>
          </a:xfrm>
        </p:grpSpPr>
        <p:sp>
          <p:nvSpPr>
            <p:cNvPr id="795664" name="Oval 16"/>
            <p:cNvSpPr>
              <a:spLocks noChangeArrowheads="1"/>
            </p:cNvSpPr>
            <p:nvPr/>
          </p:nvSpPr>
          <p:spPr bwMode="auto">
            <a:xfrm>
              <a:off x="4025" y="3569"/>
              <a:ext cx="413" cy="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65" name="Rectangle 17"/>
            <p:cNvSpPr>
              <a:spLocks noChangeArrowheads="1"/>
            </p:cNvSpPr>
            <p:nvPr/>
          </p:nvSpPr>
          <p:spPr bwMode="auto">
            <a:xfrm>
              <a:off x="4078" y="3747"/>
              <a:ext cx="307" cy="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95666" name="Group 18"/>
          <p:cNvGrpSpPr>
            <a:grpSpLocks/>
          </p:cNvGrpSpPr>
          <p:nvPr/>
        </p:nvGrpSpPr>
        <p:grpSpPr bwMode="auto">
          <a:xfrm>
            <a:off x="1766888" y="4903788"/>
            <a:ext cx="895350" cy="1485900"/>
            <a:chOff x="264" y="4608"/>
            <a:chExt cx="564" cy="936"/>
          </a:xfrm>
        </p:grpSpPr>
        <p:sp>
          <p:nvSpPr>
            <p:cNvPr id="795667" name="Rectangle 19"/>
            <p:cNvSpPr>
              <a:spLocks noChangeArrowheads="1"/>
            </p:cNvSpPr>
            <p:nvPr/>
          </p:nvSpPr>
          <p:spPr bwMode="auto">
            <a:xfrm>
              <a:off x="264" y="4980"/>
              <a:ext cx="564" cy="564"/>
            </a:xfrm>
            <a:prstGeom prst="rect">
              <a:avLst/>
            </a:prstGeom>
            <a:solidFill>
              <a:srgbClr val="FEFFD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68" name="Rectangle 20"/>
            <p:cNvSpPr>
              <a:spLocks noChangeArrowheads="1"/>
            </p:cNvSpPr>
            <p:nvPr/>
          </p:nvSpPr>
          <p:spPr bwMode="auto">
            <a:xfrm>
              <a:off x="303" y="5122"/>
              <a:ext cx="48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 baseline="30000">
                  <a:solidFill>
                    <a:srgbClr val="8901F3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4</a:t>
              </a:r>
              <a:r>
                <a:rPr lang="en-US" sz="2800" b="1">
                  <a:solidFill>
                    <a:srgbClr val="8901F3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He</a:t>
              </a:r>
            </a:p>
          </p:txBody>
        </p:sp>
        <p:grpSp>
          <p:nvGrpSpPr>
            <p:cNvPr id="81958" name="Group 21"/>
            <p:cNvGrpSpPr>
              <a:grpSpLocks/>
            </p:cNvGrpSpPr>
            <p:nvPr/>
          </p:nvGrpSpPr>
          <p:grpSpPr bwMode="auto">
            <a:xfrm>
              <a:off x="384" y="4608"/>
              <a:ext cx="319" cy="316"/>
              <a:chOff x="393" y="4596"/>
              <a:chExt cx="319" cy="316"/>
            </a:xfrm>
          </p:grpSpPr>
          <p:sp>
            <p:nvSpPr>
              <p:cNvPr id="795670" name="Oval 22"/>
              <p:cNvSpPr>
                <a:spLocks noChangeArrowheads="1"/>
              </p:cNvSpPr>
              <p:nvPr/>
            </p:nvSpPr>
            <p:spPr bwMode="auto">
              <a:xfrm>
                <a:off x="432" y="4596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71" name="Oval 23"/>
              <p:cNvSpPr>
                <a:spLocks noChangeArrowheads="1"/>
              </p:cNvSpPr>
              <p:nvPr/>
            </p:nvSpPr>
            <p:spPr bwMode="auto">
              <a:xfrm>
                <a:off x="393" y="4701"/>
                <a:ext cx="187" cy="187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72" name="Oval 24"/>
              <p:cNvSpPr>
                <a:spLocks noChangeArrowheads="1"/>
              </p:cNvSpPr>
              <p:nvPr/>
            </p:nvSpPr>
            <p:spPr bwMode="auto">
              <a:xfrm>
                <a:off x="555" y="4635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73" name="Oval 25"/>
              <p:cNvSpPr>
                <a:spLocks noChangeArrowheads="1"/>
              </p:cNvSpPr>
              <p:nvPr/>
            </p:nvSpPr>
            <p:spPr bwMode="auto">
              <a:xfrm>
                <a:off x="525" y="4725"/>
                <a:ext cx="187" cy="187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95674" name="Group 26"/>
          <p:cNvGrpSpPr>
            <a:grpSpLocks/>
          </p:cNvGrpSpPr>
          <p:nvPr/>
        </p:nvGrpSpPr>
        <p:grpSpPr bwMode="auto">
          <a:xfrm>
            <a:off x="3557588" y="4851400"/>
            <a:ext cx="895350" cy="1538288"/>
            <a:chOff x="1392" y="4575"/>
            <a:chExt cx="564" cy="969"/>
          </a:xfrm>
        </p:grpSpPr>
        <p:sp>
          <p:nvSpPr>
            <p:cNvPr id="795675" name="Rectangle 27"/>
            <p:cNvSpPr>
              <a:spLocks noChangeArrowheads="1"/>
            </p:cNvSpPr>
            <p:nvPr/>
          </p:nvSpPr>
          <p:spPr bwMode="auto">
            <a:xfrm>
              <a:off x="1392" y="4980"/>
              <a:ext cx="564" cy="564"/>
            </a:xfrm>
            <a:prstGeom prst="rect">
              <a:avLst/>
            </a:prstGeom>
            <a:solidFill>
              <a:srgbClr val="FEFFD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76" name="Rectangle 28"/>
            <p:cNvSpPr>
              <a:spLocks noChangeArrowheads="1"/>
            </p:cNvSpPr>
            <p:nvPr/>
          </p:nvSpPr>
          <p:spPr bwMode="auto">
            <a:xfrm>
              <a:off x="1419" y="5110"/>
              <a:ext cx="48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 baseline="30000">
                  <a:solidFill>
                    <a:srgbClr val="8901F3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6</a:t>
              </a:r>
              <a:r>
                <a:rPr lang="en-US" sz="2800" b="1">
                  <a:solidFill>
                    <a:srgbClr val="8901F3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He</a:t>
              </a:r>
            </a:p>
          </p:txBody>
        </p:sp>
        <p:grpSp>
          <p:nvGrpSpPr>
            <p:cNvPr id="81949" name="Group 29"/>
            <p:cNvGrpSpPr>
              <a:grpSpLocks/>
            </p:cNvGrpSpPr>
            <p:nvPr/>
          </p:nvGrpSpPr>
          <p:grpSpPr bwMode="auto">
            <a:xfrm>
              <a:off x="1491" y="4575"/>
              <a:ext cx="354" cy="373"/>
              <a:chOff x="1491" y="4575"/>
              <a:chExt cx="354" cy="373"/>
            </a:xfrm>
          </p:grpSpPr>
          <p:sp>
            <p:nvSpPr>
              <p:cNvPr id="795678" name="Oval 30"/>
              <p:cNvSpPr>
                <a:spLocks noChangeArrowheads="1"/>
              </p:cNvSpPr>
              <p:nvPr/>
            </p:nvSpPr>
            <p:spPr bwMode="auto">
              <a:xfrm>
                <a:off x="1491" y="4635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79" name="Oval 31"/>
              <p:cNvSpPr>
                <a:spLocks noChangeArrowheads="1"/>
              </p:cNvSpPr>
              <p:nvPr/>
            </p:nvSpPr>
            <p:spPr bwMode="auto">
              <a:xfrm>
                <a:off x="1659" y="4575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80" name="Oval 32"/>
              <p:cNvSpPr>
                <a:spLocks noChangeArrowheads="1"/>
              </p:cNvSpPr>
              <p:nvPr/>
            </p:nvSpPr>
            <p:spPr bwMode="auto">
              <a:xfrm>
                <a:off x="1560" y="4620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81" name="Oval 33"/>
              <p:cNvSpPr>
                <a:spLocks noChangeArrowheads="1"/>
              </p:cNvSpPr>
              <p:nvPr/>
            </p:nvSpPr>
            <p:spPr bwMode="auto">
              <a:xfrm>
                <a:off x="1497" y="4761"/>
                <a:ext cx="187" cy="187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82" name="Oval 34"/>
              <p:cNvSpPr>
                <a:spLocks noChangeArrowheads="1"/>
              </p:cNvSpPr>
              <p:nvPr/>
            </p:nvSpPr>
            <p:spPr bwMode="auto">
              <a:xfrm>
                <a:off x="1695" y="4671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83" name="Oval 35"/>
              <p:cNvSpPr>
                <a:spLocks noChangeArrowheads="1"/>
              </p:cNvSpPr>
              <p:nvPr/>
            </p:nvSpPr>
            <p:spPr bwMode="auto">
              <a:xfrm>
                <a:off x="1653" y="4749"/>
                <a:ext cx="187" cy="187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95684" name="Group 36"/>
          <p:cNvGrpSpPr>
            <a:grpSpLocks/>
          </p:cNvGrpSpPr>
          <p:nvPr/>
        </p:nvGrpSpPr>
        <p:grpSpPr bwMode="auto">
          <a:xfrm>
            <a:off x="5367338" y="4679950"/>
            <a:ext cx="895350" cy="1709738"/>
            <a:chOff x="2532" y="4467"/>
            <a:chExt cx="564" cy="1077"/>
          </a:xfrm>
        </p:grpSpPr>
        <p:sp>
          <p:nvSpPr>
            <p:cNvPr id="795685" name="Rectangle 37"/>
            <p:cNvSpPr>
              <a:spLocks noChangeArrowheads="1"/>
            </p:cNvSpPr>
            <p:nvPr/>
          </p:nvSpPr>
          <p:spPr bwMode="auto">
            <a:xfrm>
              <a:off x="2532" y="4980"/>
              <a:ext cx="564" cy="564"/>
            </a:xfrm>
            <a:prstGeom prst="rect">
              <a:avLst/>
            </a:prstGeom>
            <a:solidFill>
              <a:srgbClr val="FEFFD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5686" name="Rectangle 38"/>
            <p:cNvSpPr>
              <a:spLocks noChangeArrowheads="1"/>
            </p:cNvSpPr>
            <p:nvPr/>
          </p:nvSpPr>
          <p:spPr bwMode="auto">
            <a:xfrm>
              <a:off x="2559" y="5122"/>
              <a:ext cx="48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 eaLnBrk="0" hangingPunct="0">
                <a:defRPr/>
              </a:pPr>
              <a:r>
                <a:rPr lang="en-US" sz="2800" b="1" baseline="30000">
                  <a:solidFill>
                    <a:srgbClr val="8901F3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8</a:t>
              </a:r>
              <a:r>
                <a:rPr lang="en-US" sz="2800" b="1">
                  <a:solidFill>
                    <a:srgbClr val="8901F3"/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He</a:t>
              </a:r>
            </a:p>
          </p:txBody>
        </p:sp>
        <p:grpSp>
          <p:nvGrpSpPr>
            <p:cNvPr id="81938" name="Group 39"/>
            <p:cNvGrpSpPr>
              <a:grpSpLocks/>
            </p:cNvGrpSpPr>
            <p:nvPr/>
          </p:nvGrpSpPr>
          <p:grpSpPr bwMode="auto">
            <a:xfrm>
              <a:off x="2613" y="4467"/>
              <a:ext cx="444" cy="477"/>
              <a:chOff x="2613" y="4467"/>
              <a:chExt cx="444" cy="477"/>
            </a:xfrm>
          </p:grpSpPr>
          <p:sp>
            <p:nvSpPr>
              <p:cNvPr id="795688" name="Oval 40"/>
              <p:cNvSpPr>
                <a:spLocks noChangeArrowheads="1"/>
              </p:cNvSpPr>
              <p:nvPr/>
            </p:nvSpPr>
            <p:spPr bwMode="auto">
              <a:xfrm>
                <a:off x="2907" y="4659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89" name="Oval 41"/>
              <p:cNvSpPr>
                <a:spLocks noChangeArrowheads="1"/>
              </p:cNvSpPr>
              <p:nvPr/>
            </p:nvSpPr>
            <p:spPr bwMode="auto">
              <a:xfrm>
                <a:off x="2619" y="4527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90" name="Oval 42"/>
              <p:cNvSpPr>
                <a:spLocks noChangeArrowheads="1"/>
              </p:cNvSpPr>
              <p:nvPr/>
            </p:nvSpPr>
            <p:spPr bwMode="auto">
              <a:xfrm>
                <a:off x="2787" y="4467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91" name="Oval 43"/>
              <p:cNvSpPr>
                <a:spLocks noChangeArrowheads="1"/>
              </p:cNvSpPr>
              <p:nvPr/>
            </p:nvSpPr>
            <p:spPr bwMode="auto">
              <a:xfrm>
                <a:off x="2688" y="4512"/>
                <a:ext cx="156" cy="156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92" name="Oval 44"/>
              <p:cNvSpPr>
                <a:spLocks noChangeArrowheads="1"/>
              </p:cNvSpPr>
              <p:nvPr/>
            </p:nvSpPr>
            <p:spPr bwMode="auto">
              <a:xfrm>
                <a:off x="2613" y="4653"/>
                <a:ext cx="187" cy="187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93" name="Oval 45"/>
              <p:cNvSpPr>
                <a:spLocks noChangeArrowheads="1"/>
              </p:cNvSpPr>
              <p:nvPr/>
            </p:nvSpPr>
            <p:spPr bwMode="auto">
              <a:xfrm>
                <a:off x="2859" y="4527"/>
                <a:ext cx="150" cy="15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94" name="Oval 46"/>
              <p:cNvSpPr>
                <a:spLocks noChangeArrowheads="1"/>
              </p:cNvSpPr>
              <p:nvPr/>
            </p:nvSpPr>
            <p:spPr bwMode="auto">
              <a:xfrm>
                <a:off x="2781" y="4641"/>
                <a:ext cx="187" cy="187"/>
              </a:xfrm>
              <a:prstGeom prst="ellipse">
                <a:avLst/>
              </a:prstGeom>
              <a:gradFill rotWithShape="0">
                <a:gsLst>
                  <a:gs pos="0">
                    <a:srgbClr val="FFC5CF"/>
                  </a:gs>
                  <a:gs pos="100000">
                    <a:srgbClr val="FFC5C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5695" name="Oval 47"/>
              <p:cNvSpPr>
                <a:spLocks noChangeArrowheads="1"/>
              </p:cNvSpPr>
              <p:nvPr/>
            </p:nvSpPr>
            <p:spPr bwMode="auto">
              <a:xfrm>
                <a:off x="2760" y="4764"/>
                <a:ext cx="180" cy="180"/>
              </a:xfrm>
              <a:prstGeom prst="ellipse">
                <a:avLst/>
              </a:prstGeom>
              <a:gradFill rotWithShape="0">
                <a:gsLst>
                  <a:gs pos="0">
                    <a:srgbClr val="00AE00">
                      <a:gamma/>
                      <a:tint val="0"/>
                      <a:invGamma/>
                    </a:srgbClr>
                  </a:gs>
                  <a:gs pos="100000">
                    <a:srgbClr val="00AE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81931" name="Rectangle 48"/>
          <p:cNvSpPr>
            <a:spLocks noChangeArrowheads="1"/>
          </p:cNvSpPr>
          <p:nvPr/>
        </p:nvSpPr>
        <p:spPr bwMode="auto">
          <a:xfrm>
            <a:off x="1619250" y="0"/>
            <a:ext cx="6481763" cy="698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89982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EFFD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914400" eaLnBrk="0" hangingPunct="0"/>
            <a:r>
              <a:rPr lang="en-US" sz="4000" b="1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Neutron Drip line nuclei</a:t>
            </a:r>
          </a:p>
        </p:txBody>
      </p:sp>
      <p:sp>
        <p:nvSpPr>
          <p:cNvPr id="795697" name="Rectangle 49"/>
          <p:cNvSpPr>
            <a:spLocks noChangeArrowheads="1"/>
          </p:cNvSpPr>
          <p:nvPr/>
        </p:nvSpPr>
        <p:spPr bwMode="auto">
          <a:xfrm>
            <a:off x="2717800" y="5697538"/>
            <a:ext cx="77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baseline="30000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5</a:t>
            </a:r>
            <a:r>
              <a:rPr lang="en-US" sz="2800" b="1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He</a:t>
            </a:r>
          </a:p>
        </p:txBody>
      </p:sp>
      <p:sp>
        <p:nvSpPr>
          <p:cNvPr id="795698" name="Rectangle 50"/>
          <p:cNvSpPr>
            <a:spLocks noChangeArrowheads="1"/>
          </p:cNvSpPr>
          <p:nvPr/>
        </p:nvSpPr>
        <p:spPr bwMode="auto">
          <a:xfrm>
            <a:off x="4508500" y="5697538"/>
            <a:ext cx="77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baseline="30000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800" b="1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He</a:t>
            </a:r>
          </a:p>
        </p:txBody>
      </p:sp>
      <p:sp>
        <p:nvSpPr>
          <p:cNvPr id="795699" name="Rectangle 51"/>
          <p:cNvSpPr>
            <a:spLocks noChangeArrowheads="1"/>
          </p:cNvSpPr>
          <p:nvPr/>
        </p:nvSpPr>
        <p:spPr bwMode="auto">
          <a:xfrm>
            <a:off x="6324600" y="5710238"/>
            <a:ext cx="77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baseline="30000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9</a:t>
            </a:r>
            <a:r>
              <a:rPr lang="en-US" sz="2800" b="1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He</a:t>
            </a:r>
          </a:p>
        </p:txBody>
      </p:sp>
      <p:sp>
        <p:nvSpPr>
          <p:cNvPr id="795700" name="Rectangle 52"/>
          <p:cNvSpPr>
            <a:spLocks noChangeArrowheads="1"/>
          </p:cNvSpPr>
          <p:nvPr/>
        </p:nvSpPr>
        <p:spPr bwMode="auto">
          <a:xfrm>
            <a:off x="7175500" y="5735638"/>
            <a:ext cx="900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en-US" sz="2800" b="1" baseline="30000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800" b="1">
                <a:solidFill>
                  <a:srgbClr val="8901F3"/>
                </a:solidFill>
                <a:latin typeface="Palatino" charset="0"/>
                <a:ea typeface="ＭＳ Ｐゴシック" charset="0"/>
                <a:cs typeface="ＭＳ Ｐゴシック" charset="0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129980997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9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9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5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5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5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5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/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0" grpId="0" build="p" autoUpdateAnimBg="0"/>
      <p:bldP spid="795651" grpId="0" build="p" autoUpdateAnimBg="0"/>
      <p:bldP spid="795652" grpId="0" build="p" autoUpdateAnimBg="0"/>
      <p:bldP spid="795697" grpId="0" autoUpdateAnimBg="0"/>
      <p:bldP spid="795698" grpId="0" autoUpdateAnimBg="0"/>
      <p:bldP spid="795699" grpId="0" autoUpdateAnimBg="0"/>
      <p:bldP spid="79570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070504" y="668337"/>
            <a:ext cx="68913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4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The Force</a:t>
            </a:r>
            <a:endParaRPr lang="en-US" sz="48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7" y="2281766"/>
            <a:ext cx="2336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7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9075" y="196850"/>
            <a:ext cx="4606925" cy="720725"/>
          </a:xfrm>
          <a:solidFill>
            <a:schemeClr val="bg1"/>
          </a:solidFill>
          <a:ln w="50800"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ＭＳ Ｐゴシック" charset="0"/>
                <a:cs typeface="Arial Unicode MS" charset="0"/>
              </a:rPr>
              <a:t>Nuclear force</a:t>
            </a:r>
          </a:p>
        </p:txBody>
      </p:sp>
      <p:pic>
        <p:nvPicPr>
          <p:cNvPr id="24578" name="Picture 9" descr="NuclF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23850"/>
            <a:ext cx="33305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4741863" y="922338"/>
            <a:ext cx="36226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14:hiddenLine>
            </a:ext>
          </a:extLst>
        </p:spPr>
        <p:txBody>
          <a:bodyPr lIns="89986" tIns="46793" rIns="89986" bIns="4679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altLang="ja-JP" sz="1800" smtClean="0">
                <a:solidFill>
                  <a:srgbClr val="FF0000"/>
                </a:solidFill>
              </a:rPr>
              <a:t>A realistic nuclear force force: schematic view</a:t>
            </a:r>
          </a:p>
        </p:txBody>
      </p:sp>
      <p:pic>
        <p:nvPicPr>
          <p:cNvPr id="15" name="Picture 14" descr="bb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4538" y="1674813"/>
            <a:ext cx="4221162" cy="416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/>
        </p:spPr>
      </p:pic>
      <p:sp>
        <p:nvSpPr>
          <p:cNvPr id="24581" name="TextBox 15"/>
          <p:cNvSpPr txBox="1">
            <a:spLocks noChangeArrowheads="1"/>
          </p:cNvSpPr>
          <p:nvPr/>
        </p:nvSpPr>
        <p:spPr bwMode="auto">
          <a:xfrm>
            <a:off x="149225" y="4335463"/>
            <a:ext cx="45037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</a:rPr>
              <a:t>Nucleon r.m.s. radius ~0.86 fm</a:t>
            </a:r>
          </a:p>
          <a:p>
            <a:pPr defTabSz="914400" eaLnBrk="0" hangingPunct="0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</a:rPr>
              <a:t>Comparable with interaction range</a:t>
            </a:r>
          </a:p>
          <a:p>
            <a:pPr defTabSz="914400" eaLnBrk="0" hangingPunct="0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</a:rPr>
              <a:t>Half-density overlap at max. attarction</a:t>
            </a:r>
          </a:p>
          <a:p>
            <a:pPr defTabSz="914400" eaLnBrk="0" hangingPunct="0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</a:rPr>
              <a:t>V</a:t>
            </a:r>
            <a:r>
              <a:rPr lang="en-US" sz="1800" baseline="-25000" smtClean="0">
                <a:solidFill>
                  <a:srgbClr val="000000"/>
                </a:solidFill>
              </a:rPr>
              <a:t>NN</a:t>
            </a:r>
            <a:r>
              <a:rPr lang="en-US" sz="1800" smtClean="0">
                <a:solidFill>
                  <a:srgbClr val="000000"/>
                </a:solidFill>
              </a:rPr>
              <a:t> not fundamental (more like inter-molecular van der Waals interaction)</a:t>
            </a:r>
          </a:p>
          <a:p>
            <a:pPr defTabSz="914400" eaLnBrk="0" hangingPunct="0">
              <a:buFont typeface="Arial" charset="0"/>
              <a:buChar char="•"/>
            </a:pPr>
            <a:r>
              <a:rPr lang="en-US" sz="1800" smtClean="0">
                <a:solidFill>
                  <a:srgbClr val="000000"/>
                </a:solidFill>
              </a:rPr>
              <a:t>Since nucleons are composite objects, three-and higher-body forces are expected.</a:t>
            </a:r>
          </a:p>
        </p:txBody>
      </p:sp>
      <p:pic>
        <p:nvPicPr>
          <p:cNvPr id="24582" name="Picture 12" descr="pion-ex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576513"/>
            <a:ext cx="28765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232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3"/>
          <p:cNvSpPr txBox="1">
            <a:spLocks noChangeArrowheads="1"/>
          </p:cNvSpPr>
          <p:nvPr/>
        </p:nvSpPr>
        <p:spPr bwMode="auto">
          <a:xfrm>
            <a:off x="5605463" y="5295900"/>
            <a:ext cx="381476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333399"/>
                </a:solidFill>
              </a:rPr>
              <a:t>Reid93</a:t>
            </a:r>
            <a:r>
              <a:rPr lang="en-US" altLang="ja-JP" sz="1200">
                <a:solidFill>
                  <a:srgbClr val="000000"/>
                </a:solidFill>
              </a:rPr>
              <a:t> is from</a:t>
            </a:r>
            <a:br>
              <a:rPr lang="en-US" altLang="ja-JP" sz="1200">
                <a:solidFill>
                  <a:srgbClr val="000000"/>
                </a:solidFill>
              </a:rPr>
            </a:br>
            <a:r>
              <a:rPr lang="en-US" altLang="ja-JP" sz="1200">
                <a:solidFill>
                  <a:srgbClr val="000000"/>
                </a:solidFill>
              </a:rPr>
              <a:t>V.G.J.Stoks et al., PRC</a:t>
            </a:r>
            <a:r>
              <a:rPr lang="en-US" altLang="ja-JP" sz="1200" b="1">
                <a:solidFill>
                  <a:srgbClr val="000000"/>
                </a:solidFill>
              </a:rPr>
              <a:t>49</a:t>
            </a:r>
            <a:r>
              <a:rPr lang="en-US" altLang="ja-JP" sz="1200">
                <a:solidFill>
                  <a:srgbClr val="000000"/>
                </a:solidFill>
              </a:rPr>
              <a:t>, 2950 (1994).</a:t>
            </a:r>
          </a:p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FF0000"/>
                </a:solidFill>
              </a:rPr>
              <a:t>AV16</a:t>
            </a:r>
            <a:r>
              <a:rPr lang="en-US" altLang="ja-JP" sz="1200">
                <a:solidFill>
                  <a:srgbClr val="000000"/>
                </a:solidFill>
              </a:rPr>
              <a:t> is from</a:t>
            </a:r>
            <a:br>
              <a:rPr lang="en-US" altLang="ja-JP" sz="1200">
                <a:solidFill>
                  <a:srgbClr val="000000"/>
                </a:solidFill>
              </a:rPr>
            </a:br>
            <a:r>
              <a:rPr lang="en-US" altLang="ja-JP" sz="1200">
                <a:solidFill>
                  <a:srgbClr val="000000"/>
                </a:solidFill>
              </a:rPr>
              <a:t>R.B.Wiringa et al., PRC</a:t>
            </a:r>
            <a:r>
              <a:rPr lang="en-US" altLang="ja-JP" sz="1200" b="1">
                <a:solidFill>
                  <a:srgbClr val="000000"/>
                </a:solidFill>
              </a:rPr>
              <a:t>51</a:t>
            </a:r>
            <a:r>
              <a:rPr lang="en-US" altLang="ja-JP" sz="1200">
                <a:solidFill>
                  <a:srgbClr val="000000"/>
                </a:solidFill>
              </a:rPr>
              <a:t>, 38 (1995).</a:t>
            </a:r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427038" y="601663"/>
            <a:ext cx="5070475" cy="4948237"/>
            <a:chOff x="884774" y="462144"/>
            <a:chExt cx="4143553" cy="4044505"/>
          </a:xfrm>
        </p:grpSpPr>
        <p:pic>
          <p:nvPicPr>
            <p:cNvPr id="26639" name="Picture 11" descr="fig1_n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74" y="462144"/>
              <a:ext cx="4101684" cy="404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0" name="Group 4"/>
            <p:cNvGrpSpPr>
              <a:grpSpLocks/>
            </p:cNvGrpSpPr>
            <p:nvPr/>
          </p:nvGrpSpPr>
          <p:grpSpPr bwMode="auto">
            <a:xfrm>
              <a:off x="1315536" y="1527372"/>
              <a:ext cx="3712791" cy="2840608"/>
              <a:chOff x="1315536" y="1527372"/>
              <a:chExt cx="3712791" cy="2840608"/>
            </a:xfrm>
          </p:grpSpPr>
          <p:sp>
            <p:nvSpPr>
              <p:cNvPr id="26641" name="Oval 25"/>
              <p:cNvSpPr>
                <a:spLocks noChangeArrowheads="1"/>
              </p:cNvSpPr>
              <p:nvPr/>
            </p:nvSpPr>
            <p:spPr bwMode="auto">
              <a:xfrm>
                <a:off x="1315536" y="1796305"/>
                <a:ext cx="1143092" cy="1142966"/>
              </a:xfrm>
              <a:prstGeom prst="ellipse">
                <a:avLst/>
              </a:prstGeom>
              <a:noFill/>
              <a:ln w="25400">
                <a:solidFill>
                  <a:srgbClr val="FF99CC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2" name="Oval 26"/>
              <p:cNvSpPr>
                <a:spLocks noChangeArrowheads="1"/>
              </p:cNvSpPr>
              <p:nvPr/>
            </p:nvSpPr>
            <p:spPr bwMode="auto">
              <a:xfrm>
                <a:off x="2364070" y="3130466"/>
                <a:ext cx="1237650" cy="1237514"/>
              </a:xfrm>
              <a:prstGeom prst="ellips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43" name="Text Box 27"/>
              <p:cNvSpPr txBox="1">
                <a:spLocks noChangeArrowheads="1"/>
              </p:cNvSpPr>
              <p:nvPr/>
            </p:nvSpPr>
            <p:spPr bwMode="auto">
              <a:xfrm rot="-2488693">
                <a:off x="2309437" y="1527372"/>
                <a:ext cx="1361625" cy="684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ja-JP" sz="1400" b="1">
                    <a:solidFill>
                      <a:srgbClr val="000000"/>
                    </a:solidFill>
                  </a:rPr>
                  <a:t>Repusive core</a:t>
                </a:r>
              </a:p>
            </p:txBody>
          </p:sp>
          <p:sp>
            <p:nvSpPr>
              <p:cNvPr id="26644" name="Text Box 28"/>
              <p:cNvSpPr txBox="1">
                <a:spLocks noChangeArrowheads="1"/>
              </p:cNvSpPr>
              <p:nvPr/>
            </p:nvSpPr>
            <p:spPr bwMode="auto">
              <a:xfrm rot="-1267627">
                <a:off x="3418752" y="3407319"/>
                <a:ext cx="1609575" cy="445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ja-JP" sz="1600">
                    <a:solidFill>
                      <a:srgbClr val="000000"/>
                    </a:solidFill>
                  </a:rPr>
                  <a:t>attraction</a:t>
                </a:r>
              </a:p>
            </p:txBody>
          </p:sp>
        </p:grpSp>
      </p:grp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676900" y="1358900"/>
            <a:ext cx="330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There are infinitely many equivalent nuclear potentials!</a:t>
            </a:r>
          </a:p>
        </p:txBody>
      </p:sp>
      <p:pic>
        <p:nvPicPr>
          <p:cNvPr id="26629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2743200"/>
            <a:ext cx="140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194050"/>
            <a:ext cx="2908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Group 17"/>
          <p:cNvGrpSpPr>
            <a:grpSpLocks noChangeAspect="1"/>
          </p:cNvGrpSpPr>
          <p:nvPr/>
        </p:nvGrpSpPr>
        <p:grpSpPr bwMode="auto">
          <a:xfrm>
            <a:off x="1066800" y="444500"/>
            <a:ext cx="1325563" cy="971550"/>
            <a:chOff x="617" y="2314"/>
            <a:chExt cx="1110" cy="814"/>
          </a:xfrm>
        </p:grpSpPr>
        <p:sp>
          <p:nvSpPr>
            <p:cNvPr id="15" name="AutoShape 18"/>
            <p:cNvSpPr>
              <a:spLocks noChangeAspect="1" noChangeArrowheads="1"/>
            </p:cNvSpPr>
            <p:nvPr/>
          </p:nvSpPr>
          <p:spPr bwMode="auto">
            <a:xfrm>
              <a:off x="617" y="2314"/>
              <a:ext cx="1110" cy="814"/>
            </a:xfrm>
            <a:prstGeom prst="irregularSeal2">
              <a:avLst/>
            </a:prstGeom>
            <a:solidFill>
              <a:srgbClr val="FFCC66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Text Box 19"/>
            <p:cNvSpPr txBox="1">
              <a:spLocks noChangeAspect="1" noChangeArrowheads="1"/>
            </p:cNvSpPr>
            <p:nvPr/>
          </p:nvSpPr>
          <p:spPr bwMode="auto">
            <a:xfrm>
              <a:off x="786" y="2592"/>
              <a:ext cx="703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66"/>
                  </a:solidFill>
                </a:rPr>
                <a:t>QCD!</a:t>
              </a:r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63563" y="5862638"/>
            <a:ext cx="2735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FF0066"/>
                </a:solidFill>
              </a:rPr>
              <a:t>quark-gluon structures</a:t>
            </a:r>
          </a:p>
          <a:p>
            <a:pPr algn="ctr">
              <a:defRPr/>
            </a:pPr>
            <a:r>
              <a:rPr lang="en-US" sz="2000">
                <a:solidFill>
                  <a:srgbClr val="FF0066"/>
                </a:solidFill>
              </a:rPr>
              <a:t>overlap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1574800" y="3797300"/>
            <a:ext cx="101600" cy="215900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024188" y="6259513"/>
            <a:ext cx="1838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66"/>
                </a:solidFill>
              </a:rPr>
              <a:t>heavy mesons</a:t>
            </a: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 flipV="1">
            <a:off x="3606800" y="3263900"/>
            <a:ext cx="266700" cy="2959100"/>
          </a:xfrm>
          <a:prstGeom prst="line">
            <a:avLst/>
          </a:prstGeom>
          <a:noFill/>
          <a:ln w="28575">
            <a:solidFill>
              <a:srgbClr val="9999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4498975" y="3003550"/>
            <a:ext cx="822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FF0066"/>
                </a:solidFill>
              </a:rPr>
              <a:t>OPEP</a:t>
            </a: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899207" y="0"/>
            <a:ext cx="80483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Nucleon-Nucleon </a:t>
            </a:r>
            <a:r>
              <a:rPr lang="en-US" sz="2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interaction (</a:t>
            </a:r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qualitative analysis)</a:t>
            </a:r>
          </a:p>
        </p:txBody>
      </p:sp>
    </p:spTree>
    <p:extLst>
      <p:ext uri="{BB962C8B-B14F-4D97-AF65-F5344CB8AC3E}">
        <p14:creationId xmlns:p14="http://schemas.microsoft.com/office/powerpoint/2010/main" val="384293308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11502" r="15735"/>
          <a:stretch>
            <a:fillRect/>
          </a:stretch>
        </p:blipFill>
        <p:spPr bwMode="auto">
          <a:xfrm>
            <a:off x="4346575" y="2679700"/>
            <a:ext cx="4419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951413" y="6286500"/>
            <a:ext cx="3529012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/>
            <a:r>
              <a:rPr lang="en-US" sz="1200" smtClean="0">
                <a:solidFill>
                  <a:srgbClr val="004080"/>
                </a:solidFill>
                <a:latin typeface="Comic Sans MS" charset="0"/>
              </a:rPr>
              <a:t>Bogner, Kuo, Schwenk, Phys. Rep. 386, 1 (2003)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3375" y="0"/>
            <a:ext cx="6616700" cy="635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Arial" charset="0"/>
                <a:ea typeface="ＭＳ Ｐゴシック" charset="0"/>
                <a:cs typeface="Comic Sans MS" charset="0"/>
              </a:rPr>
              <a:t>nucleon-nucleon interactions</a:t>
            </a:r>
            <a:endParaRPr lang="en-US" sz="2800" i="1">
              <a:solidFill>
                <a:srgbClr val="FF0000"/>
              </a:solidFill>
              <a:latin typeface="Arial" charset="0"/>
              <a:ea typeface="ＭＳ Ｐゴシック" charset="0"/>
              <a:cs typeface="Comic Sans MS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8"/>
          <a:stretch>
            <a:fillRect/>
          </a:stretch>
        </p:blipFill>
        <p:spPr bwMode="auto">
          <a:xfrm>
            <a:off x="165100" y="1625600"/>
            <a:ext cx="364013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52400" y="6224588"/>
            <a:ext cx="331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20000"/>
              </a:spcBef>
            </a:pPr>
            <a:r>
              <a:rPr lang="en-US" sz="1200" smtClean="0">
                <a:solidFill>
                  <a:srgbClr val="333399"/>
                </a:solidFill>
                <a:latin typeface="Comic Sans MS" charset="0"/>
                <a:ea typeface="Osaka" charset="0"/>
                <a:cs typeface="Osaka" charset="0"/>
              </a:rPr>
              <a:t>N</a:t>
            </a:r>
            <a:r>
              <a:rPr lang="en-US" sz="1200" baseline="30000" smtClean="0">
                <a:solidFill>
                  <a:srgbClr val="333399"/>
                </a:solidFill>
                <a:latin typeface="Comic Sans MS" charset="0"/>
                <a:ea typeface="Osaka" charset="0"/>
                <a:cs typeface="Osaka" charset="0"/>
              </a:rPr>
              <a:t>3</a:t>
            </a:r>
            <a:r>
              <a:rPr lang="en-US" sz="1200" smtClean="0">
                <a:solidFill>
                  <a:srgbClr val="333399"/>
                </a:solidFill>
                <a:latin typeface="Comic Sans MS" charset="0"/>
                <a:ea typeface="Osaka" charset="0"/>
                <a:cs typeface="Osaka" charset="0"/>
              </a:rPr>
              <a:t>LO: Entem et al., PRC68, 041001 (2003)</a:t>
            </a:r>
          </a:p>
          <a:p>
            <a:pPr defTabSz="914400" eaLnBrk="0" hangingPunct="0"/>
            <a:r>
              <a:rPr lang="en-US" sz="1200" smtClean="0">
                <a:solidFill>
                  <a:srgbClr val="333399"/>
                </a:solidFill>
                <a:latin typeface="Comic Sans MS" charset="0"/>
              </a:rPr>
              <a:t>Epelbaum, Meissner, et al.</a:t>
            </a:r>
            <a:endParaRPr lang="en-US" sz="1200" smtClean="0">
              <a:solidFill>
                <a:srgbClr val="333399"/>
              </a:solidFill>
              <a:latin typeface="Comic Sans MS" charset="0"/>
              <a:ea typeface="Osaka" charset="0"/>
              <a:cs typeface="Osaka" charset="0"/>
            </a:endParaRPr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4768850" y="2197100"/>
            <a:ext cx="4078288" cy="341313"/>
          </a:xfrm>
          <a:prstGeom prst="rect">
            <a:avLst/>
          </a:prstGeom>
          <a:solidFill>
            <a:srgbClr val="FBFFC9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25" tIns="45713" rIns="91425" bIns="4571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</a:t>
            </a:r>
            <a:r>
              <a:rPr lang="en-US" sz="1600" baseline="-25000">
                <a:solidFill>
                  <a:srgbClr val="000000"/>
                </a:solidFill>
                <a:cs typeface="Arial" charset="0"/>
              </a:rPr>
              <a:t>low-k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 unifies NN interactions at low energy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477838" y="1036638"/>
            <a:ext cx="31829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marL="341313" indent="-341313" algn="ctr" defTabSz="914400">
              <a:spcBef>
                <a:spcPct val="20000"/>
              </a:spcBef>
            </a:pPr>
            <a:r>
              <a:rPr lang="en-US" smtClean="0">
                <a:solidFill>
                  <a:srgbClr val="0000FF"/>
                </a:solidFill>
                <a:ea typeface="ＭＳ Ｐゴシック" charset="0"/>
                <a:cs typeface="Arial" charset="0"/>
              </a:rPr>
              <a:t>Effective-field theory potentials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572000" y="1184275"/>
            <a:ext cx="45720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 defTabSz="914400" eaLnBrk="0" hangingPunct="0"/>
            <a:r>
              <a:rPr lang="en-US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Renormalization group (RG) evolved nuclear potentials</a:t>
            </a:r>
          </a:p>
        </p:txBody>
      </p:sp>
    </p:spTree>
    <p:extLst>
      <p:ext uri="{BB962C8B-B14F-4D97-AF65-F5344CB8AC3E}">
        <p14:creationId xmlns:p14="http://schemas.microsoft.com/office/powerpoint/2010/main" val="720826087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674688"/>
            <a:ext cx="2251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1049338" y="2495550"/>
            <a:ext cx="5797550" cy="2957513"/>
          </a:xfrm>
          <a:prstGeom prst="roundRect">
            <a:avLst>
              <a:gd name="adj" fmla="val 16926"/>
            </a:avLst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986" tIns="46793" rIns="89986" bIns="46793"/>
          <a:lstStyle/>
          <a:p>
            <a:pPr defTabSz="45561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mtClean="0">
                <a:solidFill>
                  <a:srgbClr val="000000"/>
                </a:solidFill>
                <a:ea typeface="ＭＳ Ｐゴシック" charset="0"/>
                <a:cs typeface="DejaVu Sans" charset="0"/>
              </a:rPr>
              <a:t>The computational cost of nuclear 3-body forces can be greatly reduced by decoupling low-energy parts from high-energy parts, which can then be discarded.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816350"/>
            <a:ext cx="51609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15888" y="939800"/>
            <a:ext cx="59975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9986" tIns="46793" rIns="89986" bIns="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 smtClean="0">
                <a:solidFill>
                  <a:srgbClr val="FF0000"/>
                </a:solidFill>
                <a:cs typeface="DejaVu Sans" charset="0"/>
              </a:rPr>
              <a:t>Three-body forces </a:t>
            </a:r>
            <a:r>
              <a:rPr lang="en-GB" sz="1800" smtClean="0">
                <a:solidFill>
                  <a:srgbClr val="000000"/>
                </a:solidFill>
                <a:cs typeface="DejaVu Sans" charset="0"/>
              </a:rPr>
              <a:t>between protons and neutrons are analogous to tidal forces: the gravitational force on the Earth is </a:t>
            </a:r>
            <a:r>
              <a:rPr lang="en-GB" sz="1800" i="1" smtClean="0">
                <a:solidFill>
                  <a:srgbClr val="000000"/>
                </a:solidFill>
                <a:cs typeface="DejaVu Sans" charset="0"/>
              </a:rPr>
              <a:t>not </a:t>
            </a:r>
            <a:r>
              <a:rPr lang="en-GB" sz="1800" smtClean="0">
                <a:solidFill>
                  <a:srgbClr val="000000"/>
                </a:solidFill>
                <a:cs typeface="DejaVu Sans" charset="0"/>
              </a:rPr>
              <a:t>just</a:t>
            </a:r>
            <a:r>
              <a:rPr lang="en-GB" sz="1800" i="1" smtClean="0">
                <a:solidFill>
                  <a:srgbClr val="000000"/>
                </a:solidFill>
                <a:cs typeface="DejaVu Sans" charset="0"/>
              </a:rPr>
              <a:t> </a:t>
            </a:r>
            <a:r>
              <a:rPr lang="en-GB" sz="1800" smtClean="0">
                <a:solidFill>
                  <a:srgbClr val="000000"/>
                </a:solidFill>
                <a:cs typeface="DejaVu Sans" charset="0"/>
              </a:rPr>
              <a:t>the sum of Earth-Moon and Earth-Sun forces (</a:t>
            </a:r>
            <a:r>
              <a:rPr lang="en-US" sz="1800" smtClean="0">
                <a:solidFill>
                  <a:srgbClr val="000000"/>
                </a:solidFill>
                <a:cs typeface="DejaVu Sans" charset="0"/>
              </a:rPr>
              <a:t>if one employs point masses for Earth, Moon, Sun)</a:t>
            </a:r>
            <a:endParaRPr lang="en-GB" sz="1800" smtClean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016625" y="1389063"/>
            <a:ext cx="560388" cy="385762"/>
          </a:xfrm>
          <a:prstGeom prst="rightArrow">
            <a:avLst>
              <a:gd name="adj1" fmla="val 50000"/>
              <a:gd name="adj2" fmla="val 50166"/>
            </a:avLst>
          </a:prstGeom>
          <a:solidFill>
            <a:srgbClr val="D2D2F4"/>
          </a:solidFill>
          <a:ln w="9525">
            <a:noFill/>
            <a:bevel/>
            <a:headEnd/>
            <a:tailEnd/>
          </a:ln>
          <a:effectLst>
            <a:outerShdw blurRad="63500" dist="38184" dir="2700000" algn="ctr" rotWithShape="0">
              <a:srgbClr val="000000">
                <a:alpha val="40033"/>
              </a:srgbClr>
            </a:outerShdw>
          </a:effectLst>
        </p:spPr>
        <p:txBody>
          <a:bodyPr wrap="none" lIns="91425" tIns="45713" rIns="91425" bIns="45713" anchor="ctr"/>
          <a:lstStyle/>
          <a:p>
            <a:pPr defTabSz="457130" hangingPunct="0">
              <a:lnSpc>
                <a:spcPct val="87000"/>
              </a:lnSpc>
              <a:buClr>
                <a:srgbClr val="000000"/>
              </a:buClr>
              <a:buSzPct val="45000"/>
              <a:defRPr/>
            </a:pPr>
            <a:endParaRPr lang="en-US">
              <a:solidFill>
                <a:srgbClr val="FFFFFF"/>
              </a:solidFill>
              <a:ea typeface="DejaVu Sans"/>
              <a:cs typeface="DejaVu Sans"/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900113" y="5607050"/>
            <a:ext cx="631348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9986" tIns="46793" rIns="89986" bIns="46793"/>
          <a:lstStyle/>
          <a:p>
            <a:pPr defTabSz="455613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 smtClean="0">
                <a:solidFill>
                  <a:srgbClr val="000000"/>
                </a:solidFill>
                <a:ea typeface="ＭＳ Ｐゴシック" charset="0"/>
                <a:cs typeface="DejaVu Sans" charset="0"/>
              </a:rPr>
              <a:t>Recently the first consistent Similarity Renormalization Group softening of three-body forces was achieved, with rapid convergence in helium. With this faster convergence, calculations of larger nuclei are possible! </a:t>
            </a:r>
          </a:p>
        </p:txBody>
      </p:sp>
      <p:sp>
        <p:nvSpPr>
          <p:cNvPr id="30727" name="Rectangle 4"/>
          <p:cNvSpPr txBox="1">
            <a:spLocks noChangeArrowheads="1"/>
          </p:cNvSpPr>
          <p:nvPr/>
        </p:nvSpPr>
        <p:spPr bwMode="auto">
          <a:xfrm>
            <a:off x="1806575" y="84138"/>
            <a:ext cx="6616700" cy="63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2800" smtClean="0">
                <a:solidFill>
                  <a:srgbClr val="FF0000"/>
                </a:solidFill>
                <a:cs typeface="Comic Sans MS" charset="0"/>
              </a:rPr>
              <a:t>three-nucleon interactions</a:t>
            </a:r>
            <a:endParaRPr lang="en-US" sz="2800" i="1" smtClean="0">
              <a:solidFill>
                <a:srgbClr val="FF0000"/>
              </a:solidFill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7181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21" y="2400300"/>
            <a:ext cx="4745779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877409" y="0"/>
            <a:ext cx="5881808" cy="461651"/>
          </a:xfrm>
          <a:prstGeom prst="rect">
            <a:avLst/>
          </a:prstGeom>
          <a:ln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pPr algn="ctr">
              <a:defRPr/>
            </a:pPr>
            <a:r>
              <a:rPr lang="en-US" sz="2400" kern="0" dirty="0" smtClean="0">
                <a:solidFill>
                  <a:srgbClr val="333399"/>
                </a:solidFill>
                <a:latin typeface="Arial"/>
                <a:ea typeface="Comic Sans MS" charset="0"/>
                <a:cs typeface="Arial"/>
              </a:rPr>
              <a:t>The challenge and the prospect: NN force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45300" y="2490787"/>
            <a:ext cx="897083" cy="750414"/>
          </a:xfrm>
          <a:prstGeom prst="rect">
            <a:avLst/>
          </a:prstGeom>
        </p:spPr>
      </p:pic>
      <p:sp>
        <p:nvSpPr>
          <p:cNvPr id="47105" name="Rectangle 16"/>
          <p:cNvSpPr>
            <a:spLocks noChangeArrowheads="1"/>
          </p:cNvSpPr>
          <p:nvPr/>
        </p:nvSpPr>
        <p:spPr bwMode="auto">
          <a:xfrm>
            <a:off x="4982633" y="5880100"/>
            <a:ext cx="3914473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 charset="0"/>
              </a:rPr>
              <a:t>Beane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et al. PRL 97, 012001 (2006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) </a:t>
            </a:r>
          </a:p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and Phys. Rev. C 88, 024003 (2013)</a:t>
            </a:r>
          </a:p>
        </p:txBody>
      </p:sp>
      <p:pic>
        <p:nvPicPr>
          <p:cNvPr id="2" name="Picture 1" descr="n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62" y="520700"/>
            <a:ext cx="3408634" cy="1871406"/>
          </a:xfrm>
          <a:prstGeom prst="rect">
            <a:avLst/>
          </a:prstGeom>
        </p:spPr>
      </p:pic>
      <p:pic>
        <p:nvPicPr>
          <p:cNvPr id="4" name="Picture 3" descr="aa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0"/>
            <a:ext cx="4165965" cy="29972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88433" y="5880100"/>
            <a:ext cx="3615112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Ishii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et al. PRL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99, 022001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2007)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07987" y="-88900"/>
            <a:ext cx="465510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9" rIns="91397" bIns="4569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Optimizing the </a:t>
            </a:r>
            <a:r>
              <a:rPr lang="en-US" sz="2800" dirty="0">
                <a:solidFill>
                  <a:srgbClr val="0000FF"/>
                </a:solidFill>
              </a:rPr>
              <a:t>nuclear </a:t>
            </a:r>
            <a:r>
              <a:rPr lang="en-US" sz="2800" dirty="0" smtClean="0">
                <a:solidFill>
                  <a:srgbClr val="0000FF"/>
                </a:solidFill>
              </a:rPr>
              <a:t>force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input matters: garbage in, garbage out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55150"/>
            <a:ext cx="4483100" cy="3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3" tIns="45692" rIns="91383" bIns="45692">
            <a:spAutoFit/>
          </a:bodyPr>
          <a:lstStyle/>
          <a:p>
            <a:pPr marL="342900" indent="-342900" defTabSz="914400"/>
            <a:r>
              <a:rPr lang="en-US" sz="14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A.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Ekström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et al.,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  Phys. Rev.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Lett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.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110,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192502 (</a:t>
            </a:r>
            <a:r>
              <a:rPr lang="en-US" sz="14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2013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)</a:t>
            </a:r>
            <a:endParaRPr lang="en-US" sz="1400" dirty="0">
              <a:solidFill>
                <a:prstClr val="black"/>
              </a:solidFill>
              <a:latin typeface="Arial"/>
              <a:ea typeface="ヒラギノ角ゴ ProN W3"/>
              <a:cs typeface="Arial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0" y="686957"/>
            <a:ext cx="4653291" cy="265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spcBef>
                <a:spcPts val="400"/>
              </a:spcBef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The derivative-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free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minimizer POUNDERS was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used to systematically optimize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NNLO chiral potentials</a:t>
            </a:r>
          </a:p>
          <a:p>
            <a:pPr marL="285750" indent="-285750" eaLnBrk="0" hangingPunct="0">
              <a:spcBef>
                <a:spcPts val="400"/>
              </a:spcBef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The optimization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of the new interaction </a:t>
            </a:r>
            <a:r>
              <a:rPr lang="en-US" sz="1600" kern="0" dirty="0" err="1" smtClean="0">
                <a:solidFill>
                  <a:sysClr val="windowText" lastClr="000000"/>
                </a:solidFill>
                <a:latin typeface="Arial"/>
                <a:ea typeface="ヒラギノ角ゴ ProN W3"/>
                <a:cs typeface="Arial"/>
              </a:rPr>
              <a:t>NNLO</a:t>
            </a:r>
            <a:r>
              <a:rPr lang="en-US" sz="1600" kern="0" baseline="-25000" dirty="0" err="1" smtClean="0">
                <a:solidFill>
                  <a:sysClr val="windowText" lastClr="000000"/>
                </a:solidFill>
                <a:latin typeface="Arial"/>
                <a:ea typeface="ヒラギノ角ゴ ProN W3"/>
                <a:cs typeface="Arial"/>
              </a:rPr>
              <a:t>opt</a:t>
            </a:r>
            <a:r>
              <a:rPr lang="en-US" sz="1600" kern="0" baseline="-25000" dirty="0" smtClean="0">
                <a:solidFill>
                  <a:sysClr val="windowText" lastClr="000000"/>
                </a:solidFill>
                <a:latin typeface="Arial"/>
                <a:ea typeface="ヒラギノ角ゴ ProN W3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yields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a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χ</a:t>
            </a:r>
            <a:r>
              <a:rPr lang="en-US" sz="1600" baseline="300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datum ≈ 1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for laboratory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NN scattering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energies below 125 MeV. The new interaction yields very good agreement with binding energies and radii for A=3,4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nuclei and oxygen isotopes</a:t>
            </a:r>
            <a:endParaRPr lang="en-US" sz="1600" dirty="0">
              <a:solidFill>
                <a:prstClr val="black"/>
              </a:solidFill>
              <a:latin typeface="Arial"/>
              <a:ea typeface="ヒラギノ角ゴ ProN W3"/>
              <a:cs typeface="Arial"/>
            </a:endParaRPr>
          </a:p>
          <a:p>
            <a:pPr marL="285750" indent="-285750" eaLnBrk="0" hangingPunct="0">
              <a:spcBef>
                <a:spcPts val="400"/>
              </a:spcBef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Ongoing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Optimization of NN + 3NF</a:t>
            </a:r>
            <a:endParaRPr lang="en-US" sz="1600" dirty="0">
              <a:solidFill>
                <a:prstClr val="black"/>
              </a:solidFill>
              <a:latin typeface="Arial"/>
              <a:ea typeface="ヒラギノ角ゴ ProN W3"/>
              <a:cs typeface="Arial"/>
            </a:endParaRPr>
          </a:p>
        </p:txBody>
      </p:sp>
      <p:pic>
        <p:nvPicPr>
          <p:cNvPr id="3" name="Picture 2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517900"/>
            <a:ext cx="3965001" cy="307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00" y="65672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http://</a:t>
            </a:r>
            <a:r>
              <a:rPr lang="en-US" sz="1200" dirty="0" err="1">
                <a:solidFill>
                  <a:srgbClr val="000000"/>
                </a:solidFill>
              </a:rPr>
              <a:t>science.energy.gov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np</a:t>
            </a:r>
            <a:r>
              <a:rPr lang="en-US" sz="1200" dirty="0">
                <a:solidFill>
                  <a:srgbClr val="000000"/>
                </a:solidFill>
              </a:rPr>
              <a:t>/highlights/2014/np-2014-05-e/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59300" y="674257"/>
            <a:ext cx="4584700" cy="21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spcBef>
                <a:spcPts val="400"/>
              </a:spcBef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Used a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coarse-grained representation of the short-distance interactions with 30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parameters</a:t>
            </a:r>
          </a:p>
          <a:p>
            <a:pPr marL="285750" indent="-285750" eaLnBrk="0" hangingPunct="0">
              <a:spcBef>
                <a:spcPts val="400"/>
              </a:spcBef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optimization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of a chiral interaction in </a:t>
            </a:r>
            <a:r>
              <a:rPr lang="en-US" sz="1600" kern="0" dirty="0" smtClean="0">
                <a:solidFill>
                  <a:sysClr val="windowText" lastClr="000000"/>
                </a:solidFill>
                <a:latin typeface="Arial"/>
                <a:ea typeface="ヒラギノ角ゴ ProN W3"/>
                <a:cs typeface="Arial"/>
              </a:rPr>
              <a:t>NNLO</a:t>
            </a:r>
            <a:r>
              <a:rPr lang="en-US" sz="1600" kern="0" baseline="-25000" dirty="0" smtClean="0">
                <a:solidFill>
                  <a:sysClr val="windowText" lastClr="000000"/>
                </a:solidFill>
                <a:latin typeface="Arial"/>
                <a:ea typeface="ヒラギノ角ゴ ProN W3"/>
                <a:cs typeface="Arial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yields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a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χ</a:t>
            </a:r>
            <a:r>
              <a:rPr lang="en-US" sz="1600" baseline="300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/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datum ≈ 1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for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a </a:t>
            </a:r>
            <a:r>
              <a:rPr lang="en-US" sz="1600" dirty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mutually consistent set of 6713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NN scattering data</a:t>
            </a:r>
          </a:p>
          <a:p>
            <a:pPr marL="285750" indent="-285750" eaLnBrk="0" hangingPunct="0">
              <a:spcBef>
                <a:spcPts val="400"/>
              </a:spcBef>
              <a:buClr>
                <a:srgbClr val="8064A2">
                  <a:lumMod val="75000"/>
                </a:srgbClr>
              </a:buClr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ヒラギノ角ゴ ProN W3"/>
                <a:cs typeface="Arial"/>
              </a:rPr>
              <a:t>Covariance matrix yields correlation between LECCs and predictions with error bars.</a:t>
            </a:r>
            <a:endParaRPr lang="en-US" sz="1600" dirty="0">
              <a:solidFill>
                <a:prstClr val="black"/>
              </a:solidFill>
              <a:latin typeface="Arial"/>
              <a:ea typeface="ヒラギノ角ゴ ProN W3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7500" y="2813735"/>
            <a:ext cx="32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Navarro Perez, </a:t>
            </a:r>
            <a:r>
              <a:rPr lang="en-US" sz="1400" dirty="0" err="1">
                <a:solidFill>
                  <a:srgbClr val="000000"/>
                </a:solidFill>
              </a:rPr>
              <a:t>Amaro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Arriola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Phys</a:t>
            </a:r>
            <a:r>
              <a:rPr lang="en-US" sz="1400" dirty="0">
                <a:solidFill>
                  <a:srgbClr val="000000"/>
                </a:solidFill>
              </a:rPr>
              <a:t>. Rev. C 89, 024004 (2014</a:t>
            </a:r>
            <a:r>
              <a:rPr lang="en-US" sz="1400" dirty="0" smtClean="0">
                <a:solidFill>
                  <a:srgbClr val="000000"/>
                </a:solidFill>
              </a:rPr>
              <a:t>) and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arXiv</a:t>
            </a:r>
            <a:r>
              <a:rPr lang="en-US" sz="1400" dirty="0">
                <a:solidFill>
                  <a:srgbClr val="000000"/>
                </a:solidFill>
              </a:rPr>
              <a:t>:1406.0625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1324" y="3530600"/>
            <a:ext cx="3937876" cy="1270000"/>
            <a:chOff x="4901324" y="3365500"/>
            <a:chExt cx="3937876" cy="1270000"/>
          </a:xfrm>
        </p:grpSpPr>
        <p:pic>
          <p:nvPicPr>
            <p:cNvPr id="10" name="Picture 9" descr="c1c3Ellips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324" y="3365500"/>
              <a:ext cx="2058276" cy="1270000"/>
            </a:xfrm>
            <a:prstGeom prst="rect">
              <a:avLst/>
            </a:prstGeom>
          </p:spPr>
        </p:pic>
        <p:pic>
          <p:nvPicPr>
            <p:cNvPr id="13" name="Picture 12" descr="c1c4Ellips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924" y="3365500"/>
              <a:ext cx="2058276" cy="1270000"/>
            </a:xfrm>
            <a:prstGeom prst="rect">
              <a:avLst/>
            </a:prstGeom>
          </p:spPr>
        </p:pic>
      </p:grpSp>
      <p:pic>
        <p:nvPicPr>
          <p:cNvPr id="16" name="Picture 15" descr="Pages from PhysRevC.89.02400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12" y="4851400"/>
            <a:ext cx="359048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8" descr="&#10;densities.tif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987425"/>
            <a:ext cx="568325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1149350" y="195263"/>
            <a:ext cx="659487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Calculated and </a:t>
            </a:r>
            <a:r>
              <a:rPr lang="en-US" sz="3200" dirty="0" smtClean="0">
                <a:solidFill>
                  <a:srgbClr val="000090"/>
                </a:solidFill>
              </a:rPr>
              <a:t>measured densities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065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138238" y="2344737"/>
            <a:ext cx="689133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sz="4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Deuteron, Light Nuclei</a:t>
            </a:r>
            <a:endParaRPr lang="en-US" sz="48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7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aa       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5"/>
          <a:stretch>
            <a:fillRect/>
          </a:stretch>
        </p:blipFill>
        <p:spPr bwMode="auto">
          <a:xfrm>
            <a:off x="5777972" y="67208"/>
            <a:ext cx="3224212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oup 10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26222"/>
              </p:ext>
            </p:extLst>
          </p:nvPr>
        </p:nvGraphicFramePr>
        <p:xfrm>
          <a:off x="1364192" y="1563687"/>
          <a:ext cx="3716338" cy="2258696"/>
        </p:xfrm>
        <a:graphic>
          <a:graphicData uri="http://schemas.openxmlformats.org/drawingml/2006/table">
            <a:tbl>
              <a:tblPr/>
              <a:tblGrid>
                <a:gridCol w="2057400"/>
                <a:gridCol w="1658938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Binding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2.225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Spin, parity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+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Isospin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Magnetic moment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=0.857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Electric quadrupole moment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Q=0.282 e fm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C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1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10539"/>
              </p:ext>
            </p:extLst>
          </p:nvPr>
        </p:nvGraphicFramePr>
        <p:xfrm>
          <a:off x="1504950" y="4250266"/>
          <a:ext cx="3430588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Equation" r:id="rId4" imgW="2425700" imgH="203200" progId="Equation.3">
                  <p:embed/>
                </p:oleObj>
              </mc:Choice>
              <mc:Fallback>
                <p:oleObj name="Equation" r:id="rId4" imgW="2425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250266"/>
                        <a:ext cx="3430588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63344"/>
              </p:ext>
            </p:extLst>
          </p:nvPr>
        </p:nvGraphicFramePr>
        <p:xfrm>
          <a:off x="1943100" y="4994804"/>
          <a:ext cx="23526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6" imgW="1663700" imgH="254000" progId="Equation.3">
                  <p:embed/>
                </p:oleObj>
              </mc:Choice>
              <mc:Fallback>
                <p:oleObj name="Equation" r:id="rId6" imgW="1663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994804"/>
                        <a:ext cx="23526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71"/>
          <p:cNvSpPr txBox="1">
            <a:spLocks noChangeArrowheads="1"/>
          </p:cNvSpPr>
          <p:nvPr/>
        </p:nvSpPr>
        <p:spPr bwMode="auto">
          <a:xfrm>
            <a:off x="1922463" y="6034616"/>
            <a:ext cx="307181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EF1F1D"/>
                </a:solidFill>
                <a:latin typeface="Comic Sans MS" charset="0"/>
              </a:rPr>
              <a:t>produced by tensor force!</a:t>
            </a:r>
          </a:p>
        </p:txBody>
      </p:sp>
      <p:sp>
        <p:nvSpPr>
          <p:cNvPr id="7" name="Line 1072"/>
          <p:cNvSpPr>
            <a:spLocks noChangeShapeType="1"/>
          </p:cNvSpPr>
          <p:nvPr/>
        </p:nvSpPr>
        <p:spPr bwMode="auto">
          <a:xfrm flipV="1">
            <a:off x="3436938" y="5334529"/>
            <a:ext cx="322262" cy="744537"/>
          </a:xfrm>
          <a:prstGeom prst="line">
            <a:avLst/>
          </a:prstGeom>
          <a:noFill/>
          <a:ln w="28575">
            <a:solidFill>
              <a:srgbClr val="EF1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07733" y="287867"/>
            <a:ext cx="1872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Deuteron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7724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25216"/>
              </p:ext>
            </p:extLst>
          </p:nvPr>
        </p:nvGraphicFramePr>
        <p:xfrm>
          <a:off x="2942167" y="1676400"/>
          <a:ext cx="3992563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3" imgW="1981200" imgH="1574800" progId="Equation.3">
                  <p:embed/>
                </p:oleObj>
              </mc:Choice>
              <mc:Fallback>
                <p:oleObj name="Equation" r:id="rId3" imgW="19812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167" y="1676400"/>
                        <a:ext cx="3992563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77417" y="2698750"/>
            <a:ext cx="1657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918B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short-range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79017" y="3257550"/>
            <a:ext cx="158273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5918B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three-body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33046" y="0"/>
            <a:ext cx="47155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Nucleon-Nucleon Interaction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NN, NNN, NNNN,…, forces</a:t>
            </a:r>
            <a:endParaRPr lang="en-US" sz="2800" b="1" dirty="0">
              <a:solidFill>
                <a:srgbClr val="EF1F1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14450" y="1136650"/>
            <a:ext cx="401637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GFMC calculations tell us that:</a:t>
            </a:r>
          </a:p>
        </p:txBody>
      </p:sp>
    </p:spTree>
    <p:extLst>
      <p:ext uri="{BB962C8B-B14F-4D97-AF65-F5344CB8AC3E}">
        <p14:creationId xmlns:p14="http://schemas.microsoft.com/office/powerpoint/2010/main" val="250263306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52158" y="1480609"/>
            <a:ext cx="371232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latin typeface="Palatino" charset="0"/>
              </a:rPr>
              <a:t>A=2: many years ago</a:t>
            </a:r>
            <a:r>
              <a:rPr lang="en-US" sz="2400" b="1" dirty="0" smtClean="0">
                <a:latin typeface="Palatino" charset="0"/>
              </a:rPr>
              <a:t>…</a:t>
            </a:r>
            <a:endParaRPr lang="en-US" sz="2400" b="1" dirty="0">
              <a:latin typeface="Palatino" charset="0"/>
            </a:endParaRPr>
          </a:p>
          <a:p>
            <a:endParaRPr lang="en-US" sz="2400" b="1" dirty="0">
              <a:latin typeface="Palatino" charset="0"/>
            </a:endParaRPr>
          </a:p>
          <a:p>
            <a:r>
              <a:rPr lang="en-US" sz="2400" b="1" baseline="30000" dirty="0">
                <a:latin typeface="Palatino" charset="0"/>
              </a:rPr>
              <a:t>3</a:t>
            </a:r>
            <a:r>
              <a:rPr lang="en-US" sz="2400" b="1" dirty="0">
                <a:latin typeface="Palatino" charset="0"/>
              </a:rPr>
              <a:t>H: 1984 (1% accuracy)</a:t>
            </a:r>
          </a:p>
          <a:p>
            <a:pPr lvl="1">
              <a:buFontTx/>
              <a:buChar char="•"/>
            </a:pPr>
            <a:r>
              <a:rPr lang="en-US" sz="2400" b="1" dirty="0" err="1">
                <a:latin typeface="Palatino" charset="0"/>
              </a:rPr>
              <a:t>Faddeev</a:t>
            </a:r>
            <a:endParaRPr lang="en-US" sz="2400" b="1" dirty="0">
              <a:latin typeface="Palatino" charset="0"/>
            </a:endParaRPr>
          </a:p>
          <a:p>
            <a:pPr lvl="1">
              <a:buFontTx/>
              <a:buChar char="•"/>
            </a:pPr>
            <a:r>
              <a:rPr lang="en-US" sz="2400" b="1" dirty="0" err="1">
                <a:latin typeface="Palatino" charset="0"/>
              </a:rPr>
              <a:t>Schroedinger</a:t>
            </a:r>
            <a:endParaRPr lang="en-US" sz="2400" b="1" dirty="0">
              <a:latin typeface="Palatino" charset="0"/>
            </a:endParaRPr>
          </a:p>
          <a:p>
            <a:pPr lvl="1">
              <a:buFontTx/>
              <a:buChar char="•"/>
            </a:pPr>
            <a:endParaRPr lang="en-US" sz="2400" b="1" dirty="0">
              <a:latin typeface="Palatino" charset="0"/>
            </a:endParaRPr>
          </a:p>
          <a:p>
            <a:r>
              <a:rPr lang="en-US" sz="2400" b="1" baseline="30000" dirty="0" smtClean="0">
                <a:latin typeface="Palatino" charset="0"/>
              </a:rPr>
              <a:t>3</a:t>
            </a:r>
            <a:r>
              <a:rPr lang="en-US" sz="2400" b="1" dirty="0" smtClean="0">
                <a:latin typeface="Palatino" charset="0"/>
              </a:rPr>
              <a:t>He</a:t>
            </a:r>
            <a:r>
              <a:rPr lang="en-US" sz="2400" b="1" dirty="0">
                <a:latin typeface="Palatino" charset="0"/>
              </a:rPr>
              <a:t>: 1987</a:t>
            </a:r>
          </a:p>
          <a:p>
            <a:endParaRPr lang="en-US" sz="2400" b="1" dirty="0">
              <a:latin typeface="Palatino" charset="0"/>
            </a:endParaRPr>
          </a:p>
          <a:p>
            <a:r>
              <a:rPr lang="en-US" sz="2400" b="1" baseline="30000" dirty="0">
                <a:latin typeface="Palatino" charset="0"/>
              </a:rPr>
              <a:t>4</a:t>
            </a:r>
            <a:r>
              <a:rPr lang="en-US" sz="2400" b="1" dirty="0">
                <a:latin typeface="Palatino" charset="0"/>
              </a:rPr>
              <a:t>He: 1987</a:t>
            </a:r>
          </a:p>
          <a:p>
            <a:endParaRPr lang="en-US" sz="2400" b="1" dirty="0">
              <a:latin typeface="Palatino" charset="0"/>
            </a:endParaRPr>
          </a:p>
          <a:p>
            <a:r>
              <a:rPr lang="en-US" sz="2400" b="1" baseline="30000" dirty="0">
                <a:latin typeface="Palatino" charset="0"/>
              </a:rPr>
              <a:t>5</a:t>
            </a:r>
            <a:r>
              <a:rPr lang="en-US" sz="2400" b="1" dirty="0">
                <a:latin typeface="Palatino" charset="0"/>
              </a:rPr>
              <a:t>He: 1994 (n-</a:t>
            </a:r>
            <a:r>
              <a:rPr lang="en-US" sz="2400" b="1" dirty="0">
                <a:latin typeface="Symbol" charset="0"/>
              </a:rPr>
              <a:t>a</a:t>
            </a:r>
            <a:r>
              <a:rPr lang="en-US" sz="2400" b="1" dirty="0">
                <a:latin typeface="Palatino" charset="0"/>
              </a:rPr>
              <a:t> resonance)</a:t>
            </a:r>
          </a:p>
          <a:p>
            <a:endParaRPr lang="en-US" sz="2400" b="1" dirty="0">
              <a:latin typeface="Palatino" charset="0"/>
            </a:endParaRPr>
          </a:p>
          <a:p>
            <a:r>
              <a:rPr lang="en-US" sz="2400" b="1" dirty="0">
                <a:latin typeface="Palatino" charset="0"/>
              </a:rPr>
              <a:t>A=6,7,..</a:t>
            </a:r>
            <a:r>
              <a:rPr lang="en-US" sz="2400" b="1" dirty="0" smtClean="0">
                <a:latin typeface="Palatino" charset="0"/>
              </a:rPr>
              <a:t>12: </a:t>
            </a:r>
            <a:r>
              <a:rPr lang="en-US" sz="2400" b="1" dirty="0">
                <a:latin typeface="Palatino" charset="0"/>
              </a:rPr>
              <a:t>1995-</a:t>
            </a:r>
            <a:r>
              <a:rPr lang="en-US" sz="2400" b="1" dirty="0" smtClean="0">
                <a:latin typeface="Palatino" charset="0"/>
              </a:rPr>
              <a:t>2014</a:t>
            </a:r>
            <a:endParaRPr lang="en-US" sz="2400" b="1" dirty="0">
              <a:latin typeface="Palatino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52008" y="1347247"/>
            <a:ext cx="598488" cy="598488"/>
            <a:chOff x="561" y="870"/>
            <a:chExt cx="377" cy="377"/>
          </a:xfrm>
        </p:grpSpPr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561" y="870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657" y="966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204383" y="2014012"/>
            <a:ext cx="665163" cy="666750"/>
            <a:chOff x="432" y="1778"/>
            <a:chExt cx="419" cy="420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32" y="1850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70" y="1917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57" y="1778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215496" y="3472925"/>
            <a:ext cx="671512" cy="649287"/>
            <a:chOff x="455" y="2689"/>
            <a:chExt cx="423" cy="409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455" y="2729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57" y="2817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97" y="2689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158346" y="4220643"/>
            <a:ext cx="784225" cy="685800"/>
            <a:chOff x="354" y="3352"/>
            <a:chExt cx="494" cy="432"/>
          </a:xfrm>
        </p:grpSpPr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430" y="3503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67" y="3487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354" y="3359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30" y="3352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158346" y="5015458"/>
            <a:ext cx="784225" cy="685800"/>
            <a:chOff x="408" y="4066"/>
            <a:chExt cx="494" cy="432"/>
          </a:xfrm>
        </p:grpSpPr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408" y="4066"/>
              <a:ext cx="494" cy="432"/>
              <a:chOff x="354" y="3352"/>
              <a:chExt cx="494" cy="432"/>
            </a:xfrm>
          </p:grpSpPr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>
                <a:off x="430" y="3503"/>
                <a:ext cx="281" cy="281"/>
              </a:xfrm>
              <a:prstGeom prst="ellipse">
                <a:avLst/>
              </a:prstGeom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567" y="3487"/>
                <a:ext cx="281" cy="281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354" y="3359"/>
                <a:ext cx="281" cy="281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530" y="3352"/>
                <a:ext cx="281" cy="281"/>
              </a:xfrm>
              <a:prstGeom prst="ellipse">
                <a:avLst/>
              </a:prstGeom>
              <a:gradFill rotWithShape="0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95" y="4144"/>
              <a:ext cx="281" cy="281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1559983" y="5829848"/>
            <a:ext cx="446088" cy="446087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290108" y="5893348"/>
            <a:ext cx="446088" cy="446087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085321" y="6114010"/>
            <a:ext cx="446087" cy="446088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1459971" y="6055273"/>
            <a:ext cx="446087" cy="446087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615546" y="6066385"/>
            <a:ext cx="446087" cy="446088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1596496" y="6353723"/>
            <a:ext cx="446087" cy="446087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1310746" y="6318798"/>
            <a:ext cx="446087" cy="446087"/>
          </a:xfrm>
          <a:prstGeom prst="ellipse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02164" y="191559"/>
            <a:ext cx="4152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Few-nucleon systems</a:t>
            </a:r>
          </a:p>
          <a:p>
            <a:pPr algn="ctr"/>
            <a:r>
              <a:rPr lang="en-US" sz="24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(theoretical struggle)</a:t>
            </a:r>
            <a:endParaRPr lang="en-US" sz="3200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3099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30"/>
          <p:cNvSpPr txBox="1">
            <a:spLocks noChangeArrowheads="1"/>
          </p:cNvSpPr>
          <p:nvPr/>
        </p:nvSpPr>
        <p:spPr bwMode="auto">
          <a:xfrm>
            <a:off x="3676650" y="144463"/>
            <a:ext cx="15536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Binding</a:t>
            </a:r>
            <a:endParaRPr lang="en-US" sz="3200" dirty="0">
              <a:solidFill>
                <a:srgbClr val="000090"/>
              </a:solidFill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93547"/>
              </p:ext>
            </p:extLst>
          </p:nvPr>
        </p:nvGraphicFramePr>
        <p:xfrm>
          <a:off x="1654175" y="708025"/>
          <a:ext cx="60372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Equation" r:id="rId3" imgW="3009900" imgH="368300" progId="Equation.3">
                  <p:embed/>
                </p:oleObj>
              </mc:Choice>
              <mc:Fallback>
                <p:oleObj name="Equation" r:id="rId3" imgW="3009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708025"/>
                        <a:ext cx="60372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5101" y="1381125"/>
            <a:ext cx="88265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binding energy contributes significantly (~1%) to the mass of a nucleus. This implies that the constituents of two (or more) nuclei can be rearranged to yield a different and perhaps greater binding energy and thus points towards the existence of nuclear reactions in close analogy with chemical reactions amongst atoms.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047750" y="7815263"/>
            <a:ext cx="5060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ED181E"/>
                </a:solidFill>
                <a:latin typeface="Comic Sans MS" charset="0"/>
              </a:rPr>
              <a:t>B is positive for a bound system!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364976"/>
            <a:ext cx="5403625" cy="449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725333" y="5884333"/>
            <a:ext cx="601134" cy="24553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3" name="Picture 4" descr="AufderheideBox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06" y="3517900"/>
            <a:ext cx="3942609" cy="264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17826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 table.tif    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627313"/>
            <a:ext cx="6143625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7174" y="179388"/>
            <a:ext cx="87090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sharp rise of B/A for light nuclei comes from increasing the number of </a:t>
            </a:r>
            <a:r>
              <a:rPr lang="en-US" sz="1600" dirty="0" smtClean="0">
                <a:solidFill>
                  <a:srgbClr val="000000"/>
                </a:solidFill>
              </a:rPr>
              <a:t> nucleonic </a:t>
            </a:r>
            <a:r>
              <a:rPr lang="en-US" sz="1600" dirty="0">
                <a:solidFill>
                  <a:srgbClr val="000000"/>
                </a:solidFill>
              </a:rPr>
              <a:t>pairs. Note that the values are larger for the 4n nuclei (</a:t>
            </a:r>
            <a:r>
              <a:rPr lang="en-US" sz="1600" dirty="0">
                <a:solidFill>
                  <a:srgbClr val="000000"/>
                </a:solidFill>
                <a:latin typeface="Symbol" charset="0"/>
              </a:rPr>
              <a:t>a</a:t>
            </a:r>
            <a:r>
              <a:rPr lang="en-US" sz="1600" dirty="0">
                <a:solidFill>
                  <a:srgbClr val="000000"/>
                </a:solidFill>
              </a:rPr>
              <a:t>-particle clusters!). For those nuclei, the difference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divided by the number of alpha-particle pairs, n(n-1)/2, is roughly constant (around 2 (MeV). This is  nice example of the saturation of nuclear force. The associated symmetry is known as SU(4), or Wigner </a:t>
            </a:r>
            <a:r>
              <a:rPr lang="en-US" sz="1600" dirty="0" err="1">
                <a:solidFill>
                  <a:srgbClr val="000000"/>
                </a:solidFill>
              </a:rPr>
              <a:t>supermultiplet</a:t>
            </a:r>
            <a:r>
              <a:rPr lang="en-US" sz="1600" dirty="0">
                <a:solidFill>
                  <a:srgbClr val="000000"/>
                </a:solidFill>
              </a:rPr>
              <a:t> symmetry.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846033"/>
              </p:ext>
            </p:extLst>
          </p:nvPr>
        </p:nvGraphicFramePr>
        <p:xfrm>
          <a:off x="2676525" y="1128713"/>
          <a:ext cx="289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Equation" r:id="rId4" imgW="1447800" imgH="165100" progId="Equation.3">
                  <p:embed/>
                </p:oleObj>
              </mc:Choice>
              <mc:Fallback>
                <p:oleObj name="Equation" r:id="rId4" imgW="1447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1128713"/>
                        <a:ext cx="289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5257800" y="939800"/>
            <a:ext cx="11938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499225" y="7080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30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84574524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31788"/>
            <a:ext cx="8785225" cy="631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03313" y="90488"/>
            <a:ext cx="7113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900">
                <a:solidFill>
                  <a:srgbClr val="FF1500"/>
                </a:solidFill>
                <a:latin typeface="Times" charset="0"/>
              </a:rPr>
              <a:t>American Journal of Physics -- June 1989 -- Volume 57, Issue 6, p. 552</a:t>
            </a:r>
          </a:p>
        </p:txBody>
      </p:sp>
    </p:spTree>
    <p:extLst>
      <p:ext uri="{BB962C8B-B14F-4D97-AF65-F5344CB8AC3E}">
        <p14:creationId xmlns:p14="http://schemas.microsoft.com/office/powerpoint/2010/main" val="1395873859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0038" y="1146175"/>
            <a:ext cx="84756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65100" indent="-16510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For most nuclei, the binding energy per nucleon is about 8MeV.</a:t>
            </a:r>
          </a:p>
          <a:p>
            <a:pPr marL="165100" indent="-16510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Binding is less for light nuclei (these are mostly surface) but there are peaks for 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 in multiples of 4. (But note that the peak for  </a:t>
            </a:r>
            <a:r>
              <a:rPr lang="en-US" sz="2000" baseline="30000" dirty="0">
                <a:solidFill>
                  <a:srgbClr val="000000"/>
                </a:solidFill>
              </a:rPr>
              <a:t>8</a:t>
            </a:r>
            <a:r>
              <a:rPr lang="en-US" sz="2000" dirty="0">
                <a:solidFill>
                  <a:srgbClr val="000000"/>
                </a:solidFill>
              </a:rPr>
              <a:t>Be is slightly lower than that for </a:t>
            </a:r>
            <a:r>
              <a:rPr lang="en-US" sz="2000" baseline="30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He.</a:t>
            </a:r>
          </a:p>
          <a:p>
            <a:pPr marL="165100" indent="-16510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most stable nuclei are in the A~60 mass region</a:t>
            </a:r>
          </a:p>
          <a:p>
            <a:pPr marL="165100" indent="-16510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Light nuclei can gain binding energy per nucleon by fusing; heavy nuclei by </a:t>
            </a:r>
            <a:r>
              <a:rPr lang="en-US" sz="2000" dirty="0" err="1" smtClean="0">
                <a:solidFill>
                  <a:srgbClr val="000000"/>
                </a:solidFill>
              </a:rPr>
              <a:t>fissioning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marL="165100" indent="-16510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decrease in binding energy per nucleon for 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&gt;60 can be ascribed to the repulsion between the (charged) protons in the nucleus: the Coulomb energy grows in proportion to the number of possible pairs of protons in the nucleus Z(Z-1)/2</a:t>
            </a:r>
          </a:p>
          <a:p>
            <a:pPr marL="165100" indent="-16510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binding energy for massive nuclei (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&gt;60) thus grows roughly as 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; if the nuclear force were long range, one would expect a variation in proportion to the number of possible pairs of nucleons, i.e. as  A(A-1)/2. The variation as </a:t>
            </a:r>
            <a:r>
              <a:rPr lang="en-US" sz="2000" i="1" dirty="0">
                <a:solidFill>
                  <a:srgbClr val="000000"/>
                </a:solidFill>
              </a:rPr>
              <a:t>A</a:t>
            </a:r>
            <a:r>
              <a:rPr lang="en-US" sz="2000" dirty="0">
                <a:solidFill>
                  <a:srgbClr val="000000"/>
                </a:solidFill>
              </a:rPr>
              <a:t> suggests that the force is </a:t>
            </a:r>
            <a:r>
              <a:rPr lang="en-US" sz="2000" i="1" dirty="0">
                <a:solidFill>
                  <a:srgbClr val="000000"/>
                </a:solidFill>
              </a:rPr>
              <a:t>saturated</a:t>
            </a:r>
            <a:r>
              <a:rPr lang="en-US" sz="2000" dirty="0">
                <a:solidFill>
                  <a:srgbClr val="000000"/>
                </a:solidFill>
              </a:rPr>
              <a:t>; the effect of the interaction is only felt in a neighborhood of the nucleon.</a:t>
            </a: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965450" y="207963"/>
            <a:ext cx="362811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Binding (summary)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19647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2762250" y="119063"/>
            <a:ext cx="360627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Nuclear liquid drop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1" y="742950"/>
            <a:ext cx="868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semi-empirical mass formula, based </a:t>
            </a:r>
            <a:r>
              <a:rPr lang="en-US" sz="1600" b="1" dirty="0">
                <a:solidFill>
                  <a:srgbClr val="ED181E"/>
                </a:solidFill>
              </a:rPr>
              <a:t>on the liquid drop model</a:t>
            </a:r>
            <a:r>
              <a:rPr lang="en-US" sz="1600" dirty="0">
                <a:solidFill>
                  <a:srgbClr val="000000"/>
                </a:solidFill>
              </a:rPr>
              <a:t>, considers five contributions to the binding </a:t>
            </a:r>
            <a:r>
              <a:rPr lang="en-US" sz="1600" dirty="0" smtClean="0">
                <a:solidFill>
                  <a:srgbClr val="000000"/>
                </a:solidFill>
              </a:rPr>
              <a:t>energy (</a:t>
            </a:r>
            <a:r>
              <a:rPr lang="en-US" sz="1600" dirty="0">
                <a:solidFill>
                  <a:srgbClr val="000000"/>
                </a:solidFill>
              </a:rPr>
              <a:t>Bethe-</a:t>
            </a:r>
            <a:r>
              <a:rPr lang="en-US" sz="1600" dirty="0" err="1">
                <a:solidFill>
                  <a:srgbClr val="000000"/>
                </a:solidFill>
              </a:rPr>
              <a:t>Weizacker</a:t>
            </a:r>
            <a:r>
              <a:rPr lang="en-US" sz="1600" dirty="0">
                <a:solidFill>
                  <a:srgbClr val="000000"/>
                </a:solidFill>
              </a:rPr>
              <a:t> 1935/36)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20478"/>
              </p:ext>
            </p:extLst>
          </p:nvPr>
        </p:nvGraphicFramePr>
        <p:xfrm>
          <a:off x="1401763" y="1433513"/>
          <a:ext cx="59309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3" imgW="3149600" imgH="393700" progId="Equation.3">
                  <p:embed/>
                </p:oleObj>
              </mc:Choice>
              <mc:Fallback>
                <p:oleObj name="Equation" r:id="rId3" imgW="314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1433513"/>
                        <a:ext cx="59309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35125" y="2116138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F16CE"/>
                </a:solidFill>
              </a:rPr>
              <a:t>15.68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86025" y="2116138"/>
            <a:ext cx="839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F16CE"/>
                </a:solidFill>
              </a:rPr>
              <a:t>-18.56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60988" y="2116138"/>
            <a:ext cx="839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F16CE"/>
                </a:solidFill>
              </a:rPr>
              <a:t>-0.717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740150" y="2116138"/>
            <a:ext cx="712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F16CE"/>
                </a:solidFill>
              </a:rPr>
              <a:t>-28.1</a:t>
            </a: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531734"/>
              </p:ext>
            </p:extLst>
          </p:nvPr>
        </p:nvGraphicFramePr>
        <p:xfrm>
          <a:off x="460375" y="3862388"/>
          <a:ext cx="295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5" imgW="2120900" imgH="711200" progId="Equation.3">
                  <p:embed/>
                </p:oleObj>
              </mc:Choice>
              <mc:Fallback>
                <p:oleObj name="Equation" r:id="rId5" imgW="21209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3862388"/>
                        <a:ext cx="29591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39825" y="3344863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181E"/>
                </a:solidFill>
              </a:rPr>
              <a:t>pairing term</a:t>
            </a:r>
          </a:p>
        </p:txBody>
      </p:sp>
      <p:pic>
        <p:nvPicPr>
          <p:cNvPr id="13" name="Picture 4" descr="&#10;binding 2.GIF                                                  00000010&#10;Piotr's HD                     ABA7815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2730391"/>
            <a:ext cx="4845050" cy="412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32"/>
          <p:cNvSpPr txBox="1">
            <a:spLocks noChangeArrowheads="1"/>
          </p:cNvSpPr>
          <p:nvPr/>
        </p:nvSpPr>
        <p:spPr bwMode="auto">
          <a:xfrm>
            <a:off x="419100" y="5516563"/>
            <a:ext cx="28829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1860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Leptodermous</a:t>
            </a:r>
            <a:r>
              <a:rPr lang="en-US" sz="2800" dirty="0" smtClean="0">
                <a:solidFill>
                  <a:srgbClr val="18605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expansion</a:t>
            </a:r>
            <a:endParaRPr lang="en-US" sz="2800" dirty="0">
              <a:solidFill>
                <a:srgbClr val="18605A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45602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Microsoft Office 98">
  <a:themeElements>
    <a:clrScheme name="Microsoft Office 98 8">
      <a:dk1>
        <a:srgbClr val="000000"/>
      </a:dk1>
      <a:lt1>
        <a:srgbClr val="FFFFFF"/>
      </a:lt1>
      <a:dk2>
        <a:srgbClr val="1F1DE8"/>
      </a:dk2>
      <a:lt2>
        <a:srgbClr val="007469"/>
      </a:lt2>
      <a:accent1>
        <a:srgbClr val="FC0128"/>
      </a:accent1>
      <a:accent2>
        <a:srgbClr val="CF16CE"/>
      </a:accent2>
      <a:accent3>
        <a:srgbClr val="FFFFFF"/>
      </a:accent3>
      <a:accent4>
        <a:srgbClr val="000000"/>
      </a:accent4>
      <a:accent5>
        <a:srgbClr val="FDAAAC"/>
      </a:accent5>
      <a:accent6>
        <a:srgbClr val="BB13BA"/>
      </a:accent6>
      <a:hlink>
        <a:srgbClr val="F39FD1"/>
      </a:hlink>
      <a:folHlink>
        <a:srgbClr val="7C0F59"/>
      </a:folHlink>
    </a:clrScheme>
    <a:fontScheme name="Microsoft Office 98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_Microsoft Office 98">
  <a:themeElements>
    <a:clrScheme name="Microsoft Office 98 8">
      <a:dk1>
        <a:srgbClr val="000000"/>
      </a:dk1>
      <a:lt1>
        <a:srgbClr val="FFFFFF"/>
      </a:lt1>
      <a:dk2>
        <a:srgbClr val="1F1DE8"/>
      </a:dk2>
      <a:lt2>
        <a:srgbClr val="007469"/>
      </a:lt2>
      <a:accent1>
        <a:srgbClr val="FC0128"/>
      </a:accent1>
      <a:accent2>
        <a:srgbClr val="CF16CE"/>
      </a:accent2>
      <a:accent3>
        <a:srgbClr val="FFFFFF"/>
      </a:accent3>
      <a:accent4>
        <a:srgbClr val="000000"/>
      </a:accent4>
      <a:accent5>
        <a:srgbClr val="FDAAAC"/>
      </a:accent5>
      <a:accent6>
        <a:srgbClr val="BB13BA"/>
      </a:accent6>
      <a:hlink>
        <a:srgbClr val="F39FD1"/>
      </a:hlink>
      <a:folHlink>
        <a:srgbClr val="7C0F59"/>
      </a:folHlink>
    </a:clrScheme>
    <a:fontScheme name="Microsoft Office 9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Microsoft Office 98">
  <a:themeElements>
    <a:clrScheme name="Microsoft Office 98 8">
      <a:dk1>
        <a:srgbClr val="000000"/>
      </a:dk1>
      <a:lt1>
        <a:srgbClr val="FFFFFF"/>
      </a:lt1>
      <a:dk2>
        <a:srgbClr val="1F1DE8"/>
      </a:dk2>
      <a:lt2>
        <a:srgbClr val="007469"/>
      </a:lt2>
      <a:accent1>
        <a:srgbClr val="FC0128"/>
      </a:accent1>
      <a:accent2>
        <a:srgbClr val="CF16CE"/>
      </a:accent2>
      <a:accent3>
        <a:srgbClr val="FFFFFF"/>
      </a:accent3>
      <a:accent4>
        <a:srgbClr val="000000"/>
      </a:accent4>
      <a:accent5>
        <a:srgbClr val="FDAAAC"/>
      </a:accent5>
      <a:accent6>
        <a:srgbClr val="BB13BA"/>
      </a:accent6>
      <a:hlink>
        <a:srgbClr val="F39FD1"/>
      </a:hlink>
      <a:folHlink>
        <a:srgbClr val="7C0F59"/>
      </a:folHlink>
    </a:clrScheme>
    <a:fontScheme name="Microsoft Office 98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- Title Slide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 copy 2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Slide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2218</Words>
  <Application>Microsoft Macintosh PowerPoint</Application>
  <PresentationFormat>On-screen Show (4:3)</PresentationFormat>
  <Paragraphs>412</Paragraphs>
  <Slides>43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Office Theme</vt:lpstr>
      <vt:lpstr>3_Microsoft Office 98</vt:lpstr>
      <vt:lpstr>17_Blank Presentation</vt:lpstr>
      <vt:lpstr>Blank Presentation</vt:lpstr>
      <vt:lpstr>3_Blends</vt:lpstr>
      <vt:lpstr>1_Blank Presentation</vt:lpstr>
      <vt:lpstr>7_Blank Presentation</vt:lpstr>
      <vt:lpstr>1_Default - Title Slide copy 2</vt:lpstr>
      <vt:lpstr>1_Default - Title and Content</vt:lpstr>
      <vt:lpstr>2_Blank Presentation</vt:lpstr>
      <vt:lpstr>2_Microsoft Office 98</vt:lpstr>
      <vt:lpstr>11_Blank Presentation</vt:lpstr>
      <vt:lpstr>6_Blank Presentation</vt:lpstr>
      <vt:lpstr>3_Office Theme</vt:lpstr>
      <vt:lpstr>2_Office Theme</vt:lpstr>
      <vt:lpstr>1_Microsoft Office 98</vt:lpstr>
      <vt:lpstr>3_Blank Presentation</vt:lpstr>
      <vt:lpstr>4_Microsoft Office 98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on the edge… Correlations and openness </vt:lpstr>
      <vt:lpstr>PowerPoint Presentation</vt:lpstr>
      <vt:lpstr>PowerPoint Presentation</vt:lpstr>
      <vt:lpstr>Nuclear force</vt:lpstr>
      <vt:lpstr>PowerPoint Presentation</vt:lpstr>
      <vt:lpstr>nucleon-nucleon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Tennessee, Knoxville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Witold Nazarewicz</dc:creator>
  <cp:lastModifiedBy>Witold Nazarewicz</cp:lastModifiedBy>
  <cp:revision>161</cp:revision>
  <dcterms:created xsi:type="dcterms:W3CDTF">2011-07-08T14:25:07Z</dcterms:created>
  <dcterms:modified xsi:type="dcterms:W3CDTF">2014-06-12T23:42:03Z</dcterms:modified>
</cp:coreProperties>
</file>