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4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047" r:id="rId2"/>
    <p:sldMasterId id="2147484087" r:id="rId3"/>
    <p:sldMasterId id="2147484252" r:id="rId4"/>
    <p:sldMasterId id="2147484266" r:id="rId5"/>
    <p:sldMasterId id="2147484268" r:id="rId6"/>
    <p:sldMasterId id="2147484271" r:id="rId7"/>
    <p:sldMasterId id="2147484273" r:id="rId8"/>
    <p:sldMasterId id="2147484276" r:id="rId9"/>
    <p:sldMasterId id="2147484288" r:id="rId10"/>
    <p:sldMasterId id="2147484290" r:id="rId11"/>
    <p:sldMasterId id="2147484303" r:id="rId12"/>
    <p:sldMasterId id="2147484315" r:id="rId13"/>
    <p:sldMasterId id="2147484328" r:id="rId14"/>
    <p:sldMasterId id="2147484352" r:id="rId15"/>
    <p:sldMasterId id="2147484355" r:id="rId16"/>
  </p:sldMasterIdLst>
  <p:notesMasterIdLst>
    <p:notesMasterId r:id="rId40"/>
  </p:notesMasterIdLst>
  <p:sldIdLst>
    <p:sldId id="257" r:id="rId17"/>
    <p:sldId id="465" r:id="rId18"/>
    <p:sldId id="473" r:id="rId19"/>
    <p:sldId id="422" r:id="rId20"/>
    <p:sldId id="475" r:id="rId21"/>
    <p:sldId id="434" r:id="rId22"/>
    <p:sldId id="468" r:id="rId23"/>
    <p:sldId id="435" r:id="rId24"/>
    <p:sldId id="436" r:id="rId25"/>
    <p:sldId id="469" r:id="rId26"/>
    <p:sldId id="464" r:id="rId27"/>
    <p:sldId id="474" r:id="rId28"/>
    <p:sldId id="420" r:id="rId29"/>
    <p:sldId id="438" r:id="rId30"/>
    <p:sldId id="429" r:id="rId31"/>
    <p:sldId id="430" r:id="rId32"/>
    <p:sldId id="439" r:id="rId33"/>
    <p:sldId id="440" r:id="rId34"/>
    <p:sldId id="437" r:id="rId35"/>
    <p:sldId id="466" r:id="rId36"/>
    <p:sldId id="470" r:id="rId37"/>
    <p:sldId id="471" r:id="rId38"/>
    <p:sldId id="472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D825"/>
    <a:srgbClr val="99D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15620"/>
    <p:restoredTop sz="99433" autoAdjust="0"/>
  </p:normalViewPr>
  <p:slideViewPr>
    <p:cSldViewPr snapToGrid="0">
      <p:cViewPr>
        <p:scale>
          <a:sx n="100" d="100"/>
          <a:sy n="100" d="100"/>
        </p:scale>
        <p:origin x="-28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itek:Desktop:Dropbox:Colloquia/Conferences:NNPSS:NNPS%20school%202014:po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Sheet1!$B$29:$U$29</c:f>
              <c:numCache>
                <c:formatCode>0.00</c:formatCode>
                <c:ptCount val="20"/>
                <c:pt idx="0">
                  <c:v>0.555555555555556</c:v>
                </c:pt>
                <c:pt idx="1">
                  <c:v>0.481481481481481</c:v>
                </c:pt>
                <c:pt idx="3">
                  <c:v>0.703703703703704</c:v>
                </c:pt>
                <c:pt idx="4">
                  <c:v>0.703703703703704</c:v>
                </c:pt>
                <c:pt idx="5">
                  <c:v>0.666666666666667</c:v>
                </c:pt>
                <c:pt idx="6">
                  <c:v>0.925925925925926</c:v>
                </c:pt>
                <c:pt idx="7">
                  <c:v>0.296296296296296</c:v>
                </c:pt>
                <c:pt idx="8">
                  <c:v>0.407407407407407</c:v>
                </c:pt>
                <c:pt idx="9">
                  <c:v>0.888888888888889</c:v>
                </c:pt>
                <c:pt idx="10">
                  <c:v>0.314814814814815</c:v>
                </c:pt>
                <c:pt idx="12">
                  <c:v>0.37037037037037</c:v>
                </c:pt>
                <c:pt idx="13">
                  <c:v>0.37037037037037</c:v>
                </c:pt>
                <c:pt idx="14">
                  <c:v>0.222222222222222</c:v>
                </c:pt>
                <c:pt idx="15">
                  <c:v>0.222222222222222</c:v>
                </c:pt>
                <c:pt idx="16">
                  <c:v>0.481481481481481</c:v>
                </c:pt>
                <c:pt idx="17">
                  <c:v>0.333333333333333</c:v>
                </c:pt>
                <c:pt idx="18">
                  <c:v>0.166666666666667</c:v>
                </c:pt>
                <c:pt idx="19">
                  <c:v>0.0925925925925926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1247384"/>
        <c:axId val="-2121256584"/>
        <c:axId val="0"/>
      </c:bar3DChart>
      <c:catAx>
        <c:axId val="-212124738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1256584"/>
        <c:crosses val="autoZero"/>
        <c:auto val="1"/>
        <c:lblAlgn val="ctr"/>
        <c:lblOffset val="100"/>
        <c:noMultiLvlLbl val="0"/>
      </c:catAx>
      <c:valAx>
        <c:axId val="-212125658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121247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wmf"/><Relationship Id="rId12" Type="http://schemas.openxmlformats.org/officeDocument/2006/relationships/image" Target="../media/image43.wmf"/><Relationship Id="rId13" Type="http://schemas.openxmlformats.org/officeDocument/2006/relationships/image" Target="../media/image44.wmf"/><Relationship Id="rId14" Type="http://schemas.openxmlformats.org/officeDocument/2006/relationships/image" Target="../media/image45.wmf"/><Relationship Id="rId15" Type="http://schemas.openxmlformats.org/officeDocument/2006/relationships/image" Target="../media/image46.wmf"/><Relationship Id="rId16" Type="http://schemas.openxmlformats.org/officeDocument/2006/relationships/image" Target="../media/image47.wmf"/><Relationship Id="rId17" Type="http://schemas.openxmlformats.org/officeDocument/2006/relationships/image" Target="../media/image48.wmf"/><Relationship Id="rId18" Type="http://schemas.openxmlformats.org/officeDocument/2006/relationships/image" Target="../media/image49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8" Type="http://schemas.openxmlformats.org/officeDocument/2006/relationships/image" Target="../media/image39.wmf"/><Relationship Id="rId9" Type="http://schemas.openxmlformats.org/officeDocument/2006/relationships/image" Target="../media/image40.wmf"/><Relationship Id="rId10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0C072F-7918-0C48-AEA6-21826442BF9C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377B01-E0AA-BE40-BA29-A436AD65E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www.astro.ucla.edu</a:t>
            </a:r>
            <a:r>
              <a:rPr lang="en-US" dirty="0" smtClean="0"/>
              <a:t>/~wright/</a:t>
            </a:r>
            <a:r>
              <a:rPr lang="en-US" smtClean="0"/>
              <a:t>BBNS.html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7B01-E0AA-BE40-BA29-A436AD65EB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68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FA80FB-C98A-6F43-ADFA-A99C5547E7D1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fld id="{84F7B7A1-4060-294C-A422-0A41B3EAD117}" type="slidenum">
              <a:rPr lang="en-US" sz="1200" smtClean="0">
                <a:solidFill>
                  <a:prstClr val="black"/>
                </a:solidFill>
                <a:cs typeface="Arial" charset="0"/>
              </a:rPr>
              <a:pPr algn="r" defTabSz="914400" eaLnBrk="1" hangingPunct="1"/>
              <a:t>20</a:t>
            </a:fld>
            <a:endParaRPr lang="en-US" sz="12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123C84-DD9F-6846-9C13-5B86E25B63D5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Energy, transmutation of waste…</a:t>
            </a:r>
          </a:p>
          <a:p>
            <a:pPr marL="37931725" lvl="1" indent="-37474525"/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Can we use  fast neutron reactors and accelerators for the mitigation of long-lived radioactive waste?</a:t>
            </a:r>
          </a:p>
          <a:p>
            <a:pPr marL="37931725" lvl="1" indent="-37474525"/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Can we design an economically competitive, energy efficient, reduced-waste nuclear reactor? </a:t>
            </a:r>
          </a:p>
          <a:p>
            <a:pPr>
              <a:buFontTx/>
              <a:buChar char="•"/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Medical and biological research</a:t>
            </a:r>
          </a:p>
          <a:p>
            <a:pPr>
              <a:buFontTx/>
              <a:buChar char="•"/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Materials science</a:t>
            </a:r>
          </a:p>
          <a:p>
            <a:pPr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Stockpile stewardship and inertial fusion</a:t>
            </a:r>
          </a:p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8EF9C9-F260-354F-9A5A-A6FD52869E1B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Only a few nuclear hits are needed to kill cells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D01B98-ACF1-6347-9AF7-385DB708CDBF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scheme of endoradiotherapy, in which a monoclonal antibody (MoAb) molecule labeled with radionuclide 149Tb, being an alpha-emitter, is bound to a protein strand occurring only in cancer cells. In average, three hits of the cell by the alpha-particles are sufficient to kill it. The figure gives the survival curve of the SCID mice infected</a:t>
            </a:r>
            <a:endParaRPr lang="de-CH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7E3B34-58C3-A748-8ABC-2F43F7E9DA20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288 stable or long-lived nuclear species we can find on Earth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These are exciting times for nuclear physicists because it has become evident that it is now possible to create and accelerate beams of unstable nuclei and there are 6000 -7000 distinct nuclear species which live long enough to be candidates for acceleration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Proton drip line know up to Z=91 (protactinium)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neutron drip line know up to oxygen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superheavy nucleus Z=118, A=294 marks the current limit of nuclear charge and mass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B3BF5A-8DC9-1942-944E-322621D6BBA0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25F4DF-78BB-914B-AF63-91A59E8035B5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B2B1F7-B976-8045-B11B-301427641F58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Laser trapping and cooling of radium atoms (both Ra-226 and Ra-225) realized for the first time ever at ANL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Double-beta decay: neutrino masses, Majorana character: 82Se,100Mo,116Cd,130Te, 150Nd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20DAA0-6ADD-7F4E-ACDD-D2C3B474FB91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8A38BA-76B8-3E4E-81BE-0E457FD73AAA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Degrees of freedom of the strongly-interacting many-body problem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Goepper-Meyer, Hans Jensen</a:t>
            </a: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1B0C5D-8E69-A442-84DF-B7F684E5C7D6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Goeppert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Mayer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, J. Hans D. Jensen 1963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7B01-E0AA-BE40-BA29-A436AD65EB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3E78-A9DB-2B44-98EF-7A60268D6788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455C-2A0B-6642-94A9-EBA744163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2407-E6F1-9E4B-A5B4-B84B60F96747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DF0F-AC4F-0246-8D34-9DDD6DD44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8778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312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8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8750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397" tIns="45699" rIns="91397" bIns="4569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397" tIns="45699" rIns="91397" bIns="45699"/>
          <a:lstStyle>
            <a:lvl1pPr marL="0" indent="0" algn="ctr">
              <a:buNone/>
              <a:defRPr/>
            </a:lvl1pPr>
            <a:lvl2pPr marL="456988" indent="0" algn="ctr">
              <a:buNone/>
              <a:defRPr/>
            </a:lvl2pPr>
            <a:lvl3pPr marL="913977" indent="0" algn="ctr">
              <a:buNone/>
              <a:defRPr/>
            </a:lvl3pPr>
            <a:lvl4pPr marL="1370970" indent="0" algn="ctr">
              <a:buNone/>
              <a:defRPr/>
            </a:lvl4pPr>
            <a:lvl5pPr marL="1827959" indent="0" algn="ctr">
              <a:buNone/>
              <a:defRPr/>
            </a:lvl5pPr>
            <a:lvl6pPr marL="2284947" indent="0" algn="ctr">
              <a:buNone/>
              <a:defRPr/>
            </a:lvl6pPr>
            <a:lvl7pPr marL="2741939" indent="0" algn="ctr">
              <a:buNone/>
              <a:defRPr/>
            </a:lvl7pPr>
            <a:lvl8pPr marL="3198924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681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8855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4737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665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8923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1132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9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CC06-0539-A147-9629-77737AA273E0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9163-DBAC-DA42-802E-6406A290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2858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8499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0354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9621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0802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4744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9100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9821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3973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25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388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749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382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400C31-D707-E34E-B659-A70418E3EED6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28B2894-08E4-7745-A18D-1D61FDD1D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347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76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0372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04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3976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33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1165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807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6127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7897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63CC-4858-F34F-969E-39119D807A5C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0F01-E451-8F40-ADAB-1922D27E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2066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42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696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8059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56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2498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50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81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065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6657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1C1-4861-644D-9C73-E9A705B4C279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F487B-3732-A84D-9107-8385FD35F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3034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6197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189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3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57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8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63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682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31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7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B329-82EA-3D4C-AAFA-AD74D08F1E97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21BD-669F-984E-A8B7-4BAD7DFF8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729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987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577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9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96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33808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699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21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0644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27DC-A7BA-6349-BE3D-F839641027A9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DAF7-EC34-CC4E-B8E0-E96EAB6FA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262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743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5609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107150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61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7772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83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3950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21965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04426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D89E-7E54-164A-A522-8FC2F033F56D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9D71-92E5-7F43-9155-73192C5C3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0138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339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300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5218DD8-76F9-2A4B-803B-1B8A9DB547A9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300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300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7BD5E79-69FF-E942-B778-EA0E606EC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1160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0577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071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63950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1060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7079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935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04746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A612-9BB0-DD4C-80A1-887709CCB227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595B-1F0A-4643-B1B7-28A4AB0E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00701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71557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6223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82489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65900" y="62198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>
              <a:defRPr/>
            </a:pPr>
            <a:fld id="{215CBEF4-ADFF-C942-B534-86983BEA5CD8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84708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190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30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4921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4021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74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F495-15E4-2844-8813-85191CF0ABAF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003D-8B2B-0A41-A4EB-0433B3BC1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2879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730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9499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5938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7931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5815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29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F944-2F25-E84C-8F1B-DDBF4B3ECAE5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8C56-B088-214C-ACE4-79D544ECB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6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6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8778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516063"/>
            <a:ext cx="8229600" cy="195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170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8778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46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877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19.xml"/><Relationship Id="rId24" Type="http://schemas.openxmlformats.org/officeDocument/2006/relationships/theme" Target="../theme/theme14.xml"/><Relationship Id="rId25" Type="http://schemas.openxmlformats.org/officeDocument/2006/relationships/image" Target="../media/image1.png"/><Relationship Id="rId10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4" Type="http://schemas.openxmlformats.org/officeDocument/2006/relationships/theme" Target="../theme/theme16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10A1F5-ADF6-9B43-86D9-18A53F87C598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C1029B-CD6A-0A4F-9911-8BF589E2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>
              <a:defRPr/>
            </a:pPr>
            <a:fld id="{B4947465-4594-8F42-9857-A5BA29155724}" type="datetime1">
              <a:rPr lang="en-US">
                <a:ea typeface="+mn-ea"/>
                <a:cs typeface="+mn-cs"/>
              </a:rPr>
              <a:pPr defTabSz="914400">
                <a:defRPr/>
              </a:pPr>
              <a:t>6/12/14</a:t>
            </a:fld>
            <a:endParaRPr lang="en-US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>
              <a:defRPr/>
            </a:pPr>
            <a:fld id="{7CA753AB-7E15-E544-A233-62A87CF3FA5D}" type="slidenum">
              <a:rPr lang="en-US"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</p:sldLayoutIdLst>
  <p:transition xmlns:p14="http://schemas.microsoft.com/office/powerpoint/2010/main">
    <p:zoom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12CECE-2ACF-C045-8445-6BE549DD2D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6/12/14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16BF71-5058-4E4C-A054-6AD2E8D18A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0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11125" y="65151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B91A595B-B691-4164-8027-D01DD116C482}" type="slidenum">
              <a:rPr lang="en-US" sz="90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788" y="6372225"/>
            <a:ext cx="77628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56"/>
          <p:cNvSpPr txBox="1">
            <a:spLocks noChangeArrowheads="1"/>
          </p:cNvSpPr>
          <p:nvPr/>
        </p:nvSpPr>
        <p:spPr>
          <a:xfrm>
            <a:off x="3124200" y="6573838"/>
            <a:ext cx="2895600" cy="182562"/>
          </a:xfrm>
          <a:prstGeom prst="rect">
            <a:avLst/>
          </a:prstGeom>
          <a:ln/>
        </p:spPr>
        <p:txBody>
          <a:bodyPr/>
          <a:lstStyle/>
          <a:p>
            <a:pPr algn="ctr" defTabSz="914400"/>
            <a:endParaRPr lang="en-US" sz="900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0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  <p:sldLayoutId id="2147484342" r:id="rId14"/>
    <p:sldLayoutId id="2147484343" r:id="rId15"/>
    <p:sldLayoutId id="2147484344" r:id="rId16"/>
    <p:sldLayoutId id="2147484345" r:id="rId17"/>
    <p:sldLayoutId id="2147484346" r:id="rId18"/>
    <p:sldLayoutId id="2147484347" r:id="rId19"/>
    <p:sldLayoutId id="2147484348" r:id="rId20"/>
    <p:sldLayoutId id="2147484349" r:id="rId21"/>
    <p:sldLayoutId id="2147484350" r:id="rId22"/>
    <p:sldLayoutId id="2147484351" r:id="rId2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0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</p:sldLayoutIdLst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 defTabSz="914400">
              <a:defRPr/>
            </a:pPr>
            <a:fld id="{4200BD69-5907-E24A-9F41-CF5E405BA73E}" type="datetime1">
              <a:rPr lang="en-US"/>
              <a:pPr defTabSz="914400"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 defTabSz="914400">
              <a:defRPr/>
            </a:pPr>
            <a:fld id="{AAAA4155-B7BC-6944-ABDF-2F0A5D1BC231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</p:sldLayoutIdLst>
  <p:transition xmlns:p14="http://schemas.microsoft.com/office/powerpoint/2010/main" spd="med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4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Times New Roman" charset="0"/>
              </a:rPr>
              <a:t>Fourth level</a:t>
            </a:r>
          </a:p>
          <a:p>
            <a:pPr lvl="4"/>
            <a:r>
              <a:rPr lang="en-US">
                <a:sym typeface="Times New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99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+mj-lt"/>
          <a:ea typeface="+mj-ea"/>
          <a:cs typeface="+mj-cs"/>
          <a:sym typeface="Times New Roman" charset="0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9pPr>
    </p:titleStyle>
    <p:bodyStyle>
      <a:lvl1pPr marL="252413" indent="-2524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566738" indent="-2016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971550" indent="-2032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325563" indent="-1524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1728788" indent="-1508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185988" indent="-1508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2643188" indent="-1508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100388" indent="-1508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557588" indent="-1508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BFE94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n-US" b="1" smtClean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3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4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69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</a:defRPr>
      </a:lvl6pPr>
      <a:lvl7pPr marL="9144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</a:defRPr>
      </a:lvl7pPr>
      <a:lvl8pPr marL="13716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</a:defRPr>
      </a:lvl8pPr>
      <a:lvl9pPr marL="18288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</a:defRPr>
      </a:lvl9pPr>
    </p:titleStyle>
    <p:bodyStyle>
      <a:lvl1pPr marL="252413" indent="-2524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04838" indent="-2016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2pPr>
      <a:lvl3pPr marL="1009650" indent="-2016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363663" indent="-152400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668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40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812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1384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956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3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</p:sldLayoutIdLst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4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ransition xmlns:p14="http://schemas.microsoft.com/office/powerpoint/2010/main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2.jpeg"/><Relationship Id="rId47" Type="http://schemas.openxmlformats.org/officeDocument/2006/relationships/image" Target="../media/image53.png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40.w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41.w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42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43.w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4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2.xml"/><Relationship Id="rId3" Type="http://schemas.openxmlformats.org/officeDocument/2006/relationships/image" Target="../media/image50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2.wmf"/><Relationship Id="rId30" Type="http://schemas.openxmlformats.org/officeDocument/2006/relationships/oleObject" Target="../embeddings/oleObject14.bin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45.wmf"/><Relationship Id="rId9" Type="http://schemas.openxmlformats.org/officeDocument/2006/relationships/image" Target="../media/image3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3.bin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46.w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47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3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3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3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3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39.wmf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48.w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49.wmf"/><Relationship Id="rId41" Type="http://schemas.openxmlformats.org/officeDocument/2006/relationships/oleObject" Target="../embeddings/oleObject20.bin"/><Relationship Id="rId42" Type="http://schemas.openxmlformats.org/officeDocument/2006/relationships/oleObject" Target="../embeddings/oleObject21.bin"/><Relationship Id="rId43" Type="http://schemas.openxmlformats.org/officeDocument/2006/relationships/oleObject" Target="../embeddings/oleObject22.bin"/><Relationship Id="rId44" Type="http://schemas.openxmlformats.org/officeDocument/2006/relationships/oleObject" Target="../embeddings/oleObject23.bin"/><Relationship Id="rId45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png"/><Relationship Id="rId6" Type="http://schemas.openxmlformats.org/officeDocument/2006/relationships/image" Target="../media/image64.jpeg"/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22768" y="3423600"/>
            <a:ext cx="3911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5425" indent="-225425">
              <a:buFont typeface="Arial" charset="0"/>
              <a:buChar char="•"/>
            </a:pPr>
            <a:r>
              <a:rPr lang="en-US" sz="2700" dirty="0" smtClean="0">
                <a:latin typeface="Arial"/>
                <a:cs typeface="Arial"/>
              </a:rPr>
              <a:t>Introduction: questions</a:t>
            </a:r>
            <a:endParaRPr lang="en-US" sz="2700" dirty="0">
              <a:latin typeface="Arial"/>
              <a:cs typeface="Arial"/>
            </a:endParaRPr>
          </a:p>
          <a:p>
            <a:pPr marL="225425" indent="-225425">
              <a:buFont typeface="Arial" charset="0"/>
              <a:buChar char="•"/>
            </a:pPr>
            <a:r>
              <a:rPr lang="en-US" sz="2700" dirty="0" smtClean="0">
                <a:latin typeface="Arial"/>
                <a:cs typeface="Arial"/>
              </a:rPr>
              <a:t>Nuclear landscape</a:t>
            </a:r>
          </a:p>
          <a:p>
            <a:pPr marL="225425" indent="-225425">
              <a:buFont typeface="Arial" charset="0"/>
              <a:buChar char="•"/>
            </a:pPr>
            <a:r>
              <a:rPr lang="en-US" sz="2700" dirty="0">
                <a:latin typeface="Arial"/>
                <a:cs typeface="Arial"/>
              </a:rPr>
              <a:t>General </a:t>
            </a:r>
            <a:r>
              <a:rPr lang="en-US" sz="2700" dirty="0" smtClean="0">
                <a:latin typeface="Arial"/>
                <a:cs typeface="Arial"/>
              </a:rPr>
              <a:t>principles</a:t>
            </a:r>
            <a:endParaRPr lang="en-US" sz="2700" dirty="0">
              <a:latin typeface="Arial"/>
              <a:cs typeface="Arial"/>
            </a:endParaRPr>
          </a:p>
        </p:txBody>
      </p:sp>
      <p:pic>
        <p:nvPicPr>
          <p:cNvPr id="19" name="Picture 15" descr="Conference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0"/>
            <a:ext cx="91313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79942" y="2053696"/>
            <a:ext cx="85185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Nuclear structure I (preliminaries)</a:t>
            </a:r>
          </a:p>
          <a:p>
            <a:pPr algn="ctr"/>
            <a:r>
              <a:rPr lang="en-US" dirty="0" err="1" smtClean="0"/>
              <a:t>Witek</a:t>
            </a:r>
            <a:r>
              <a:rPr lang="en-US" dirty="0" smtClean="0"/>
              <a:t> </a:t>
            </a:r>
            <a:r>
              <a:rPr lang="en-US" dirty="0"/>
              <a:t>Nazarewicz (UTK/</a:t>
            </a:r>
            <a:r>
              <a:rPr lang="en-US" dirty="0" smtClean="0"/>
              <a:t>ORNL</a:t>
            </a:r>
            <a:r>
              <a:rPr lang="en-US" dirty="0"/>
              <a:t>)</a:t>
            </a:r>
          </a:p>
          <a:p>
            <a:pPr algn="ctr"/>
            <a:r>
              <a:rPr lang="en-US" sz="1600" dirty="0"/>
              <a:t>National Nuclear Physics Summer School </a:t>
            </a:r>
            <a:r>
              <a:rPr lang="en-US" sz="1600" dirty="0" smtClean="0"/>
              <a:t>2014</a:t>
            </a:r>
          </a:p>
          <a:p>
            <a:pPr algn="ctr"/>
            <a:r>
              <a:rPr lang="en-US" sz="1600" dirty="0" smtClean="0"/>
              <a:t>William &amp; Mary, VA</a:t>
            </a:r>
            <a:endParaRPr lang="en-US" sz="1600" dirty="0"/>
          </a:p>
        </p:txBody>
      </p:sp>
      <p:pic>
        <p:nvPicPr>
          <p:cNvPr id="9" name="Picture 1" descr="figure 1.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06" y="4178300"/>
            <a:ext cx="5259562" cy="24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wmcyph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98500"/>
            <a:ext cx="1346200" cy="123190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 rot="15554751">
            <a:off x="6947880" y="4344758"/>
            <a:ext cx="211667" cy="3067724"/>
          </a:xfrm>
          <a:prstGeom prst="leftBrace">
            <a:avLst>
              <a:gd name="adj1" fmla="val 8333"/>
              <a:gd name="adj2" fmla="val 50228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981292">
            <a:off x="5579520" y="5925315"/>
            <a:ext cx="3122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nuclear structure &amp; reactions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nuclear astrophysics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Group 2"/>
          <p:cNvGrpSpPr>
            <a:grpSpLocks/>
          </p:cNvGrpSpPr>
          <p:nvPr/>
        </p:nvGrpSpPr>
        <p:grpSpPr bwMode="auto">
          <a:xfrm>
            <a:off x="492125" y="785813"/>
            <a:ext cx="8229600" cy="5334000"/>
            <a:chOff x="310" y="495"/>
            <a:chExt cx="5184" cy="3360"/>
          </a:xfrm>
        </p:grpSpPr>
        <p:pic>
          <p:nvPicPr>
            <p:cNvPr id="91184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" y="495"/>
              <a:ext cx="5106" cy="3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868" name="Freeform 4"/>
            <p:cNvSpPr>
              <a:spLocks/>
            </p:cNvSpPr>
            <p:nvPr/>
          </p:nvSpPr>
          <p:spPr bwMode="auto">
            <a:xfrm>
              <a:off x="388" y="536"/>
              <a:ext cx="4801" cy="3286"/>
            </a:xfrm>
            <a:custGeom>
              <a:avLst/>
              <a:gdLst/>
              <a:ahLst/>
              <a:cxnLst>
                <a:cxn ang="0">
                  <a:pos x="93" y="3285"/>
                </a:cxn>
                <a:cxn ang="0">
                  <a:pos x="211" y="3192"/>
                </a:cxn>
                <a:cxn ang="0">
                  <a:pos x="305" y="3161"/>
                </a:cxn>
                <a:cxn ang="0">
                  <a:pos x="423" y="3161"/>
                </a:cxn>
                <a:cxn ang="0">
                  <a:pos x="516" y="3067"/>
                </a:cxn>
                <a:cxn ang="0">
                  <a:pos x="665" y="3011"/>
                </a:cxn>
                <a:cxn ang="0">
                  <a:pos x="696" y="2887"/>
                </a:cxn>
                <a:cxn ang="0">
                  <a:pos x="1001" y="2769"/>
                </a:cxn>
                <a:cxn ang="0">
                  <a:pos x="1063" y="2644"/>
                </a:cxn>
                <a:cxn ang="0">
                  <a:pos x="1275" y="2526"/>
                </a:cxn>
                <a:cxn ang="0">
                  <a:pos x="1455" y="2433"/>
                </a:cxn>
                <a:cxn ang="0">
                  <a:pos x="1673" y="2277"/>
                </a:cxn>
                <a:cxn ang="0">
                  <a:pos x="1946" y="2190"/>
                </a:cxn>
                <a:cxn ang="0">
                  <a:pos x="1971" y="2066"/>
                </a:cxn>
                <a:cxn ang="0">
                  <a:pos x="2189" y="1978"/>
                </a:cxn>
                <a:cxn ang="0">
                  <a:pos x="2431" y="1854"/>
                </a:cxn>
                <a:cxn ang="0">
                  <a:pos x="2642" y="1736"/>
                </a:cxn>
                <a:cxn ang="0">
                  <a:pos x="2736" y="1580"/>
                </a:cxn>
                <a:cxn ang="0">
                  <a:pos x="2885" y="1487"/>
                </a:cxn>
                <a:cxn ang="0">
                  <a:pos x="2978" y="1338"/>
                </a:cxn>
                <a:cxn ang="0">
                  <a:pos x="3190" y="1244"/>
                </a:cxn>
                <a:cxn ang="0">
                  <a:pos x="3370" y="1095"/>
                </a:cxn>
                <a:cxn ang="0">
                  <a:pos x="3612" y="1002"/>
                </a:cxn>
                <a:cxn ang="0">
                  <a:pos x="3799" y="883"/>
                </a:cxn>
                <a:cxn ang="0">
                  <a:pos x="4128" y="759"/>
                </a:cxn>
                <a:cxn ang="0">
                  <a:pos x="4340" y="610"/>
                </a:cxn>
                <a:cxn ang="0">
                  <a:pos x="4464" y="516"/>
                </a:cxn>
                <a:cxn ang="0">
                  <a:pos x="4613" y="367"/>
                </a:cxn>
                <a:cxn ang="0">
                  <a:pos x="4800" y="243"/>
                </a:cxn>
                <a:cxn ang="0">
                  <a:pos x="4707" y="93"/>
                </a:cxn>
                <a:cxn ang="0">
                  <a:pos x="4589" y="93"/>
                </a:cxn>
                <a:cxn ang="0">
                  <a:pos x="4464" y="180"/>
                </a:cxn>
                <a:cxn ang="0">
                  <a:pos x="4222" y="305"/>
                </a:cxn>
                <a:cxn ang="0">
                  <a:pos x="4160" y="398"/>
                </a:cxn>
                <a:cxn ang="0">
                  <a:pos x="3979" y="516"/>
                </a:cxn>
                <a:cxn ang="0">
                  <a:pos x="3550" y="610"/>
                </a:cxn>
                <a:cxn ang="0">
                  <a:pos x="3308" y="728"/>
                </a:cxn>
                <a:cxn ang="0">
                  <a:pos x="2947" y="821"/>
                </a:cxn>
                <a:cxn ang="0">
                  <a:pos x="2761" y="946"/>
                </a:cxn>
                <a:cxn ang="0">
                  <a:pos x="2518" y="1033"/>
                </a:cxn>
                <a:cxn ang="0">
                  <a:pos x="2338" y="1157"/>
                </a:cxn>
                <a:cxn ang="0">
                  <a:pos x="2307" y="1275"/>
                </a:cxn>
                <a:cxn ang="0">
                  <a:pos x="2064" y="1400"/>
                </a:cxn>
                <a:cxn ang="0">
                  <a:pos x="1884" y="1580"/>
                </a:cxn>
                <a:cxn ang="0">
                  <a:pos x="1610" y="1674"/>
                </a:cxn>
                <a:cxn ang="0">
                  <a:pos x="1399" y="1854"/>
                </a:cxn>
                <a:cxn ang="0">
                  <a:pos x="1212" y="2066"/>
                </a:cxn>
                <a:cxn ang="0">
                  <a:pos x="1063" y="2159"/>
                </a:cxn>
                <a:cxn ang="0">
                  <a:pos x="883" y="2277"/>
                </a:cxn>
                <a:cxn ang="0">
                  <a:pos x="727" y="2402"/>
                </a:cxn>
                <a:cxn ang="0">
                  <a:pos x="516" y="2551"/>
                </a:cxn>
                <a:cxn ang="0">
                  <a:pos x="423" y="2644"/>
                </a:cxn>
                <a:cxn ang="0">
                  <a:pos x="392" y="2769"/>
                </a:cxn>
                <a:cxn ang="0">
                  <a:pos x="149" y="2887"/>
                </a:cxn>
                <a:cxn ang="0">
                  <a:pos x="118" y="3042"/>
                </a:cxn>
                <a:cxn ang="0">
                  <a:pos x="0" y="3254"/>
                </a:cxn>
              </a:cxnLst>
              <a:rect l="0" t="0" r="r" b="b"/>
              <a:pathLst>
                <a:path w="4801" h="3286">
                  <a:moveTo>
                    <a:pt x="0" y="3254"/>
                  </a:moveTo>
                  <a:lnTo>
                    <a:pt x="31" y="3254"/>
                  </a:lnTo>
                  <a:lnTo>
                    <a:pt x="31" y="3285"/>
                  </a:lnTo>
                  <a:lnTo>
                    <a:pt x="62" y="3285"/>
                  </a:lnTo>
                  <a:lnTo>
                    <a:pt x="62" y="3254"/>
                  </a:lnTo>
                  <a:lnTo>
                    <a:pt x="93" y="3254"/>
                  </a:lnTo>
                  <a:lnTo>
                    <a:pt x="93" y="3285"/>
                  </a:lnTo>
                  <a:lnTo>
                    <a:pt x="118" y="3285"/>
                  </a:lnTo>
                  <a:lnTo>
                    <a:pt x="118" y="3223"/>
                  </a:lnTo>
                  <a:lnTo>
                    <a:pt x="149" y="3223"/>
                  </a:lnTo>
                  <a:lnTo>
                    <a:pt x="149" y="3254"/>
                  </a:lnTo>
                  <a:lnTo>
                    <a:pt x="180" y="3254"/>
                  </a:lnTo>
                  <a:lnTo>
                    <a:pt x="180" y="3192"/>
                  </a:lnTo>
                  <a:lnTo>
                    <a:pt x="211" y="3192"/>
                  </a:lnTo>
                  <a:lnTo>
                    <a:pt x="211" y="3223"/>
                  </a:lnTo>
                  <a:lnTo>
                    <a:pt x="242" y="3223"/>
                  </a:lnTo>
                  <a:lnTo>
                    <a:pt x="242" y="3161"/>
                  </a:lnTo>
                  <a:lnTo>
                    <a:pt x="274" y="3161"/>
                  </a:lnTo>
                  <a:lnTo>
                    <a:pt x="274" y="3192"/>
                  </a:lnTo>
                  <a:lnTo>
                    <a:pt x="305" y="3192"/>
                  </a:lnTo>
                  <a:lnTo>
                    <a:pt x="305" y="3161"/>
                  </a:lnTo>
                  <a:lnTo>
                    <a:pt x="336" y="3161"/>
                  </a:lnTo>
                  <a:lnTo>
                    <a:pt x="336" y="3192"/>
                  </a:lnTo>
                  <a:lnTo>
                    <a:pt x="367" y="3192"/>
                  </a:lnTo>
                  <a:lnTo>
                    <a:pt x="367" y="3129"/>
                  </a:lnTo>
                  <a:lnTo>
                    <a:pt x="392" y="3129"/>
                  </a:lnTo>
                  <a:lnTo>
                    <a:pt x="392" y="3161"/>
                  </a:lnTo>
                  <a:lnTo>
                    <a:pt x="423" y="3161"/>
                  </a:lnTo>
                  <a:lnTo>
                    <a:pt x="423" y="3067"/>
                  </a:lnTo>
                  <a:lnTo>
                    <a:pt x="454" y="3067"/>
                  </a:lnTo>
                  <a:lnTo>
                    <a:pt x="454" y="3098"/>
                  </a:lnTo>
                  <a:lnTo>
                    <a:pt x="485" y="3098"/>
                  </a:lnTo>
                  <a:lnTo>
                    <a:pt x="485" y="3042"/>
                  </a:lnTo>
                  <a:lnTo>
                    <a:pt x="516" y="3042"/>
                  </a:lnTo>
                  <a:lnTo>
                    <a:pt x="516" y="3067"/>
                  </a:lnTo>
                  <a:lnTo>
                    <a:pt x="547" y="3067"/>
                  </a:lnTo>
                  <a:lnTo>
                    <a:pt x="547" y="3011"/>
                  </a:lnTo>
                  <a:lnTo>
                    <a:pt x="578" y="3011"/>
                  </a:lnTo>
                  <a:lnTo>
                    <a:pt x="578" y="3042"/>
                  </a:lnTo>
                  <a:lnTo>
                    <a:pt x="609" y="3042"/>
                  </a:lnTo>
                  <a:lnTo>
                    <a:pt x="609" y="3011"/>
                  </a:lnTo>
                  <a:lnTo>
                    <a:pt x="665" y="3011"/>
                  </a:lnTo>
                  <a:lnTo>
                    <a:pt x="665" y="2980"/>
                  </a:lnTo>
                  <a:lnTo>
                    <a:pt x="609" y="2980"/>
                  </a:lnTo>
                  <a:lnTo>
                    <a:pt x="609" y="2949"/>
                  </a:lnTo>
                  <a:lnTo>
                    <a:pt x="640" y="2949"/>
                  </a:lnTo>
                  <a:lnTo>
                    <a:pt x="640" y="2918"/>
                  </a:lnTo>
                  <a:lnTo>
                    <a:pt x="696" y="2918"/>
                  </a:lnTo>
                  <a:lnTo>
                    <a:pt x="696" y="2887"/>
                  </a:lnTo>
                  <a:lnTo>
                    <a:pt x="759" y="2887"/>
                  </a:lnTo>
                  <a:lnTo>
                    <a:pt x="759" y="2856"/>
                  </a:lnTo>
                  <a:lnTo>
                    <a:pt x="790" y="2856"/>
                  </a:lnTo>
                  <a:lnTo>
                    <a:pt x="790" y="2800"/>
                  </a:lnTo>
                  <a:lnTo>
                    <a:pt x="821" y="2800"/>
                  </a:lnTo>
                  <a:lnTo>
                    <a:pt x="821" y="2769"/>
                  </a:lnTo>
                  <a:lnTo>
                    <a:pt x="1001" y="2769"/>
                  </a:lnTo>
                  <a:lnTo>
                    <a:pt x="1001" y="2738"/>
                  </a:lnTo>
                  <a:lnTo>
                    <a:pt x="939" y="2738"/>
                  </a:lnTo>
                  <a:lnTo>
                    <a:pt x="939" y="2706"/>
                  </a:lnTo>
                  <a:lnTo>
                    <a:pt x="939" y="2675"/>
                  </a:lnTo>
                  <a:lnTo>
                    <a:pt x="1001" y="2675"/>
                  </a:lnTo>
                  <a:lnTo>
                    <a:pt x="1001" y="2644"/>
                  </a:lnTo>
                  <a:lnTo>
                    <a:pt x="1063" y="2644"/>
                  </a:lnTo>
                  <a:lnTo>
                    <a:pt x="1063" y="2613"/>
                  </a:lnTo>
                  <a:lnTo>
                    <a:pt x="1094" y="2613"/>
                  </a:lnTo>
                  <a:lnTo>
                    <a:pt x="1094" y="2582"/>
                  </a:lnTo>
                  <a:lnTo>
                    <a:pt x="1156" y="2582"/>
                  </a:lnTo>
                  <a:lnTo>
                    <a:pt x="1156" y="2551"/>
                  </a:lnTo>
                  <a:lnTo>
                    <a:pt x="1275" y="2551"/>
                  </a:lnTo>
                  <a:lnTo>
                    <a:pt x="1275" y="2526"/>
                  </a:lnTo>
                  <a:lnTo>
                    <a:pt x="1306" y="2526"/>
                  </a:lnTo>
                  <a:lnTo>
                    <a:pt x="1306" y="2495"/>
                  </a:lnTo>
                  <a:lnTo>
                    <a:pt x="1337" y="2495"/>
                  </a:lnTo>
                  <a:lnTo>
                    <a:pt x="1430" y="2495"/>
                  </a:lnTo>
                  <a:lnTo>
                    <a:pt x="1430" y="2464"/>
                  </a:lnTo>
                  <a:lnTo>
                    <a:pt x="1455" y="2464"/>
                  </a:lnTo>
                  <a:lnTo>
                    <a:pt x="1455" y="2433"/>
                  </a:lnTo>
                  <a:lnTo>
                    <a:pt x="1455" y="2402"/>
                  </a:lnTo>
                  <a:lnTo>
                    <a:pt x="1579" y="2402"/>
                  </a:lnTo>
                  <a:lnTo>
                    <a:pt x="1579" y="2339"/>
                  </a:lnTo>
                  <a:lnTo>
                    <a:pt x="1641" y="2339"/>
                  </a:lnTo>
                  <a:lnTo>
                    <a:pt x="1641" y="2308"/>
                  </a:lnTo>
                  <a:lnTo>
                    <a:pt x="1673" y="2308"/>
                  </a:lnTo>
                  <a:lnTo>
                    <a:pt x="1673" y="2277"/>
                  </a:lnTo>
                  <a:lnTo>
                    <a:pt x="1728" y="2277"/>
                  </a:lnTo>
                  <a:lnTo>
                    <a:pt x="1728" y="2252"/>
                  </a:lnTo>
                  <a:lnTo>
                    <a:pt x="1791" y="2252"/>
                  </a:lnTo>
                  <a:lnTo>
                    <a:pt x="1791" y="2221"/>
                  </a:lnTo>
                  <a:lnTo>
                    <a:pt x="1971" y="2221"/>
                  </a:lnTo>
                  <a:lnTo>
                    <a:pt x="1971" y="2190"/>
                  </a:lnTo>
                  <a:lnTo>
                    <a:pt x="1946" y="2190"/>
                  </a:lnTo>
                  <a:lnTo>
                    <a:pt x="1946" y="2159"/>
                  </a:lnTo>
                  <a:lnTo>
                    <a:pt x="1915" y="2159"/>
                  </a:lnTo>
                  <a:lnTo>
                    <a:pt x="1915" y="2128"/>
                  </a:lnTo>
                  <a:lnTo>
                    <a:pt x="1946" y="2128"/>
                  </a:lnTo>
                  <a:lnTo>
                    <a:pt x="1946" y="2097"/>
                  </a:lnTo>
                  <a:lnTo>
                    <a:pt x="1971" y="2097"/>
                  </a:lnTo>
                  <a:lnTo>
                    <a:pt x="1971" y="2066"/>
                  </a:lnTo>
                  <a:lnTo>
                    <a:pt x="2033" y="2066"/>
                  </a:lnTo>
                  <a:lnTo>
                    <a:pt x="2033" y="2034"/>
                  </a:lnTo>
                  <a:lnTo>
                    <a:pt x="2095" y="2034"/>
                  </a:lnTo>
                  <a:lnTo>
                    <a:pt x="2095" y="2003"/>
                  </a:lnTo>
                  <a:lnTo>
                    <a:pt x="2126" y="2003"/>
                  </a:lnTo>
                  <a:lnTo>
                    <a:pt x="2126" y="1978"/>
                  </a:lnTo>
                  <a:lnTo>
                    <a:pt x="2189" y="1978"/>
                  </a:lnTo>
                  <a:lnTo>
                    <a:pt x="2189" y="1947"/>
                  </a:lnTo>
                  <a:lnTo>
                    <a:pt x="2245" y="1947"/>
                  </a:lnTo>
                  <a:lnTo>
                    <a:pt x="2245" y="1916"/>
                  </a:lnTo>
                  <a:lnTo>
                    <a:pt x="2338" y="1916"/>
                  </a:lnTo>
                  <a:lnTo>
                    <a:pt x="2338" y="1885"/>
                  </a:lnTo>
                  <a:lnTo>
                    <a:pt x="2431" y="1885"/>
                  </a:lnTo>
                  <a:lnTo>
                    <a:pt x="2431" y="1854"/>
                  </a:lnTo>
                  <a:lnTo>
                    <a:pt x="2487" y="1854"/>
                  </a:lnTo>
                  <a:lnTo>
                    <a:pt x="2487" y="1792"/>
                  </a:lnTo>
                  <a:lnTo>
                    <a:pt x="2518" y="1792"/>
                  </a:lnTo>
                  <a:lnTo>
                    <a:pt x="2518" y="1761"/>
                  </a:lnTo>
                  <a:lnTo>
                    <a:pt x="2549" y="1761"/>
                  </a:lnTo>
                  <a:lnTo>
                    <a:pt x="2549" y="1736"/>
                  </a:lnTo>
                  <a:lnTo>
                    <a:pt x="2642" y="1736"/>
                  </a:lnTo>
                  <a:lnTo>
                    <a:pt x="2642" y="1705"/>
                  </a:lnTo>
                  <a:lnTo>
                    <a:pt x="2705" y="1705"/>
                  </a:lnTo>
                  <a:lnTo>
                    <a:pt x="2705" y="1674"/>
                  </a:lnTo>
                  <a:lnTo>
                    <a:pt x="2761" y="1674"/>
                  </a:lnTo>
                  <a:lnTo>
                    <a:pt x="2761" y="1611"/>
                  </a:lnTo>
                  <a:lnTo>
                    <a:pt x="2736" y="1611"/>
                  </a:lnTo>
                  <a:lnTo>
                    <a:pt x="2736" y="1580"/>
                  </a:lnTo>
                  <a:lnTo>
                    <a:pt x="2792" y="1580"/>
                  </a:lnTo>
                  <a:lnTo>
                    <a:pt x="2792" y="1549"/>
                  </a:lnTo>
                  <a:lnTo>
                    <a:pt x="2823" y="1549"/>
                  </a:lnTo>
                  <a:lnTo>
                    <a:pt x="2823" y="1518"/>
                  </a:lnTo>
                  <a:lnTo>
                    <a:pt x="2854" y="1518"/>
                  </a:lnTo>
                  <a:lnTo>
                    <a:pt x="2854" y="1487"/>
                  </a:lnTo>
                  <a:lnTo>
                    <a:pt x="2885" y="1487"/>
                  </a:lnTo>
                  <a:lnTo>
                    <a:pt x="2885" y="1462"/>
                  </a:lnTo>
                  <a:lnTo>
                    <a:pt x="2916" y="1462"/>
                  </a:lnTo>
                  <a:lnTo>
                    <a:pt x="2916" y="1431"/>
                  </a:lnTo>
                  <a:lnTo>
                    <a:pt x="2947" y="1431"/>
                  </a:lnTo>
                  <a:lnTo>
                    <a:pt x="2947" y="1400"/>
                  </a:lnTo>
                  <a:lnTo>
                    <a:pt x="2978" y="1400"/>
                  </a:lnTo>
                  <a:lnTo>
                    <a:pt x="2978" y="1338"/>
                  </a:lnTo>
                  <a:lnTo>
                    <a:pt x="3034" y="1338"/>
                  </a:lnTo>
                  <a:lnTo>
                    <a:pt x="3034" y="1307"/>
                  </a:lnTo>
                  <a:lnTo>
                    <a:pt x="3065" y="1307"/>
                  </a:lnTo>
                  <a:lnTo>
                    <a:pt x="3065" y="1275"/>
                  </a:lnTo>
                  <a:lnTo>
                    <a:pt x="3127" y="1275"/>
                  </a:lnTo>
                  <a:lnTo>
                    <a:pt x="3127" y="1244"/>
                  </a:lnTo>
                  <a:lnTo>
                    <a:pt x="3190" y="1244"/>
                  </a:lnTo>
                  <a:lnTo>
                    <a:pt x="3190" y="1213"/>
                  </a:lnTo>
                  <a:lnTo>
                    <a:pt x="3277" y="1213"/>
                  </a:lnTo>
                  <a:lnTo>
                    <a:pt x="3277" y="1188"/>
                  </a:lnTo>
                  <a:lnTo>
                    <a:pt x="3339" y="1188"/>
                  </a:lnTo>
                  <a:lnTo>
                    <a:pt x="3339" y="1126"/>
                  </a:lnTo>
                  <a:lnTo>
                    <a:pt x="3370" y="1126"/>
                  </a:lnTo>
                  <a:lnTo>
                    <a:pt x="3370" y="1095"/>
                  </a:lnTo>
                  <a:lnTo>
                    <a:pt x="3463" y="1095"/>
                  </a:lnTo>
                  <a:lnTo>
                    <a:pt x="3463" y="1064"/>
                  </a:lnTo>
                  <a:lnTo>
                    <a:pt x="3494" y="1064"/>
                  </a:lnTo>
                  <a:lnTo>
                    <a:pt x="3494" y="1033"/>
                  </a:lnTo>
                  <a:lnTo>
                    <a:pt x="3581" y="1033"/>
                  </a:lnTo>
                  <a:lnTo>
                    <a:pt x="3581" y="1002"/>
                  </a:lnTo>
                  <a:lnTo>
                    <a:pt x="3612" y="1002"/>
                  </a:lnTo>
                  <a:lnTo>
                    <a:pt x="3612" y="971"/>
                  </a:lnTo>
                  <a:lnTo>
                    <a:pt x="3675" y="971"/>
                  </a:lnTo>
                  <a:lnTo>
                    <a:pt x="3675" y="946"/>
                  </a:lnTo>
                  <a:lnTo>
                    <a:pt x="3737" y="946"/>
                  </a:lnTo>
                  <a:lnTo>
                    <a:pt x="3737" y="915"/>
                  </a:lnTo>
                  <a:lnTo>
                    <a:pt x="3799" y="915"/>
                  </a:lnTo>
                  <a:lnTo>
                    <a:pt x="3799" y="883"/>
                  </a:lnTo>
                  <a:lnTo>
                    <a:pt x="3855" y="883"/>
                  </a:lnTo>
                  <a:lnTo>
                    <a:pt x="3855" y="852"/>
                  </a:lnTo>
                  <a:lnTo>
                    <a:pt x="3948" y="852"/>
                  </a:lnTo>
                  <a:lnTo>
                    <a:pt x="3948" y="790"/>
                  </a:lnTo>
                  <a:lnTo>
                    <a:pt x="4010" y="790"/>
                  </a:lnTo>
                  <a:lnTo>
                    <a:pt x="4010" y="759"/>
                  </a:lnTo>
                  <a:lnTo>
                    <a:pt x="4128" y="759"/>
                  </a:lnTo>
                  <a:lnTo>
                    <a:pt x="4128" y="728"/>
                  </a:lnTo>
                  <a:lnTo>
                    <a:pt x="4253" y="728"/>
                  </a:lnTo>
                  <a:lnTo>
                    <a:pt x="4253" y="697"/>
                  </a:lnTo>
                  <a:lnTo>
                    <a:pt x="4315" y="697"/>
                  </a:lnTo>
                  <a:lnTo>
                    <a:pt x="4315" y="641"/>
                  </a:lnTo>
                  <a:lnTo>
                    <a:pt x="4340" y="641"/>
                  </a:lnTo>
                  <a:lnTo>
                    <a:pt x="4340" y="610"/>
                  </a:lnTo>
                  <a:lnTo>
                    <a:pt x="4371" y="610"/>
                  </a:lnTo>
                  <a:lnTo>
                    <a:pt x="4371" y="579"/>
                  </a:lnTo>
                  <a:lnTo>
                    <a:pt x="4402" y="579"/>
                  </a:lnTo>
                  <a:lnTo>
                    <a:pt x="4402" y="548"/>
                  </a:lnTo>
                  <a:lnTo>
                    <a:pt x="4495" y="548"/>
                  </a:lnTo>
                  <a:lnTo>
                    <a:pt x="4495" y="516"/>
                  </a:lnTo>
                  <a:lnTo>
                    <a:pt x="4464" y="516"/>
                  </a:lnTo>
                  <a:lnTo>
                    <a:pt x="4464" y="485"/>
                  </a:lnTo>
                  <a:lnTo>
                    <a:pt x="4558" y="485"/>
                  </a:lnTo>
                  <a:lnTo>
                    <a:pt x="4558" y="429"/>
                  </a:lnTo>
                  <a:lnTo>
                    <a:pt x="4645" y="429"/>
                  </a:lnTo>
                  <a:lnTo>
                    <a:pt x="4645" y="398"/>
                  </a:lnTo>
                  <a:lnTo>
                    <a:pt x="4613" y="398"/>
                  </a:lnTo>
                  <a:lnTo>
                    <a:pt x="4613" y="367"/>
                  </a:lnTo>
                  <a:lnTo>
                    <a:pt x="4738" y="367"/>
                  </a:lnTo>
                  <a:lnTo>
                    <a:pt x="4738" y="336"/>
                  </a:lnTo>
                  <a:lnTo>
                    <a:pt x="4707" y="336"/>
                  </a:lnTo>
                  <a:lnTo>
                    <a:pt x="4707" y="305"/>
                  </a:lnTo>
                  <a:lnTo>
                    <a:pt x="4769" y="305"/>
                  </a:lnTo>
                  <a:lnTo>
                    <a:pt x="4769" y="243"/>
                  </a:lnTo>
                  <a:lnTo>
                    <a:pt x="4800" y="243"/>
                  </a:lnTo>
                  <a:lnTo>
                    <a:pt x="4800" y="212"/>
                  </a:lnTo>
                  <a:lnTo>
                    <a:pt x="4769" y="212"/>
                  </a:lnTo>
                  <a:lnTo>
                    <a:pt x="4769" y="180"/>
                  </a:lnTo>
                  <a:lnTo>
                    <a:pt x="4738" y="180"/>
                  </a:lnTo>
                  <a:lnTo>
                    <a:pt x="4738" y="156"/>
                  </a:lnTo>
                  <a:lnTo>
                    <a:pt x="4707" y="156"/>
                  </a:lnTo>
                  <a:lnTo>
                    <a:pt x="4707" y="93"/>
                  </a:lnTo>
                  <a:lnTo>
                    <a:pt x="4707" y="62"/>
                  </a:lnTo>
                  <a:lnTo>
                    <a:pt x="4707" y="0"/>
                  </a:lnTo>
                  <a:lnTo>
                    <a:pt x="4676" y="0"/>
                  </a:lnTo>
                  <a:lnTo>
                    <a:pt x="4676" y="31"/>
                  </a:lnTo>
                  <a:lnTo>
                    <a:pt x="4676" y="62"/>
                  </a:lnTo>
                  <a:lnTo>
                    <a:pt x="4589" y="62"/>
                  </a:lnTo>
                  <a:lnTo>
                    <a:pt x="4589" y="93"/>
                  </a:lnTo>
                  <a:lnTo>
                    <a:pt x="4558" y="93"/>
                  </a:lnTo>
                  <a:lnTo>
                    <a:pt x="4558" y="124"/>
                  </a:lnTo>
                  <a:lnTo>
                    <a:pt x="4464" y="124"/>
                  </a:lnTo>
                  <a:lnTo>
                    <a:pt x="4464" y="156"/>
                  </a:lnTo>
                  <a:lnTo>
                    <a:pt x="4433" y="156"/>
                  </a:lnTo>
                  <a:lnTo>
                    <a:pt x="4433" y="180"/>
                  </a:lnTo>
                  <a:lnTo>
                    <a:pt x="4464" y="180"/>
                  </a:lnTo>
                  <a:lnTo>
                    <a:pt x="4464" y="212"/>
                  </a:lnTo>
                  <a:lnTo>
                    <a:pt x="4402" y="212"/>
                  </a:lnTo>
                  <a:lnTo>
                    <a:pt x="4402" y="243"/>
                  </a:lnTo>
                  <a:lnTo>
                    <a:pt x="4340" y="243"/>
                  </a:lnTo>
                  <a:lnTo>
                    <a:pt x="4340" y="274"/>
                  </a:lnTo>
                  <a:lnTo>
                    <a:pt x="4222" y="274"/>
                  </a:lnTo>
                  <a:lnTo>
                    <a:pt x="4222" y="305"/>
                  </a:lnTo>
                  <a:lnTo>
                    <a:pt x="4284" y="305"/>
                  </a:lnTo>
                  <a:lnTo>
                    <a:pt x="4284" y="336"/>
                  </a:lnTo>
                  <a:lnTo>
                    <a:pt x="4191" y="336"/>
                  </a:lnTo>
                  <a:lnTo>
                    <a:pt x="4191" y="367"/>
                  </a:lnTo>
                  <a:lnTo>
                    <a:pt x="4222" y="367"/>
                  </a:lnTo>
                  <a:lnTo>
                    <a:pt x="4222" y="398"/>
                  </a:lnTo>
                  <a:lnTo>
                    <a:pt x="4160" y="398"/>
                  </a:lnTo>
                  <a:lnTo>
                    <a:pt x="4160" y="429"/>
                  </a:lnTo>
                  <a:lnTo>
                    <a:pt x="4066" y="429"/>
                  </a:lnTo>
                  <a:lnTo>
                    <a:pt x="4066" y="454"/>
                  </a:lnTo>
                  <a:lnTo>
                    <a:pt x="4097" y="454"/>
                  </a:lnTo>
                  <a:lnTo>
                    <a:pt x="4097" y="485"/>
                  </a:lnTo>
                  <a:lnTo>
                    <a:pt x="3979" y="485"/>
                  </a:lnTo>
                  <a:lnTo>
                    <a:pt x="3979" y="516"/>
                  </a:lnTo>
                  <a:lnTo>
                    <a:pt x="3855" y="516"/>
                  </a:lnTo>
                  <a:lnTo>
                    <a:pt x="3855" y="548"/>
                  </a:lnTo>
                  <a:lnTo>
                    <a:pt x="3675" y="548"/>
                  </a:lnTo>
                  <a:lnTo>
                    <a:pt x="3675" y="579"/>
                  </a:lnTo>
                  <a:lnTo>
                    <a:pt x="3612" y="579"/>
                  </a:lnTo>
                  <a:lnTo>
                    <a:pt x="3612" y="610"/>
                  </a:lnTo>
                  <a:lnTo>
                    <a:pt x="3550" y="610"/>
                  </a:lnTo>
                  <a:lnTo>
                    <a:pt x="3550" y="641"/>
                  </a:lnTo>
                  <a:lnTo>
                    <a:pt x="3494" y="641"/>
                  </a:lnTo>
                  <a:lnTo>
                    <a:pt x="3494" y="672"/>
                  </a:lnTo>
                  <a:lnTo>
                    <a:pt x="3370" y="672"/>
                  </a:lnTo>
                  <a:lnTo>
                    <a:pt x="3370" y="697"/>
                  </a:lnTo>
                  <a:lnTo>
                    <a:pt x="3308" y="697"/>
                  </a:lnTo>
                  <a:lnTo>
                    <a:pt x="3308" y="728"/>
                  </a:lnTo>
                  <a:lnTo>
                    <a:pt x="3277" y="728"/>
                  </a:lnTo>
                  <a:lnTo>
                    <a:pt x="3277" y="759"/>
                  </a:lnTo>
                  <a:lnTo>
                    <a:pt x="3190" y="759"/>
                  </a:lnTo>
                  <a:lnTo>
                    <a:pt x="3190" y="790"/>
                  </a:lnTo>
                  <a:lnTo>
                    <a:pt x="3065" y="790"/>
                  </a:lnTo>
                  <a:lnTo>
                    <a:pt x="3065" y="821"/>
                  </a:lnTo>
                  <a:lnTo>
                    <a:pt x="2947" y="821"/>
                  </a:lnTo>
                  <a:lnTo>
                    <a:pt x="2947" y="852"/>
                  </a:lnTo>
                  <a:lnTo>
                    <a:pt x="2885" y="852"/>
                  </a:lnTo>
                  <a:lnTo>
                    <a:pt x="2885" y="883"/>
                  </a:lnTo>
                  <a:lnTo>
                    <a:pt x="2792" y="883"/>
                  </a:lnTo>
                  <a:lnTo>
                    <a:pt x="2792" y="915"/>
                  </a:lnTo>
                  <a:lnTo>
                    <a:pt x="2761" y="915"/>
                  </a:lnTo>
                  <a:lnTo>
                    <a:pt x="2761" y="946"/>
                  </a:lnTo>
                  <a:lnTo>
                    <a:pt x="2642" y="946"/>
                  </a:lnTo>
                  <a:lnTo>
                    <a:pt x="2642" y="971"/>
                  </a:lnTo>
                  <a:lnTo>
                    <a:pt x="2611" y="971"/>
                  </a:lnTo>
                  <a:lnTo>
                    <a:pt x="2611" y="1002"/>
                  </a:lnTo>
                  <a:lnTo>
                    <a:pt x="2549" y="1002"/>
                  </a:lnTo>
                  <a:lnTo>
                    <a:pt x="2549" y="1033"/>
                  </a:lnTo>
                  <a:lnTo>
                    <a:pt x="2518" y="1033"/>
                  </a:lnTo>
                  <a:lnTo>
                    <a:pt x="2518" y="1064"/>
                  </a:lnTo>
                  <a:lnTo>
                    <a:pt x="2462" y="1064"/>
                  </a:lnTo>
                  <a:lnTo>
                    <a:pt x="2462" y="1095"/>
                  </a:lnTo>
                  <a:lnTo>
                    <a:pt x="2462" y="1126"/>
                  </a:lnTo>
                  <a:lnTo>
                    <a:pt x="2400" y="1126"/>
                  </a:lnTo>
                  <a:lnTo>
                    <a:pt x="2400" y="1157"/>
                  </a:lnTo>
                  <a:lnTo>
                    <a:pt x="2338" y="1157"/>
                  </a:lnTo>
                  <a:lnTo>
                    <a:pt x="2338" y="1188"/>
                  </a:lnTo>
                  <a:lnTo>
                    <a:pt x="2369" y="1188"/>
                  </a:lnTo>
                  <a:lnTo>
                    <a:pt x="2369" y="1213"/>
                  </a:lnTo>
                  <a:lnTo>
                    <a:pt x="2276" y="1213"/>
                  </a:lnTo>
                  <a:lnTo>
                    <a:pt x="2276" y="1244"/>
                  </a:lnTo>
                  <a:lnTo>
                    <a:pt x="2307" y="1244"/>
                  </a:lnTo>
                  <a:lnTo>
                    <a:pt x="2307" y="1275"/>
                  </a:lnTo>
                  <a:lnTo>
                    <a:pt x="2245" y="1275"/>
                  </a:lnTo>
                  <a:lnTo>
                    <a:pt x="2245" y="1307"/>
                  </a:lnTo>
                  <a:lnTo>
                    <a:pt x="2189" y="1307"/>
                  </a:lnTo>
                  <a:lnTo>
                    <a:pt x="2189" y="1369"/>
                  </a:lnTo>
                  <a:lnTo>
                    <a:pt x="2126" y="1369"/>
                  </a:lnTo>
                  <a:lnTo>
                    <a:pt x="2126" y="1400"/>
                  </a:lnTo>
                  <a:lnTo>
                    <a:pt x="2064" y="1400"/>
                  </a:lnTo>
                  <a:lnTo>
                    <a:pt x="2064" y="1431"/>
                  </a:lnTo>
                  <a:lnTo>
                    <a:pt x="2002" y="1431"/>
                  </a:lnTo>
                  <a:lnTo>
                    <a:pt x="2002" y="1487"/>
                  </a:lnTo>
                  <a:lnTo>
                    <a:pt x="1946" y="1487"/>
                  </a:lnTo>
                  <a:lnTo>
                    <a:pt x="1946" y="1518"/>
                  </a:lnTo>
                  <a:lnTo>
                    <a:pt x="1884" y="1518"/>
                  </a:lnTo>
                  <a:lnTo>
                    <a:pt x="1884" y="1580"/>
                  </a:lnTo>
                  <a:lnTo>
                    <a:pt x="1822" y="1580"/>
                  </a:lnTo>
                  <a:lnTo>
                    <a:pt x="1822" y="1611"/>
                  </a:lnTo>
                  <a:lnTo>
                    <a:pt x="1760" y="1611"/>
                  </a:lnTo>
                  <a:lnTo>
                    <a:pt x="1760" y="1643"/>
                  </a:lnTo>
                  <a:lnTo>
                    <a:pt x="1673" y="1643"/>
                  </a:lnTo>
                  <a:lnTo>
                    <a:pt x="1673" y="1674"/>
                  </a:lnTo>
                  <a:lnTo>
                    <a:pt x="1610" y="1674"/>
                  </a:lnTo>
                  <a:lnTo>
                    <a:pt x="1610" y="1736"/>
                  </a:lnTo>
                  <a:lnTo>
                    <a:pt x="1548" y="1736"/>
                  </a:lnTo>
                  <a:lnTo>
                    <a:pt x="1548" y="1761"/>
                  </a:lnTo>
                  <a:lnTo>
                    <a:pt x="1486" y="1761"/>
                  </a:lnTo>
                  <a:lnTo>
                    <a:pt x="1486" y="1792"/>
                  </a:lnTo>
                  <a:lnTo>
                    <a:pt x="1399" y="1792"/>
                  </a:lnTo>
                  <a:lnTo>
                    <a:pt x="1399" y="1854"/>
                  </a:lnTo>
                  <a:lnTo>
                    <a:pt x="1337" y="1854"/>
                  </a:lnTo>
                  <a:lnTo>
                    <a:pt x="1337" y="1916"/>
                  </a:lnTo>
                  <a:lnTo>
                    <a:pt x="1275" y="1916"/>
                  </a:lnTo>
                  <a:lnTo>
                    <a:pt x="1275" y="1978"/>
                  </a:lnTo>
                  <a:lnTo>
                    <a:pt x="1212" y="1978"/>
                  </a:lnTo>
                  <a:lnTo>
                    <a:pt x="1212" y="2034"/>
                  </a:lnTo>
                  <a:lnTo>
                    <a:pt x="1212" y="2066"/>
                  </a:lnTo>
                  <a:lnTo>
                    <a:pt x="1156" y="2066"/>
                  </a:lnTo>
                  <a:lnTo>
                    <a:pt x="1156" y="2097"/>
                  </a:lnTo>
                  <a:lnTo>
                    <a:pt x="1125" y="2097"/>
                  </a:lnTo>
                  <a:lnTo>
                    <a:pt x="1125" y="2128"/>
                  </a:lnTo>
                  <a:lnTo>
                    <a:pt x="1094" y="2128"/>
                  </a:lnTo>
                  <a:lnTo>
                    <a:pt x="1094" y="2159"/>
                  </a:lnTo>
                  <a:lnTo>
                    <a:pt x="1063" y="2159"/>
                  </a:lnTo>
                  <a:lnTo>
                    <a:pt x="1063" y="2190"/>
                  </a:lnTo>
                  <a:lnTo>
                    <a:pt x="1032" y="2190"/>
                  </a:lnTo>
                  <a:lnTo>
                    <a:pt x="1032" y="2221"/>
                  </a:lnTo>
                  <a:lnTo>
                    <a:pt x="939" y="2221"/>
                  </a:lnTo>
                  <a:lnTo>
                    <a:pt x="939" y="2252"/>
                  </a:lnTo>
                  <a:lnTo>
                    <a:pt x="939" y="2277"/>
                  </a:lnTo>
                  <a:lnTo>
                    <a:pt x="883" y="2277"/>
                  </a:lnTo>
                  <a:lnTo>
                    <a:pt x="883" y="2308"/>
                  </a:lnTo>
                  <a:lnTo>
                    <a:pt x="883" y="2339"/>
                  </a:lnTo>
                  <a:lnTo>
                    <a:pt x="790" y="2339"/>
                  </a:lnTo>
                  <a:lnTo>
                    <a:pt x="790" y="2370"/>
                  </a:lnTo>
                  <a:lnTo>
                    <a:pt x="821" y="2370"/>
                  </a:lnTo>
                  <a:lnTo>
                    <a:pt x="821" y="2402"/>
                  </a:lnTo>
                  <a:lnTo>
                    <a:pt x="727" y="2402"/>
                  </a:lnTo>
                  <a:lnTo>
                    <a:pt x="727" y="2433"/>
                  </a:lnTo>
                  <a:lnTo>
                    <a:pt x="696" y="2433"/>
                  </a:lnTo>
                  <a:lnTo>
                    <a:pt x="696" y="2464"/>
                  </a:lnTo>
                  <a:lnTo>
                    <a:pt x="609" y="2464"/>
                  </a:lnTo>
                  <a:lnTo>
                    <a:pt x="609" y="2526"/>
                  </a:lnTo>
                  <a:lnTo>
                    <a:pt x="516" y="2526"/>
                  </a:lnTo>
                  <a:lnTo>
                    <a:pt x="516" y="2551"/>
                  </a:lnTo>
                  <a:lnTo>
                    <a:pt x="547" y="2551"/>
                  </a:lnTo>
                  <a:lnTo>
                    <a:pt x="547" y="2582"/>
                  </a:lnTo>
                  <a:lnTo>
                    <a:pt x="485" y="2582"/>
                  </a:lnTo>
                  <a:lnTo>
                    <a:pt x="485" y="2613"/>
                  </a:lnTo>
                  <a:lnTo>
                    <a:pt x="516" y="2613"/>
                  </a:lnTo>
                  <a:lnTo>
                    <a:pt x="516" y="2644"/>
                  </a:lnTo>
                  <a:lnTo>
                    <a:pt x="423" y="2644"/>
                  </a:lnTo>
                  <a:lnTo>
                    <a:pt x="423" y="2675"/>
                  </a:lnTo>
                  <a:lnTo>
                    <a:pt x="485" y="2675"/>
                  </a:lnTo>
                  <a:lnTo>
                    <a:pt x="485" y="2706"/>
                  </a:lnTo>
                  <a:lnTo>
                    <a:pt x="367" y="2706"/>
                  </a:lnTo>
                  <a:lnTo>
                    <a:pt x="367" y="2738"/>
                  </a:lnTo>
                  <a:lnTo>
                    <a:pt x="392" y="2738"/>
                  </a:lnTo>
                  <a:lnTo>
                    <a:pt x="392" y="2769"/>
                  </a:lnTo>
                  <a:lnTo>
                    <a:pt x="305" y="2769"/>
                  </a:lnTo>
                  <a:lnTo>
                    <a:pt x="305" y="2800"/>
                  </a:lnTo>
                  <a:lnTo>
                    <a:pt x="336" y="2800"/>
                  </a:lnTo>
                  <a:lnTo>
                    <a:pt x="336" y="2825"/>
                  </a:lnTo>
                  <a:lnTo>
                    <a:pt x="242" y="2825"/>
                  </a:lnTo>
                  <a:lnTo>
                    <a:pt x="242" y="2887"/>
                  </a:lnTo>
                  <a:lnTo>
                    <a:pt x="149" y="2887"/>
                  </a:lnTo>
                  <a:lnTo>
                    <a:pt x="149" y="2918"/>
                  </a:lnTo>
                  <a:lnTo>
                    <a:pt x="180" y="2918"/>
                  </a:lnTo>
                  <a:lnTo>
                    <a:pt x="180" y="2949"/>
                  </a:lnTo>
                  <a:lnTo>
                    <a:pt x="149" y="2949"/>
                  </a:lnTo>
                  <a:lnTo>
                    <a:pt x="149" y="3011"/>
                  </a:lnTo>
                  <a:lnTo>
                    <a:pt x="118" y="3011"/>
                  </a:lnTo>
                  <a:lnTo>
                    <a:pt x="118" y="3042"/>
                  </a:lnTo>
                  <a:lnTo>
                    <a:pt x="149" y="3042"/>
                  </a:lnTo>
                  <a:lnTo>
                    <a:pt x="149" y="3067"/>
                  </a:lnTo>
                  <a:lnTo>
                    <a:pt x="62" y="3067"/>
                  </a:lnTo>
                  <a:lnTo>
                    <a:pt x="62" y="3129"/>
                  </a:lnTo>
                  <a:lnTo>
                    <a:pt x="0" y="3129"/>
                  </a:lnTo>
                  <a:lnTo>
                    <a:pt x="0" y="3223"/>
                  </a:lnTo>
                  <a:lnTo>
                    <a:pt x="0" y="3254"/>
                  </a:lnTo>
                </a:path>
              </a:pathLst>
            </a:custGeom>
            <a:solidFill>
              <a:srgbClr val="F1F29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91186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1050"/>
              <a:ext cx="4464" cy="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38" name="Rectangle 6"/>
          <p:cNvSpPr>
            <a:spLocks noChangeArrowheads="1"/>
          </p:cNvSpPr>
          <p:nvPr/>
        </p:nvSpPr>
        <p:spPr bwMode="auto">
          <a:xfrm rot="-5400000">
            <a:off x="-180181" y="3761581"/>
            <a:ext cx="14763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113" tIns="69850" rIns="138113" bIns="69850">
            <a:spAutoFit/>
          </a:bodyPr>
          <a:lstStyle/>
          <a:p>
            <a:pPr defTabSz="2057400"/>
            <a:r>
              <a:rPr lang="en-US" sz="2700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protons</a:t>
            </a:r>
          </a:p>
        </p:txBody>
      </p:sp>
      <p:sp>
        <p:nvSpPr>
          <p:cNvPr id="91139" name="Line 7"/>
          <p:cNvSpPr>
            <a:spLocks noChangeShapeType="1"/>
          </p:cNvSpPr>
          <p:nvPr/>
        </p:nvSpPr>
        <p:spPr bwMode="auto">
          <a:xfrm flipV="1">
            <a:off x="296863" y="3221038"/>
            <a:ext cx="3175" cy="144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40" name="Rectangle 8"/>
          <p:cNvSpPr>
            <a:spLocks noChangeArrowheads="1"/>
          </p:cNvSpPr>
          <p:nvPr/>
        </p:nvSpPr>
        <p:spPr bwMode="auto">
          <a:xfrm>
            <a:off x="2314575" y="5745163"/>
            <a:ext cx="16668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113" tIns="69850" rIns="138113" bIns="69850">
            <a:spAutoFit/>
          </a:bodyPr>
          <a:lstStyle/>
          <a:p>
            <a:pPr defTabSz="2057400"/>
            <a:r>
              <a:rPr lang="en-US" sz="2700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neutrons</a:t>
            </a:r>
          </a:p>
        </p:txBody>
      </p:sp>
      <p:sp>
        <p:nvSpPr>
          <p:cNvPr id="91141" name="Line 9"/>
          <p:cNvSpPr>
            <a:spLocks noChangeShapeType="1"/>
          </p:cNvSpPr>
          <p:nvPr/>
        </p:nvSpPr>
        <p:spPr bwMode="auto">
          <a:xfrm>
            <a:off x="2438400" y="5762625"/>
            <a:ext cx="1314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42" name="Line 11"/>
          <p:cNvSpPr>
            <a:spLocks noChangeShapeType="1"/>
          </p:cNvSpPr>
          <p:nvPr/>
        </p:nvSpPr>
        <p:spPr bwMode="auto">
          <a:xfrm flipV="1">
            <a:off x="1447800" y="4686300"/>
            <a:ext cx="0" cy="12001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43" name="Line 12"/>
          <p:cNvSpPr>
            <a:spLocks noChangeShapeType="1"/>
          </p:cNvSpPr>
          <p:nvPr/>
        </p:nvSpPr>
        <p:spPr bwMode="auto">
          <a:xfrm>
            <a:off x="1066800" y="5162550"/>
            <a:ext cx="1371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44" name="Line 13"/>
          <p:cNvSpPr>
            <a:spLocks noChangeShapeType="1"/>
          </p:cNvSpPr>
          <p:nvPr/>
        </p:nvSpPr>
        <p:spPr bwMode="auto">
          <a:xfrm flipV="1">
            <a:off x="1828800" y="4476750"/>
            <a:ext cx="0" cy="1104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45" name="Line 14"/>
          <p:cNvSpPr>
            <a:spLocks noChangeShapeType="1"/>
          </p:cNvSpPr>
          <p:nvPr/>
        </p:nvSpPr>
        <p:spPr bwMode="auto">
          <a:xfrm flipV="1">
            <a:off x="2895600" y="3543300"/>
            <a:ext cx="0" cy="14668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46" name="Line 15"/>
          <p:cNvSpPr>
            <a:spLocks noChangeShapeType="1"/>
          </p:cNvSpPr>
          <p:nvPr/>
        </p:nvSpPr>
        <p:spPr bwMode="auto">
          <a:xfrm flipV="1">
            <a:off x="4438650" y="24574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47" name="Line 16"/>
          <p:cNvSpPr>
            <a:spLocks noChangeShapeType="1"/>
          </p:cNvSpPr>
          <p:nvPr/>
        </p:nvSpPr>
        <p:spPr bwMode="auto">
          <a:xfrm flipV="1">
            <a:off x="6534150" y="1409700"/>
            <a:ext cx="0" cy="1295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48" name="Line 17"/>
          <p:cNvSpPr>
            <a:spLocks noChangeShapeType="1"/>
          </p:cNvSpPr>
          <p:nvPr/>
        </p:nvSpPr>
        <p:spPr bwMode="auto">
          <a:xfrm>
            <a:off x="1333500" y="4819650"/>
            <a:ext cx="18669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49" name="Line 18"/>
          <p:cNvSpPr>
            <a:spLocks noChangeShapeType="1"/>
          </p:cNvSpPr>
          <p:nvPr/>
        </p:nvSpPr>
        <p:spPr bwMode="auto">
          <a:xfrm>
            <a:off x="2628900" y="3752850"/>
            <a:ext cx="2362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50" name="Line 19"/>
          <p:cNvSpPr>
            <a:spLocks noChangeShapeType="1"/>
          </p:cNvSpPr>
          <p:nvPr/>
        </p:nvSpPr>
        <p:spPr bwMode="auto">
          <a:xfrm>
            <a:off x="4953000" y="2209800"/>
            <a:ext cx="23812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51" name="Line 20"/>
          <p:cNvSpPr>
            <a:spLocks noChangeShapeType="1"/>
          </p:cNvSpPr>
          <p:nvPr/>
        </p:nvSpPr>
        <p:spPr bwMode="auto">
          <a:xfrm>
            <a:off x="609600" y="5746750"/>
            <a:ext cx="10287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52" name="Line 21"/>
          <p:cNvSpPr>
            <a:spLocks noChangeShapeType="1"/>
          </p:cNvSpPr>
          <p:nvPr/>
        </p:nvSpPr>
        <p:spPr bwMode="auto">
          <a:xfrm>
            <a:off x="419100" y="6038850"/>
            <a:ext cx="6477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53" name="Line 22"/>
          <p:cNvSpPr>
            <a:spLocks noChangeShapeType="1"/>
          </p:cNvSpPr>
          <p:nvPr/>
        </p:nvSpPr>
        <p:spPr bwMode="auto">
          <a:xfrm flipV="1">
            <a:off x="571500" y="5848350"/>
            <a:ext cx="0" cy="342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54" name="Line 23"/>
          <p:cNvSpPr>
            <a:spLocks noChangeShapeType="1"/>
          </p:cNvSpPr>
          <p:nvPr/>
        </p:nvSpPr>
        <p:spPr bwMode="auto">
          <a:xfrm flipV="1">
            <a:off x="876300" y="5276850"/>
            <a:ext cx="0" cy="8953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55" name="Rectangle 24"/>
          <p:cNvSpPr>
            <a:spLocks noChangeArrowheads="1"/>
          </p:cNvSpPr>
          <p:nvPr/>
        </p:nvSpPr>
        <p:spPr bwMode="auto">
          <a:xfrm>
            <a:off x="4233863" y="41878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82</a:t>
            </a:r>
          </a:p>
        </p:txBody>
      </p:sp>
      <p:sp>
        <p:nvSpPr>
          <p:cNvPr id="91156" name="Rectangle 25"/>
          <p:cNvSpPr>
            <a:spLocks noChangeArrowheads="1"/>
          </p:cNvSpPr>
          <p:nvPr/>
        </p:nvSpPr>
        <p:spPr bwMode="auto">
          <a:xfrm>
            <a:off x="2690813" y="49879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50</a:t>
            </a:r>
          </a:p>
        </p:txBody>
      </p:sp>
      <p:sp>
        <p:nvSpPr>
          <p:cNvPr id="91157" name="Rectangle 26"/>
          <p:cNvSpPr>
            <a:spLocks noChangeArrowheads="1"/>
          </p:cNvSpPr>
          <p:nvPr/>
        </p:nvSpPr>
        <p:spPr bwMode="auto">
          <a:xfrm>
            <a:off x="1624013" y="561657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28</a:t>
            </a:r>
          </a:p>
        </p:txBody>
      </p:sp>
      <p:sp>
        <p:nvSpPr>
          <p:cNvPr id="91158" name="Rectangle 27"/>
          <p:cNvSpPr>
            <a:spLocks noChangeArrowheads="1"/>
          </p:cNvSpPr>
          <p:nvPr/>
        </p:nvSpPr>
        <p:spPr bwMode="auto">
          <a:xfrm>
            <a:off x="957263" y="46450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28</a:t>
            </a:r>
          </a:p>
        </p:txBody>
      </p:sp>
      <p:sp>
        <p:nvSpPr>
          <p:cNvPr id="91159" name="Rectangle 28"/>
          <p:cNvSpPr>
            <a:spLocks noChangeArrowheads="1"/>
          </p:cNvSpPr>
          <p:nvPr/>
        </p:nvSpPr>
        <p:spPr bwMode="auto">
          <a:xfrm>
            <a:off x="2157413" y="35782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50</a:t>
            </a:r>
          </a:p>
        </p:txBody>
      </p:sp>
      <p:sp>
        <p:nvSpPr>
          <p:cNvPr id="91160" name="Rectangle 29"/>
          <p:cNvSpPr>
            <a:spLocks noChangeArrowheads="1"/>
          </p:cNvSpPr>
          <p:nvPr/>
        </p:nvSpPr>
        <p:spPr bwMode="auto">
          <a:xfrm>
            <a:off x="4443413" y="19780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82</a:t>
            </a:r>
          </a:p>
        </p:txBody>
      </p:sp>
      <p:sp>
        <p:nvSpPr>
          <p:cNvPr id="91161" name="Rectangle 30"/>
          <p:cNvSpPr>
            <a:spLocks noChangeArrowheads="1"/>
          </p:cNvSpPr>
          <p:nvPr/>
        </p:nvSpPr>
        <p:spPr bwMode="auto">
          <a:xfrm>
            <a:off x="1262063" y="58642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20</a:t>
            </a:r>
          </a:p>
        </p:txBody>
      </p:sp>
      <p:sp>
        <p:nvSpPr>
          <p:cNvPr id="91162" name="Rectangle 31"/>
          <p:cNvSpPr>
            <a:spLocks noChangeArrowheads="1"/>
          </p:cNvSpPr>
          <p:nvPr/>
        </p:nvSpPr>
        <p:spPr bwMode="auto">
          <a:xfrm>
            <a:off x="728663" y="616902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8</a:t>
            </a:r>
          </a:p>
        </p:txBody>
      </p:sp>
      <p:sp>
        <p:nvSpPr>
          <p:cNvPr id="91163" name="Rectangle 32"/>
          <p:cNvSpPr>
            <a:spLocks noChangeArrowheads="1"/>
          </p:cNvSpPr>
          <p:nvPr/>
        </p:nvSpPr>
        <p:spPr bwMode="auto">
          <a:xfrm>
            <a:off x="442913" y="622617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91164" name="Rectangle 33"/>
          <p:cNvSpPr>
            <a:spLocks noChangeArrowheads="1"/>
          </p:cNvSpPr>
          <p:nvPr/>
        </p:nvSpPr>
        <p:spPr bwMode="auto">
          <a:xfrm>
            <a:off x="138113" y="584517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91165" name="Rectangle 34"/>
          <p:cNvSpPr>
            <a:spLocks noChangeArrowheads="1"/>
          </p:cNvSpPr>
          <p:nvPr/>
        </p:nvSpPr>
        <p:spPr bwMode="auto">
          <a:xfrm>
            <a:off x="309563" y="555942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8</a:t>
            </a:r>
          </a:p>
        </p:txBody>
      </p:sp>
      <p:sp>
        <p:nvSpPr>
          <p:cNvPr id="91166" name="Rectangle 35"/>
          <p:cNvSpPr>
            <a:spLocks noChangeArrowheads="1"/>
          </p:cNvSpPr>
          <p:nvPr/>
        </p:nvSpPr>
        <p:spPr bwMode="auto">
          <a:xfrm>
            <a:off x="633413" y="493077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20</a:t>
            </a:r>
          </a:p>
        </p:txBody>
      </p:sp>
      <p:sp>
        <p:nvSpPr>
          <p:cNvPr id="91167" name="Line 36"/>
          <p:cNvSpPr>
            <a:spLocks noChangeShapeType="1"/>
          </p:cNvSpPr>
          <p:nvPr/>
        </p:nvSpPr>
        <p:spPr bwMode="auto">
          <a:xfrm>
            <a:off x="4714875" y="1173163"/>
            <a:ext cx="1106488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68" name="Line 37"/>
          <p:cNvSpPr>
            <a:spLocks noChangeShapeType="1"/>
          </p:cNvSpPr>
          <p:nvPr/>
        </p:nvSpPr>
        <p:spPr bwMode="auto">
          <a:xfrm>
            <a:off x="1668463" y="3074988"/>
            <a:ext cx="311150" cy="151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69" name="Line 38"/>
          <p:cNvSpPr>
            <a:spLocks noChangeShapeType="1"/>
          </p:cNvSpPr>
          <p:nvPr/>
        </p:nvSpPr>
        <p:spPr bwMode="auto">
          <a:xfrm flipH="1" flipV="1">
            <a:off x="6946900" y="1951038"/>
            <a:ext cx="901700" cy="715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70" name="Rectangle 39"/>
          <p:cNvSpPr>
            <a:spLocks noChangeArrowheads="1"/>
          </p:cNvSpPr>
          <p:nvPr/>
        </p:nvSpPr>
        <p:spPr bwMode="auto">
          <a:xfrm>
            <a:off x="6272213" y="949325"/>
            <a:ext cx="5238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Arial" charset="0"/>
              </a:rPr>
              <a:t>126</a:t>
            </a:r>
          </a:p>
        </p:txBody>
      </p:sp>
      <p:sp>
        <p:nvSpPr>
          <p:cNvPr id="91171" name="Line 40"/>
          <p:cNvSpPr>
            <a:spLocks noChangeShapeType="1"/>
          </p:cNvSpPr>
          <p:nvPr/>
        </p:nvSpPr>
        <p:spPr bwMode="auto">
          <a:xfrm flipV="1">
            <a:off x="568325" y="3686175"/>
            <a:ext cx="2417763" cy="2360613"/>
          </a:xfrm>
          <a:prstGeom prst="line">
            <a:avLst/>
          </a:prstGeom>
          <a:noFill/>
          <a:ln w="38100">
            <a:solidFill>
              <a:srgbClr val="DC00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72" name="AutoShape 41"/>
          <p:cNvSpPr>
            <a:spLocks noChangeArrowheads="1"/>
          </p:cNvSpPr>
          <p:nvPr/>
        </p:nvSpPr>
        <p:spPr bwMode="auto">
          <a:xfrm>
            <a:off x="406400" y="2220913"/>
            <a:ext cx="2490788" cy="714375"/>
          </a:xfrm>
          <a:prstGeom prst="roundRect">
            <a:avLst>
              <a:gd name="adj" fmla="val 16667"/>
            </a:avLst>
          </a:prstGeom>
          <a:solidFill>
            <a:srgbClr val="F1F2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Weak interaction</a:t>
            </a:r>
          </a:p>
          <a:p>
            <a:pPr algn="ctr" defTabSz="914400"/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studies in N=Z nuclei</a:t>
            </a:r>
          </a:p>
        </p:txBody>
      </p:sp>
      <p:sp>
        <p:nvSpPr>
          <p:cNvPr id="91173" name="Line 42"/>
          <p:cNvSpPr>
            <a:spLocks noChangeShapeType="1"/>
          </p:cNvSpPr>
          <p:nvPr/>
        </p:nvSpPr>
        <p:spPr bwMode="auto">
          <a:xfrm>
            <a:off x="5545138" y="1895475"/>
            <a:ext cx="210343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74" name="AutoShape 43"/>
          <p:cNvSpPr>
            <a:spLocks noChangeArrowheads="1"/>
          </p:cNvSpPr>
          <p:nvPr/>
        </p:nvSpPr>
        <p:spPr bwMode="auto">
          <a:xfrm>
            <a:off x="2646363" y="895350"/>
            <a:ext cx="2297112" cy="714375"/>
          </a:xfrm>
          <a:prstGeom prst="roundRect">
            <a:avLst>
              <a:gd name="adj" fmla="val 16667"/>
            </a:avLst>
          </a:prstGeom>
          <a:solidFill>
            <a:srgbClr val="F1F2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Parity violation</a:t>
            </a:r>
          </a:p>
          <a:p>
            <a:pPr algn="ctr" defTabSz="914400"/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studies in francium</a:t>
            </a:r>
          </a:p>
        </p:txBody>
      </p:sp>
      <p:sp>
        <p:nvSpPr>
          <p:cNvPr id="91175" name="Line 44"/>
          <p:cNvSpPr>
            <a:spLocks noChangeShapeType="1"/>
          </p:cNvSpPr>
          <p:nvPr/>
        </p:nvSpPr>
        <p:spPr bwMode="auto">
          <a:xfrm>
            <a:off x="6465888" y="1935163"/>
            <a:ext cx="1155700" cy="0"/>
          </a:xfrm>
          <a:prstGeom prst="line">
            <a:avLst/>
          </a:prstGeom>
          <a:noFill/>
          <a:ln w="38100">
            <a:solidFill>
              <a:srgbClr val="8901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76" name="AutoShape 45"/>
          <p:cNvSpPr>
            <a:spLocks noChangeArrowheads="1"/>
          </p:cNvSpPr>
          <p:nvPr/>
        </p:nvSpPr>
        <p:spPr bwMode="auto">
          <a:xfrm>
            <a:off x="7391400" y="2362200"/>
            <a:ext cx="1550988" cy="714375"/>
          </a:xfrm>
          <a:prstGeom prst="roundRect">
            <a:avLst>
              <a:gd name="adj" fmla="val 16667"/>
            </a:avLst>
          </a:prstGeom>
          <a:solidFill>
            <a:srgbClr val="F1F2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EDM search</a:t>
            </a:r>
          </a:p>
          <a:p>
            <a:pPr algn="ctr" defTabSz="914400"/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in radium</a:t>
            </a:r>
          </a:p>
        </p:txBody>
      </p:sp>
      <p:sp>
        <p:nvSpPr>
          <p:cNvPr id="91177" name="AutoShape 46"/>
          <p:cNvSpPr>
            <a:spLocks noChangeArrowheads="1"/>
          </p:cNvSpPr>
          <p:nvPr/>
        </p:nvSpPr>
        <p:spPr bwMode="auto">
          <a:xfrm>
            <a:off x="4560888" y="4448175"/>
            <a:ext cx="4506912" cy="1495425"/>
          </a:xfrm>
          <a:prstGeom prst="roundRect">
            <a:avLst>
              <a:gd name="adj" fmla="val 16667"/>
            </a:avLst>
          </a:prstGeom>
          <a:solidFill>
            <a:srgbClr val="FDFFD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0738">
              <a:lnSpc>
                <a:spcPct val="90000"/>
              </a:lnSpc>
            </a:pPr>
            <a:r>
              <a:rPr lang="en-US" b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Specific nuclei offer new opportunities for precision tests of:</a:t>
            </a:r>
            <a:endParaRPr lang="en-US" sz="2000" b="1" smtClean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marL="468313" lvl="1" indent="-354013" defTabSz="820738">
              <a:lnSpc>
                <a:spcPct val="90000"/>
              </a:lnSpc>
              <a:spcBef>
                <a:spcPct val="25000"/>
              </a:spcBef>
              <a:buFont typeface="Wingdings" charset="0"/>
              <a:buChar char="§"/>
            </a:pPr>
            <a:r>
              <a:rPr lang="en-US" sz="1600" b="1" smtClean="0">
                <a:solidFill>
                  <a:srgbClr val="CC0000"/>
                </a:solidFill>
                <a:latin typeface="Comic Sans MS" charset="0"/>
                <a:ea typeface="ＭＳ Ｐゴシック" charset="0"/>
                <a:cs typeface="Arial" charset="0"/>
              </a:rPr>
              <a:t>CP and P violation</a:t>
            </a:r>
          </a:p>
          <a:p>
            <a:pPr marL="468313" lvl="1" indent="-354013" defTabSz="820738">
              <a:lnSpc>
                <a:spcPct val="90000"/>
              </a:lnSpc>
              <a:spcBef>
                <a:spcPct val="25000"/>
              </a:spcBef>
              <a:buFont typeface="Wingdings" charset="0"/>
              <a:buChar char="§"/>
            </a:pPr>
            <a:r>
              <a:rPr lang="en-US" sz="1600" b="1" smtClean="0">
                <a:solidFill>
                  <a:srgbClr val="BE2B23"/>
                </a:solidFill>
                <a:latin typeface="Comic Sans MS" charset="0"/>
                <a:ea typeface="ＭＳ Ｐゴシック" charset="0"/>
                <a:cs typeface="Arial" charset="0"/>
              </a:rPr>
              <a:t>Unitarity of the CKM matrix</a:t>
            </a:r>
            <a:endParaRPr lang="en-US" sz="1600" b="1" smtClean="0">
              <a:solidFill>
                <a:srgbClr val="0F0C8F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marL="468313" lvl="1" indent="-354013" defTabSz="820738">
              <a:lnSpc>
                <a:spcPct val="90000"/>
              </a:lnSpc>
              <a:spcBef>
                <a:spcPct val="25000"/>
              </a:spcBef>
              <a:buFont typeface="Wingdings" charset="0"/>
              <a:buChar char="§"/>
            </a:pPr>
            <a:r>
              <a:rPr lang="en-US" sz="1600" b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rPr>
              <a:t>…</a:t>
            </a:r>
          </a:p>
        </p:txBody>
      </p:sp>
      <p:sp>
        <p:nvSpPr>
          <p:cNvPr id="91178" name="Rectangle 47"/>
          <p:cNvSpPr>
            <a:spLocks noChangeArrowheads="1"/>
          </p:cNvSpPr>
          <p:nvPr/>
        </p:nvSpPr>
        <p:spPr bwMode="auto">
          <a:xfrm>
            <a:off x="4294188" y="6032500"/>
            <a:ext cx="46974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160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How will we turn experimental signals into precise information on physics beyond the standard model?</a:t>
            </a: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57200" y="76200"/>
            <a:ext cx="8316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80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Comic Sans MS" charset="0"/>
                <a:cs typeface="ＭＳ Ｐゴシック" charset="0"/>
              </a:rPr>
              <a:t>Testing the fundamental symmetries of nature </a:t>
            </a:r>
          </a:p>
        </p:txBody>
      </p:sp>
      <p:sp>
        <p:nvSpPr>
          <p:cNvPr id="91180" name="Line 38"/>
          <p:cNvSpPr>
            <a:spLocks noChangeShapeType="1"/>
          </p:cNvSpPr>
          <p:nvPr/>
        </p:nvSpPr>
        <p:spPr bwMode="auto">
          <a:xfrm flipH="1" flipV="1">
            <a:off x="5041900" y="2941638"/>
            <a:ext cx="901700" cy="715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81" name="AutoShape 45"/>
          <p:cNvSpPr>
            <a:spLocks noChangeArrowheads="1"/>
          </p:cNvSpPr>
          <p:nvPr/>
        </p:nvSpPr>
        <p:spPr bwMode="auto">
          <a:xfrm>
            <a:off x="5486400" y="3352800"/>
            <a:ext cx="1773238" cy="407988"/>
          </a:xfrm>
          <a:prstGeom prst="roundRect">
            <a:avLst>
              <a:gd name="adj" fmla="val 16667"/>
            </a:avLst>
          </a:prstGeom>
          <a:solidFill>
            <a:srgbClr val="F1F2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Symbol" charset="0"/>
              </a:rPr>
              <a:t>bb0n </a:t>
            </a:r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searches</a:t>
            </a:r>
          </a:p>
        </p:txBody>
      </p:sp>
      <p:sp>
        <p:nvSpPr>
          <p:cNvPr id="91182" name="Line 38"/>
          <p:cNvSpPr>
            <a:spLocks noChangeShapeType="1"/>
          </p:cNvSpPr>
          <p:nvPr/>
        </p:nvSpPr>
        <p:spPr bwMode="auto">
          <a:xfrm flipH="1" flipV="1">
            <a:off x="576263" y="6096000"/>
            <a:ext cx="139700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83" name="AutoShape 45"/>
          <p:cNvSpPr>
            <a:spLocks noChangeArrowheads="1"/>
          </p:cNvSpPr>
          <p:nvPr/>
        </p:nvSpPr>
        <p:spPr bwMode="auto">
          <a:xfrm>
            <a:off x="1481138" y="6330950"/>
            <a:ext cx="1628775" cy="407988"/>
          </a:xfrm>
          <a:prstGeom prst="roundRect">
            <a:avLst>
              <a:gd name="adj" fmla="val 16667"/>
            </a:avLst>
          </a:prstGeom>
          <a:solidFill>
            <a:srgbClr val="F1F2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neutron EDM</a:t>
            </a:r>
          </a:p>
        </p:txBody>
      </p:sp>
    </p:spTree>
    <p:extLst>
      <p:ext uri="{BB962C8B-B14F-4D97-AF65-F5344CB8AC3E}">
        <p14:creationId xmlns:p14="http://schemas.microsoft.com/office/powerpoint/2010/main" val="27002851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1"/>
          <p:cNvGrpSpPr>
            <a:grpSpLocks/>
          </p:cNvGrpSpPr>
          <p:nvPr/>
        </p:nvGrpSpPr>
        <p:grpSpPr bwMode="auto">
          <a:xfrm>
            <a:off x="890588" y="1262063"/>
            <a:ext cx="6400800" cy="4889500"/>
            <a:chOff x="890588" y="1622425"/>
            <a:chExt cx="6400800" cy="4889500"/>
          </a:xfrm>
        </p:grpSpPr>
        <p:grpSp>
          <p:nvGrpSpPr>
            <p:cNvPr id="85001" name="Group 22"/>
            <p:cNvGrpSpPr>
              <a:grpSpLocks/>
            </p:cNvGrpSpPr>
            <p:nvPr/>
          </p:nvGrpSpPr>
          <p:grpSpPr bwMode="auto">
            <a:xfrm>
              <a:off x="890588" y="1749425"/>
              <a:ext cx="6400800" cy="4762500"/>
              <a:chOff x="0" y="990600"/>
              <a:chExt cx="6400800" cy="4762500"/>
            </a:xfrm>
          </p:grpSpPr>
          <p:pic>
            <p:nvPicPr>
              <p:cNvPr id="85019" name="Picture 4" descr="Periodic-table-2009-1022.EP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90600"/>
                <a:ext cx="6400800" cy="476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81967" y="3361267"/>
                <a:ext cx="317500" cy="342900"/>
              </a:xfrm>
              <a:prstGeom prst="rect">
                <a:avLst/>
              </a:prstGeom>
              <a:gradFill>
                <a:gsLst>
                  <a:gs pos="1000">
                    <a:srgbClr val="48FEFE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5023" name="TextBox 6"/>
              <p:cNvSpPr txBox="1">
                <a:spLocks noChangeArrowheads="1"/>
              </p:cNvSpPr>
              <p:nvPr/>
            </p:nvSpPr>
            <p:spPr bwMode="auto">
              <a:xfrm>
                <a:off x="3839631" y="3357042"/>
                <a:ext cx="384835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300" smtClean="0">
                    <a:solidFill>
                      <a:srgbClr val="000000"/>
                    </a:solidFill>
                    <a:latin typeface="Tahoma" charset="0"/>
                    <a:cs typeface="Tahoma" charset="0"/>
                  </a:rPr>
                  <a:t>Cn</a:t>
                </a:r>
              </a:p>
            </p:txBody>
          </p:sp>
          <p:sp>
            <p:nvSpPr>
              <p:cNvPr id="85024" name="TextBox 7"/>
              <p:cNvSpPr txBox="1">
                <a:spLocks noChangeArrowheads="1"/>
              </p:cNvSpPr>
              <p:nvPr/>
            </p:nvSpPr>
            <p:spPr bwMode="auto">
              <a:xfrm>
                <a:off x="3805786" y="3551794"/>
                <a:ext cx="30733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00" b="1" smtClean="0">
                    <a:solidFill>
                      <a:srgbClr val="000000"/>
                    </a:solidFill>
                    <a:cs typeface="Arial" charset="0"/>
                  </a:rPr>
                  <a:t>112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16400" y="3361267"/>
                <a:ext cx="317500" cy="342900"/>
              </a:xfrm>
              <a:prstGeom prst="rect">
                <a:avLst/>
              </a:prstGeom>
              <a:gradFill>
                <a:gsLst>
                  <a:gs pos="1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864100" y="3361267"/>
                <a:ext cx="317500" cy="342900"/>
              </a:xfrm>
              <a:prstGeom prst="rect">
                <a:avLst/>
              </a:prstGeom>
              <a:gradFill>
                <a:gsLst>
                  <a:gs pos="1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850466" y="3365500"/>
                <a:ext cx="317500" cy="342900"/>
              </a:xfrm>
              <a:prstGeom prst="rect">
                <a:avLst/>
              </a:prstGeom>
              <a:gradFill>
                <a:gsLst>
                  <a:gs pos="1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5034" name="TextBox 14"/>
              <p:cNvSpPr txBox="1">
                <a:spLocks noChangeArrowheads="1"/>
              </p:cNvSpPr>
              <p:nvPr/>
            </p:nvSpPr>
            <p:spPr bwMode="auto">
              <a:xfrm>
                <a:off x="4152898" y="3388793"/>
                <a:ext cx="436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smtClean="0">
                    <a:solidFill>
                      <a:srgbClr val="000000"/>
                    </a:solidFill>
                    <a:latin typeface="Tahoma" charset="0"/>
                    <a:cs typeface="Tahoma" charset="0"/>
                  </a:rPr>
                  <a:t>113</a:t>
                </a:r>
              </a:p>
            </p:txBody>
          </p:sp>
          <p:sp>
            <p:nvSpPr>
              <p:cNvPr id="85035" name="TextBox 16"/>
              <p:cNvSpPr txBox="1">
                <a:spLocks noChangeArrowheads="1"/>
              </p:cNvSpPr>
              <p:nvPr/>
            </p:nvSpPr>
            <p:spPr bwMode="auto">
              <a:xfrm>
                <a:off x="4813299" y="3388793"/>
                <a:ext cx="436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smtClean="0">
                    <a:solidFill>
                      <a:srgbClr val="000000"/>
                    </a:solidFill>
                    <a:latin typeface="Tahoma" charset="0"/>
                    <a:cs typeface="Tahoma" charset="0"/>
                  </a:rPr>
                  <a:t>115</a:t>
                </a:r>
              </a:p>
            </p:txBody>
          </p:sp>
          <p:sp>
            <p:nvSpPr>
              <p:cNvPr id="85036" name="TextBox 18"/>
              <p:cNvSpPr txBox="1">
                <a:spLocks noChangeArrowheads="1"/>
              </p:cNvSpPr>
              <p:nvPr/>
            </p:nvSpPr>
            <p:spPr bwMode="auto">
              <a:xfrm>
                <a:off x="5786966" y="3388793"/>
                <a:ext cx="436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200" smtClean="0">
                    <a:solidFill>
                      <a:srgbClr val="000000"/>
                    </a:solidFill>
                    <a:latin typeface="Tahoma" charset="0"/>
                    <a:cs typeface="Tahoma" charset="0"/>
                  </a:rPr>
                  <a:t>118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74637" y="5537200"/>
                <a:ext cx="87313" cy="889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85002" name="TextBox 25"/>
            <p:cNvSpPr txBox="1">
              <a:spLocks noChangeArrowheads="1"/>
            </p:cNvSpPr>
            <p:nvPr/>
          </p:nvSpPr>
          <p:spPr bwMode="auto">
            <a:xfrm>
              <a:off x="2262188" y="1622425"/>
              <a:ext cx="41991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  <a:latin typeface="Calibri" charset="0"/>
                </a:rPr>
                <a:t>Periodic Table of Elements 2014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410854" y="4117975"/>
              <a:ext cx="317500" cy="342900"/>
            </a:xfrm>
            <a:prstGeom prst="rect">
              <a:avLst/>
            </a:prstGeom>
            <a:gradFill>
              <a:gsLst>
                <a:gs pos="1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aseline="-250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5006" name="TextBox 18"/>
            <p:cNvSpPr txBox="1">
              <a:spLocks noChangeArrowheads="1"/>
            </p:cNvSpPr>
            <p:nvPr/>
          </p:nvSpPr>
          <p:spPr bwMode="auto">
            <a:xfrm>
              <a:off x="6346825" y="4148138"/>
              <a:ext cx="4365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smtClean="0">
                  <a:solidFill>
                    <a:srgbClr val="000000"/>
                  </a:solidFill>
                  <a:latin typeface="Tahoma" charset="0"/>
                  <a:cs typeface="Tahoma" charset="0"/>
                </a:rPr>
                <a:t>117</a:t>
              </a:r>
            </a:p>
          </p:txBody>
        </p:sp>
        <p:grpSp>
          <p:nvGrpSpPr>
            <p:cNvPr id="85007" name="Group 9"/>
            <p:cNvGrpSpPr>
              <a:grpSpLocks/>
            </p:cNvGrpSpPr>
            <p:nvPr/>
          </p:nvGrpSpPr>
          <p:grpSpPr bwMode="auto">
            <a:xfrm>
              <a:off x="5353050" y="4116388"/>
              <a:ext cx="393700" cy="379412"/>
              <a:chOff x="4397383" y="3611924"/>
              <a:chExt cx="393681" cy="379418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4473564" y="3616149"/>
                <a:ext cx="317500" cy="342900"/>
              </a:xfrm>
              <a:prstGeom prst="rect">
                <a:avLst/>
              </a:prstGeom>
              <a:gradFill>
                <a:gsLst>
                  <a:gs pos="1000">
                    <a:srgbClr val="FFF4EA"/>
                  </a:gs>
                  <a:gs pos="100000">
                    <a:srgbClr val="FFA16F"/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5017" name="TextBox 6"/>
              <p:cNvSpPr txBox="1">
                <a:spLocks noChangeArrowheads="1"/>
              </p:cNvSpPr>
              <p:nvPr/>
            </p:nvSpPr>
            <p:spPr bwMode="auto">
              <a:xfrm>
                <a:off x="4478808" y="3611924"/>
                <a:ext cx="309700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300" smtClean="0">
                    <a:solidFill>
                      <a:srgbClr val="000000"/>
                    </a:solidFill>
                    <a:latin typeface="Tahoma" charset="0"/>
                    <a:cs typeface="Tahoma" charset="0"/>
                  </a:rPr>
                  <a:t>Fl</a:t>
                </a:r>
              </a:p>
            </p:txBody>
          </p:sp>
          <p:sp>
            <p:nvSpPr>
              <p:cNvPr id="85018" name="TextBox 7"/>
              <p:cNvSpPr txBox="1">
                <a:spLocks noChangeArrowheads="1"/>
              </p:cNvSpPr>
              <p:nvPr/>
            </p:nvSpPr>
            <p:spPr bwMode="auto">
              <a:xfrm>
                <a:off x="4397383" y="3806676"/>
                <a:ext cx="31290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00" b="1" smtClean="0">
                    <a:solidFill>
                      <a:srgbClr val="000000"/>
                    </a:solidFill>
                    <a:cs typeface="Arial" charset="0"/>
                  </a:rPr>
                  <a:t>114</a:t>
                </a:r>
              </a:p>
            </p:txBody>
          </p:sp>
        </p:grpSp>
        <p:grpSp>
          <p:nvGrpSpPr>
            <p:cNvPr id="85008" name="Group 57"/>
            <p:cNvGrpSpPr>
              <a:grpSpLocks/>
            </p:cNvGrpSpPr>
            <p:nvPr/>
          </p:nvGrpSpPr>
          <p:grpSpPr bwMode="auto">
            <a:xfrm>
              <a:off x="5997575" y="4124325"/>
              <a:ext cx="414338" cy="374650"/>
              <a:chOff x="5761731" y="3270700"/>
              <a:chExt cx="415673" cy="374149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5847250" y="3270700"/>
                <a:ext cx="317500" cy="342900"/>
              </a:xfrm>
              <a:prstGeom prst="rect">
                <a:avLst/>
              </a:prstGeom>
              <a:gradFill>
                <a:gsLst>
                  <a:gs pos="1000">
                    <a:srgbClr val="FFF4EA"/>
                  </a:gs>
                  <a:gs pos="100000">
                    <a:srgbClr val="FFA16F"/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5012" name="TextBox 6"/>
              <p:cNvSpPr txBox="1">
                <a:spLocks noChangeArrowheads="1"/>
              </p:cNvSpPr>
              <p:nvPr/>
            </p:nvSpPr>
            <p:spPr bwMode="auto">
              <a:xfrm>
                <a:off x="5835224" y="3275799"/>
                <a:ext cx="342180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300" smtClean="0">
                    <a:solidFill>
                      <a:srgbClr val="000000"/>
                    </a:solidFill>
                    <a:latin typeface="Tahoma" charset="0"/>
                    <a:cs typeface="Tahoma" charset="0"/>
                  </a:rPr>
                  <a:t>Lv</a:t>
                </a:r>
              </a:p>
            </p:txBody>
          </p:sp>
          <p:sp>
            <p:nvSpPr>
              <p:cNvPr id="85013" name="TextBox 7"/>
              <p:cNvSpPr txBox="1">
                <a:spLocks noChangeArrowheads="1"/>
              </p:cNvSpPr>
              <p:nvPr/>
            </p:nvSpPr>
            <p:spPr bwMode="auto">
              <a:xfrm>
                <a:off x="5761731" y="3460183"/>
                <a:ext cx="31290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600" b="1" smtClean="0">
                    <a:solidFill>
                      <a:srgbClr val="000000"/>
                    </a:solidFill>
                    <a:cs typeface="Arial" charset="0"/>
                  </a:rPr>
                  <a:t>116</a:t>
                </a:r>
              </a:p>
            </p:txBody>
          </p:sp>
        </p:grpSp>
      </p:grpSp>
      <p:pic>
        <p:nvPicPr>
          <p:cNvPr id="4" name="Picture 3" descr="F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681">
            <a:off x="7241673" y="2051616"/>
            <a:ext cx="1624708" cy="1759051"/>
          </a:xfrm>
          <a:prstGeom prst="rect">
            <a:avLst/>
          </a:prstGeom>
          <a:scene3d>
            <a:camera prst="orthographicFront">
              <a:rot lat="0" lon="1199969" rev="0"/>
            </a:camera>
            <a:lightRig rig="threePt" dir="t"/>
          </a:scene3d>
        </p:spPr>
      </p:pic>
      <p:pic>
        <p:nvPicPr>
          <p:cNvPr id="5" name="Picture 4" descr="Lv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770">
            <a:off x="7085263" y="3937913"/>
            <a:ext cx="2032001" cy="1694874"/>
          </a:xfrm>
          <a:prstGeom prst="rect">
            <a:avLst/>
          </a:prstGeom>
          <a:scene3d>
            <a:camera prst="orthographicFront">
              <a:rot lat="20759997" lon="0" rev="0"/>
            </a:camera>
            <a:lightRig rig="threePt" dir="t"/>
          </a:scene3d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57263" y="550863"/>
            <a:ext cx="2737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dirty="0" smtClean="0">
                <a:solidFill>
                  <a:srgbClr val="000000"/>
                </a:solidFill>
              </a:rPr>
              <a:t>…as seen by chemists…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092200" y="0"/>
            <a:ext cx="6891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sz="2800" b="1" dirty="0">
                <a:solidFill>
                  <a:srgbClr val="063DE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Calibri"/>
              </a:rPr>
              <a:t>The Nuclear Landscape…</a:t>
            </a:r>
          </a:p>
        </p:txBody>
      </p:sp>
    </p:spTree>
    <p:extLst>
      <p:ext uri="{BB962C8B-B14F-4D97-AF65-F5344CB8AC3E}">
        <p14:creationId xmlns:p14="http://schemas.microsoft.com/office/powerpoint/2010/main" val="312001128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138238" y="2344737"/>
            <a:ext cx="689133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sz="4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General Principles</a:t>
            </a:r>
            <a:endParaRPr lang="en-US" sz="48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14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910263" y="3332163"/>
            <a:ext cx="2886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Nuclear structure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Nuclear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reactions</a:t>
            </a:r>
          </a:p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New standard model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5224463" y="862013"/>
            <a:ext cx="396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Hot and dense quark-gluon matter</a:t>
            </a:r>
          </a:p>
          <a:p>
            <a:endParaRPr lang="en-US" dirty="0">
              <a:solidFill>
                <a:srgbClr val="000000"/>
              </a:solidFill>
              <a:cs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Hadron structure</a:t>
            </a: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5526088" y="5011738"/>
            <a:ext cx="3617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Applications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of nuclear science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5338763" y="2274888"/>
            <a:ext cx="284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3366FF"/>
                </a:solidFill>
                <a:cs typeface="Arial" charset="0"/>
              </a:rPr>
              <a:t>Hadron-Nuclear interface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 flipH="1" flipV="1">
            <a:off x="1815307" y="3702844"/>
            <a:ext cx="5651500" cy="15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58374" name="TextBox 10"/>
          <p:cNvSpPr txBox="1">
            <a:spLocks noChangeArrowheads="1"/>
          </p:cNvSpPr>
          <p:nvPr/>
        </p:nvSpPr>
        <p:spPr bwMode="auto">
          <a:xfrm rot="-5400000">
            <a:off x="4080669" y="1219994"/>
            <a:ext cx="163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cs typeface="Arial" charset="0"/>
              </a:rPr>
              <a:t>Resolution</a:t>
            </a:r>
          </a:p>
        </p:txBody>
      </p:sp>
      <p:pic>
        <p:nvPicPr>
          <p:cNvPr id="58375" name="Picture 10" descr="DoF_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54000"/>
            <a:ext cx="4016375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Left Arrow 11"/>
          <p:cNvSpPr>
            <a:spLocks noChangeArrowheads="1"/>
          </p:cNvSpPr>
          <p:nvPr/>
        </p:nvSpPr>
        <p:spPr bwMode="auto">
          <a:xfrm>
            <a:off x="4787900" y="2324100"/>
            <a:ext cx="533400" cy="279400"/>
          </a:xfrm>
          <a:prstGeom prst="lef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triped Right Arrow 12"/>
          <p:cNvSpPr/>
          <p:nvPr/>
        </p:nvSpPr>
        <p:spPr bwMode="auto">
          <a:xfrm rot="16200000">
            <a:off x="7912100" y="2552700"/>
            <a:ext cx="647700" cy="6096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Striped Right Arrow 13"/>
          <p:cNvSpPr/>
          <p:nvPr/>
        </p:nvSpPr>
        <p:spPr bwMode="auto">
          <a:xfrm rot="5400000" flipV="1">
            <a:off x="7912100" y="1790700"/>
            <a:ext cx="647700" cy="609600"/>
          </a:xfrm>
          <a:prstGeom prst="stripedRightArrow">
            <a:avLst/>
          </a:prstGeom>
          <a:solidFill>
            <a:srgbClr val="EBA28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9700" y="208900"/>
            <a:ext cx="5910262" cy="6041325"/>
            <a:chOff x="139700" y="196200"/>
            <a:chExt cx="5910262" cy="6041325"/>
          </a:xfrm>
        </p:grpSpPr>
        <p:grpSp>
          <p:nvGrpSpPr>
            <p:cNvPr id="58381" name="Group 3"/>
            <p:cNvGrpSpPr>
              <a:grpSpLocks/>
            </p:cNvGrpSpPr>
            <p:nvPr/>
          </p:nvGrpSpPr>
          <p:grpSpPr bwMode="auto">
            <a:xfrm>
              <a:off x="4611202" y="2987697"/>
              <a:ext cx="1438760" cy="2659702"/>
              <a:chOff x="4187442" y="2998988"/>
              <a:chExt cx="1439333" cy="2660248"/>
            </a:xfrm>
          </p:grpSpPr>
          <p:sp>
            <p:nvSpPr>
              <p:cNvPr id="58386" name="TextBox 11"/>
              <p:cNvSpPr txBox="1">
                <a:spLocks noChangeArrowheads="1"/>
              </p:cNvSpPr>
              <p:nvPr/>
            </p:nvSpPr>
            <p:spPr bwMode="auto">
              <a:xfrm rot="16200000">
                <a:off x="3174408" y="4128977"/>
                <a:ext cx="2660248" cy="400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solidFill>
                      <a:srgbClr val="0000FF"/>
                    </a:solidFill>
                  </a:rPr>
                  <a:t>Effective Field Theory</a:t>
                </a:r>
              </a:p>
            </p:txBody>
          </p:sp>
          <p:pic>
            <p:nvPicPr>
              <p:cNvPr id="58387" name="Picture 2" descr="tool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32871">
                <a:off x="4047020" y="3555996"/>
                <a:ext cx="1720178" cy="143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139700" y="196200"/>
              <a:ext cx="1558011" cy="6041325"/>
              <a:chOff x="-284163" y="207963"/>
              <a:chExt cx="1558011" cy="6041325"/>
            </a:xfrm>
          </p:grpSpPr>
          <p:sp>
            <p:nvSpPr>
              <p:cNvPr id="58382" name="TextBox 1"/>
              <p:cNvSpPr txBox="1">
                <a:spLocks noChangeArrowheads="1"/>
              </p:cNvSpPr>
              <p:nvPr/>
            </p:nvSpPr>
            <p:spPr bwMode="auto">
              <a:xfrm>
                <a:off x="-55563" y="4584816"/>
                <a:ext cx="68480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solidFill>
                      <a:srgbClr val="FF0000"/>
                    </a:solidFill>
                  </a:rPr>
                  <a:t>DFT</a:t>
                </a:r>
              </a:p>
            </p:txBody>
          </p:sp>
          <p:sp>
            <p:nvSpPr>
              <p:cNvPr id="58383" name="TextBox 16"/>
              <p:cNvSpPr txBox="1">
                <a:spLocks noChangeArrowheads="1"/>
              </p:cNvSpPr>
              <p:nvPr/>
            </p:nvSpPr>
            <p:spPr bwMode="auto">
              <a:xfrm>
                <a:off x="-284163" y="5541402"/>
                <a:ext cx="155801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collective</a:t>
                </a:r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models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384" name="TextBox 17"/>
              <p:cNvSpPr txBox="1">
                <a:spLocks noChangeArrowheads="1"/>
              </p:cNvSpPr>
              <p:nvPr/>
            </p:nvSpPr>
            <p:spPr bwMode="auto">
              <a:xfrm>
                <a:off x="-30163" y="355633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solidFill>
                      <a:srgbClr val="FF0000"/>
                    </a:solidFill>
                  </a:rPr>
                  <a:t>CI</a:t>
                </a:r>
              </a:p>
            </p:txBody>
          </p:sp>
          <p:sp>
            <p:nvSpPr>
              <p:cNvPr id="58385" name="TextBox 18"/>
              <p:cNvSpPr txBox="1">
                <a:spLocks noChangeArrowheads="1"/>
              </p:cNvSpPr>
              <p:nvPr/>
            </p:nvSpPr>
            <p:spPr bwMode="auto">
              <a:xfrm>
                <a:off x="-169863" y="2709863"/>
                <a:ext cx="106869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solidFill>
                      <a:srgbClr val="FF0000"/>
                    </a:solidFill>
                  </a:rPr>
                  <a:t>ab</a:t>
                </a:r>
                <a:r>
                  <a:rPr lang="en-US" sz="2000" dirty="0">
                    <a:solidFill>
                      <a:srgbClr val="FF0000"/>
                    </a:solidFill>
                  </a:rPr>
                  <a:t> initio</a:t>
                </a:r>
              </a:p>
            </p:txBody>
          </p:sp>
          <p:sp>
            <p:nvSpPr>
              <p:cNvPr id="21" name="TextBox 18"/>
              <p:cNvSpPr txBox="1">
                <a:spLocks noChangeArrowheads="1"/>
              </p:cNvSpPr>
              <p:nvPr/>
            </p:nvSpPr>
            <p:spPr bwMode="auto">
              <a:xfrm>
                <a:off x="-169863" y="207963"/>
                <a:ext cx="89725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LQCD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18"/>
              <p:cNvSpPr txBox="1">
                <a:spLocks noChangeArrowheads="1"/>
              </p:cNvSpPr>
              <p:nvPr/>
            </p:nvSpPr>
            <p:spPr bwMode="auto">
              <a:xfrm>
                <a:off x="-169863" y="1096963"/>
                <a:ext cx="101146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quark</a:t>
                </a:r>
              </a:p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models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041502" y="485034"/>
            <a:ext cx="12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scale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separation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5201" y="5871634"/>
            <a:ext cx="428413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To explain, predict, use…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03800" y="0"/>
            <a:ext cx="392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FFFF00"/>
              </a:buClr>
              <a:buSzPct val="100000"/>
            </a:pPr>
            <a:r>
              <a:rPr lang="en-US" sz="2800" dirty="0">
                <a:solidFill>
                  <a:srgbClr val="000090"/>
                </a:solidFill>
                <a:latin typeface="Arial"/>
                <a:ea typeface="ヒラギノ角ゴ ProN W3" charset="0"/>
                <a:cs typeface="Arial"/>
                <a:sym typeface="Times New Roman" charset="0"/>
              </a:rPr>
              <a:t>How 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ea typeface="ヒラギノ角ゴ ProN W3" charset="0"/>
                <a:cs typeface="Arial"/>
                <a:sym typeface="Times New Roman" charset="0"/>
              </a:rPr>
              <a:t>are nuclei made?</a:t>
            </a:r>
          </a:p>
          <a:p>
            <a:pPr algn="ctr" defTabSz="914400">
              <a:buClr>
                <a:srgbClr val="FFFF00"/>
              </a:buClr>
              <a:buSzPct val="100000"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Origin of elements, isotopes</a:t>
            </a:r>
            <a:endParaRPr lang="en-US" sz="2000" dirty="0">
              <a:solidFill>
                <a:srgbClr val="000090"/>
              </a:solidFill>
              <a:latin typeface="Arial"/>
              <a:ea typeface="ヒラギノ角ゴ ProN W3" charset="0"/>
              <a:cs typeface="Arial"/>
              <a:sym typeface="Times New Roman" charset="0"/>
            </a:endParaRPr>
          </a:p>
        </p:txBody>
      </p:sp>
      <p:sp>
        <p:nvSpPr>
          <p:cNvPr id="4" name="Curved Left Arrow 3"/>
          <p:cNvSpPr/>
          <p:nvPr/>
        </p:nvSpPr>
        <p:spPr bwMode="auto">
          <a:xfrm>
            <a:off x="2552700" y="711200"/>
            <a:ext cx="660400" cy="20193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130800" y="4962525"/>
            <a:ext cx="3894138" cy="1754188"/>
          </a:xfrm>
          <a:prstGeom prst="rect">
            <a:avLst/>
          </a:prstGeom>
          <a:solidFill>
            <a:srgbClr val="CAFF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4080"/>
                </a:solidFill>
                <a:latin typeface="+mn-lt"/>
              </a:rPr>
              <a:t>Third Law </a:t>
            </a:r>
            <a:r>
              <a:rPr lang="en-US" altLang="ja-JP" sz="1800" dirty="0">
                <a:solidFill>
                  <a:srgbClr val="004080"/>
                </a:solidFill>
                <a:latin typeface="+mn-lt"/>
              </a:rPr>
              <a:t>of Progress in Theoretical Physics by Weinberg</a:t>
            </a:r>
            <a:r>
              <a:rPr lang="en-US" sz="1800" dirty="0">
                <a:solidFill>
                  <a:srgbClr val="004080"/>
                </a:solidFill>
                <a:latin typeface="+mn-lt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228600" indent="-50800">
              <a:defRPr/>
            </a:pPr>
            <a:r>
              <a:rPr lang="ja-JP" altLang="en-US" sz="1800" dirty="0">
                <a:solidFill>
                  <a:srgbClr val="000000"/>
                </a:solidFill>
                <a:latin typeface="+mn-lt"/>
              </a:rPr>
              <a:t>“</a:t>
            </a:r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You may use any degrees of freedom you like to describe a physical system, but if you use the wrong ones, you</a:t>
            </a:r>
            <a:r>
              <a:rPr lang="ja-JP" altLang="en-US" sz="1800" dirty="0">
                <a:solidFill>
                  <a:srgbClr val="000000"/>
                </a:solidFill>
                <a:latin typeface="+mn-lt"/>
              </a:rPr>
              <a:t>’</a:t>
            </a:r>
            <a:r>
              <a:rPr lang="en-US" altLang="ja-JP" sz="1800" dirty="0" err="1">
                <a:solidFill>
                  <a:srgbClr val="000000"/>
                </a:solidFill>
                <a:latin typeface="+mn-lt"/>
              </a:rPr>
              <a:t>ll</a:t>
            </a:r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 be sorry!</a:t>
            </a:r>
            <a:r>
              <a:rPr lang="ja-JP" altLang="en-US" sz="1800" dirty="0">
                <a:solidFill>
                  <a:srgbClr val="000000"/>
                </a:solidFill>
                <a:latin typeface="+mn-lt"/>
              </a:rPr>
              <a:t>”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5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14300"/>
            <a:ext cx="7442200" cy="5155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defRPr/>
            </a:pPr>
            <a:r>
              <a:rPr lang="en-US" sz="3000" dirty="0" smtClean="0">
                <a:solidFill>
                  <a:srgbClr val="000090"/>
                </a:solidFill>
                <a:latin typeface="Arial"/>
                <a:ea typeface="Comic Sans MS" charset="0"/>
                <a:cs typeface="Arial"/>
              </a:rPr>
              <a:t>The </a:t>
            </a:r>
            <a:r>
              <a:rPr lang="en-US" sz="3000" dirty="0" err="1" smtClean="0">
                <a:solidFill>
                  <a:srgbClr val="000090"/>
                </a:solidFill>
                <a:latin typeface="Arial"/>
                <a:ea typeface="Comic Sans MS" charset="0"/>
                <a:cs typeface="Arial"/>
              </a:rPr>
              <a:t>Hadronic</a:t>
            </a:r>
            <a:r>
              <a:rPr lang="en-US" sz="3000" dirty="0" smtClean="0">
                <a:solidFill>
                  <a:srgbClr val="000090"/>
                </a:solidFill>
                <a:latin typeface="Arial"/>
                <a:ea typeface="Comic Sans MS" charset="0"/>
                <a:cs typeface="Arial"/>
              </a:rPr>
              <a:t> Many-Body problem</a:t>
            </a:r>
            <a:endParaRPr lang="en-US" sz="3000" dirty="0">
              <a:solidFill>
                <a:srgbClr val="000090"/>
              </a:solidFill>
              <a:latin typeface="Arial"/>
              <a:ea typeface="Comic Sans MS" charset="0"/>
              <a:cs typeface="Arial"/>
            </a:endParaRPr>
          </a:p>
        </p:txBody>
      </p:sp>
      <p:sp>
        <p:nvSpPr>
          <p:cNvPr id="56322" name="TextBox 9"/>
          <p:cNvSpPr txBox="1">
            <a:spLocks noChangeArrowheads="1"/>
          </p:cNvSpPr>
          <p:nvPr/>
        </p:nvSpPr>
        <p:spPr bwMode="auto">
          <a:xfrm>
            <a:off x="495300" y="4394200"/>
            <a:ext cx="38782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 smtClean="0">
                <a:solidFill>
                  <a:srgbClr val="333399"/>
                </a:solidFill>
                <a:cs typeface="Arial" charset="0"/>
              </a:rPr>
              <a:t>hadron spectroscopy</a:t>
            </a:r>
          </a:p>
          <a:p>
            <a:pPr defTabSz="914400" eaLnBrk="1" hangingPunct="1"/>
            <a:endParaRPr lang="en-US" sz="1800" smtClean="0">
              <a:solidFill>
                <a:srgbClr val="000000"/>
              </a:solidFill>
              <a:cs typeface="Arial" charset="0"/>
            </a:endParaRPr>
          </a:p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The origin of confinement</a:t>
            </a:r>
          </a:p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The origin of mass, spin</a:t>
            </a:r>
          </a:p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Quantum numbers and symmetries</a:t>
            </a:r>
          </a:p>
        </p:txBody>
      </p:sp>
      <p:sp>
        <p:nvSpPr>
          <p:cNvPr id="56323" name="TextBox 10"/>
          <p:cNvSpPr txBox="1">
            <a:spLocks noChangeArrowheads="1"/>
          </p:cNvSpPr>
          <p:nvPr/>
        </p:nvSpPr>
        <p:spPr bwMode="auto">
          <a:xfrm>
            <a:off x="4533900" y="4394200"/>
            <a:ext cx="4470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b="1" smtClean="0">
                <a:solidFill>
                  <a:srgbClr val="333399"/>
                </a:solidFill>
                <a:cs typeface="Arial" charset="0"/>
              </a:rPr>
              <a:t>nuclear spectroscopy</a:t>
            </a:r>
          </a:p>
          <a:p>
            <a:pPr defTabSz="914400" eaLnBrk="1" hangingPunct="1"/>
            <a:endParaRPr lang="en-US" sz="1800" smtClean="0">
              <a:solidFill>
                <a:srgbClr val="000000"/>
              </a:solidFill>
              <a:cs typeface="Arial" charset="0"/>
            </a:endParaRPr>
          </a:p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The origin of nuclear force</a:t>
            </a:r>
          </a:p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The origin of binding, spin</a:t>
            </a:r>
          </a:p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Quantum numbers and symmetries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62125" y="682625"/>
            <a:ext cx="5480050" cy="356076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5632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98538"/>
            <a:ext cx="227488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2295525" y="1063625"/>
            <a:ext cx="755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kern="0" dirty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rPr>
              <a:t>=1/2</a:t>
            </a:r>
          </a:p>
        </p:txBody>
      </p:sp>
      <p:grpSp>
        <p:nvGrpSpPr>
          <p:cNvPr id="56327" name="Group 26"/>
          <p:cNvGrpSpPr>
            <a:grpSpLocks/>
          </p:cNvGrpSpPr>
          <p:nvPr/>
        </p:nvGrpSpPr>
        <p:grpSpPr bwMode="auto">
          <a:xfrm>
            <a:off x="4637088" y="998538"/>
            <a:ext cx="2274887" cy="2587625"/>
            <a:chOff x="4269516" y="1810626"/>
            <a:chExt cx="2274888" cy="2587625"/>
          </a:xfrm>
        </p:grpSpPr>
        <p:pic>
          <p:nvPicPr>
            <p:cNvPr id="56331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516" y="1810626"/>
              <a:ext cx="2274888" cy="258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2" name="Picture 28" descr="nucleus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858" y="2248096"/>
              <a:ext cx="1918274" cy="169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5043488" y="1020763"/>
            <a:ext cx="56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rPr>
              <a:t>J=2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33663" y="3533775"/>
            <a:ext cx="134461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FFEE00"/>
                </a:solidFill>
                <a:ea typeface="ＭＳ Ｐゴシック" charset="0"/>
                <a:cs typeface="ＭＳ Ｐゴシック" charset="0"/>
              </a:rPr>
              <a:t>proton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40313" y="3533775"/>
            <a:ext cx="14890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FFEE00"/>
                </a:solidFill>
                <a:ea typeface="ＭＳ Ｐゴシック" charset="0"/>
                <a:cs typeface="ＭＳ Ｐゴシック" charset="0"/>
              </a:rPr>
              <a:t>nucleus</a:t>
            </a:r>
          </a:p>
        </p:txBody>
      </p:sp>
    </p:spTree>
    <p:extLst>
      <p:ext uri="{BB962C8B-B14F-4D97-AF65-F5344CB8AC3E}">
        <p14:creationId xmlns:p14="http://schemas.microsoft.com/office/powerpoint/2010/main" val="23075044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2" descr="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10354"/>
            <a:ext cx="7216775" cy="660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5265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ounded Rectangle 210"/>
          <p:cNvSpPr/>
          <p:nvPr/>
        </p:nvSpPr>
        <p:spPr bwMode="auto">
          <a:xfrm>
            <a:off x="2968625" y="293688"/>
            <a:ext cx="1411288" cy="10985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electronic shells of the atom</a:t>
            </a:r>
          </a:p>
          <a:p>
            <a:pPr algn="ctr" defTabSz="914400" eaLnBrk="0" hangingPunct="0">
              <a:defRPr/>
            </a:pPr>
            <a:endParaRPr lang="en-US" b="1">
              <a:solidFill>
                <a:srgbClr val="FFFFFF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7218" name="Group 265"/>
          <p:cNvGrpSpPr>
            <a:grpSpLocks/>
          </p:cNvGrpSpPr>
          <p:nvPr/>
        </p:nvGrpSpPr>
        <p:grpSpPr bwMode="auto">
          <a:xfrm>
            <a:off x="3100388" y="1900238"/>
            <a:ext cx="1495425" cy="4311650"/>
            <a:chOff x="3890963" y="150813"/>
            <a:chExt cx="1495425" cy="4311650"/>
          </a:xfrm>
        </p:grpSpPr>
        <p:grpSp>
          <p:nvGrpSpPr>
            <p:cNvPr id="137280" name="Group 77"/>
            <p:cNvGrpSpPr>
              <a:grpSpLocks/>
            </p:cNvGrpSpPr>
            <p:nvPr/>
          </p:nvGrpSpPr>
          <p:grpSpPr bwMode="auto">
            <a:xfrm>
              <a:off x="3890963" y="770837"/>
              <a:ext cx="986241" cy="3481055"/>
              <a:chOff x="4672667" y="1325249"/>
              <a:chExt cx="986333" cy="2208985"/>
            </a:xfrm>
          </p:grpSpPr>
          <p:sp>
            <p:nvSpPr>
              <p:cNvPr id="137303" name="Line 20"/>
              <p:cNvSpPr>
                <a:spLocks noChangeShapeType="1"/>
              </p:cNvSpPr>
              <p:nvPr/>
            </p:nvSpPr>
            <p:spPr bwMode="auto">
              <a:xfrm flipH="1">
                <a:off x="4672667" y="3403143"/>
                <a:ext cx="986333" cy="0"/>
              </a:xfrm>
              <a:prstGeom prst="line">
                <a:avLst/>
              </a:prstGeom>
              <a:noFill/>
              <a:ln w="50800">
                <a:solidFill>
                  <a:srgbClr val="60C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4" name="Line 3"/>
              <p:cNvSpPr>
                <a:spLocks noChangeShapeType="1"/>
              </p:cNvSpPr>
              <p:nvPr/>
            </p:nvSpPr>
            <p:spPr bwMode="auto">
              <a:xfrm flipH="1">
                <a:off x="4672667" y="3534234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5" name="Line 20"/>
              <p:cNvSpPr>
                <a:spLocks noChangeShapeType="1"/>
              </p:cNvSpPr>
              <p:nvPr/>
            </p:nvSpPr>
            <p:spPr bwMode="auto">
              <a:xfrm flipH="1">
                <a:off x="4672667" y="2550427"/>
                <a:ext cx="986333" cy="0"/>
              </a:xfrm>
              <a:prstGeom prst="line">
                <a:avLst/>
              </a:prstGeom>
              <a:noFill/>
              <a:ln w="50800">
                <a:solidFill>
                  <a:srgbClr val="60C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6" name="Line 3"/>
              <p:cNvSpPr>
                <a:spLocks noChangeShapeType="1"/>
              </p:cNvSpPr>
              <p:nvPr/>
            </p:nvSpPr>
            <p:spPr bwMode="auto">
              <a:xfrm flipH="1">
                <a:off x="4672667" y="2670177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7" name="Line 20"/>
              <p:cNvSpPr>
                <a:spLocks noChangeShapeType="1"/>
              </p:cNvSpPr>
              <p:nvPr/>
            </p:nvSpPr>
            <p:spPr bwMode="auto">
              <a:xfrm flipH="1">
                <a:off x="4672667" y="1877276"/>
                <a:ext cx="986333" cy="0"/>
              </a:xfrm>
              <a:prstGeom prst="line">
                <a:avLst/>
              </a:prstGeom>
              <a:noFill/>
              <a:ln w="50800">
                <a:solidFill>
                  <a:srgbClr val="60C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8" name="Line 20"/>
              <p:cNvSpPr>
                <a:spLocks noChangeShapeType="1"/>
              </p:cNvSpPr>
              <p:nvPr/>
            </p:nvSpPr>
            <p:spPr bwMode="auto">
              <a:xfrm flipH="1">
                <a:off x="4672667" y="1325249"/>
                <a:ext cx="986333" cy="0"/>
              </a:xfrm>
              <a:prstGeom prst="line">
                <a:avLst/>
              </a:prstGeom>
              <a:noFill/>
              <a:ln w="50800">
                <a:solidFill>
                  <a:srgbClr val="60C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9" name="Line 3"/>
              <p:cNvSpPr>
                <a:spLocks noChangeShapeType="1"/>
              </p:cNvSpPr>
              <p:nvPr/>
            </p:nvSpPr>
            <p:spPr bwMode="auto">
              <a:xfrm flipH="1">
                <a:off x="4672667" y="1435031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10" name="Line 3"/>
              <p:cNvSpPr>
                <a:spLocks noChangeShapeType="1"/>
              </p:cNvSpPr>
              <p:nvPr/>
            </p:nvSpPr>
            <p:spPr bwMode="auto">
              <a:xfrm flipH="1">
                <a:off x="4672667" y="1496714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11" name="Line 3"/>
              <p:cNvSpPr>
                <a:spLocks noChangeShapeType="1"/>
              </p:cNvSpPr>
              <p:nvPr/>
            </p:nvSpPr>
            <p:spPr bwMode="auto">
              <a:xfrm flipH="1">
                <a:off x="4672667" y="1955284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12" name="Line 3"/>
              <p:cNvSpPr>
                <a:spLocks noChangeShapeType="1"/>
              </p:cNvSpPr>
              <p:nvPr/>
            </p:nvSpPr>
            <p:spPr bwMode="auto">
              <a:xfrm flipH="1">
                <a:off x="4672667" y="2028306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52" name="Oval 251"/>
            <p:cNvSpPr/>
            <p:nvPr/>
          </p:nvSpPr>
          <p:spPr bwMode="auto">
            <a:xfrm>
              <a:off x="4094950" y="3179677"/>
              <a:ext cx="578267" cy="578286"/>
            </a:xfrm>
            <a:prstGeom prst="ellipse">
              <a:avLst/>
            </a:prstGeom>
            <a:gradFill>
              <a:gsLst>
                <a:gs pos="0">
                  <a:srgbClr val="7090FF"/>
                </a:gs>
                <a:gs pos="100000">
                  <a:srgbClr val="B8CA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defRPr/>
              </a:pPr>
              <a:r>
                <a:rPr lang="en-US" sz="1800" b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4094950" y="2023103"/>
              <a:ext cx="578267" cy="578286"/>
            </a:xfrm>
            <a:prstGeom prst="ellipse">
              <a:avLst/>
            </a:prstGeom>
            <a:gradFill>
              <a:gsLst>
                <a:gs pos="0">
                  <a:srgbClr val="7090FF"/>
                </a:gs>
                <a:gs pos="100000">
                  <a:srgbClr val="B8CA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defRPr/>
              </a:pPr>
              <a:r>
                <a:rPr lang="en-US" sz="1800" b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Arial" charset="0"/>
                </a:rPr>
                <a:t>18</a:t>
              </a: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4094950" y="1064283"/>
              <a:ext cx="578267" cy="578286"/>
            </a:xfrm>
            <a:prstGeom prst="ellipse">
              <a:avLst/>
            </a:prstGeom>
            <a:gradFill>
              <a:gsLst>
                <a:gs pos="0">
                  <a:srgbClr val="7090FF"/>
                </a:gs>
                <a:gs pos="100000">
                  <a:srgbClr val="B8CA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defRPr/>
              </a:pPr>
              <a:r>
                <a:rPr lang="en-US" sz="1800" b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Arial" charset="0"/>
                </a:rPr>
                <a:t>36</a:t>
              </a: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4094950" y="150813"/>
              <a:ext cx="578267" cy="578286"/>
            </a:xfrm>
            <a:prstGeom prst="ellipse">
              <a:avLst/>
            </a:prstGeom>
            <a:gradFill>
              <a:gsLst>
                <a:gs pos="0">
                  <a:srgbClr val="7090FF"/>
                </a:gs>
                <a:gs pos="100000">
                  <a:srgbClr val="B8CA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defRPr/>
              </a:pPr>
              <a:r>
                <a:rPr lang="en-US" sz="1800" b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Arial" charset="0"/>
                </a:rPr>
                <a:t>54</a:t>
              </a:r>
            </a:p>
          </p:txBody>
        </p:sp>
        <p:sp>
          <p:nvSpPr>
            <p:cNvPr id="256" name="TextBox 255"/>
            <p:cNvSpPr txBox="1"/>
            <p:nvPr/>
          </p:nvSpPr>
          <p:spPr bwMode="auto">
            <a:xfrm>
              <a:off x="4945063" y="4092575"/>
              <a:ext cx="441325" cy="369888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2s</a:t>
              </a:r>
            </a:p>
          </p:txBody>
        </p:sp>
        <p:sp>
          <p:nvSpPr>
            <p:cNvPr id="257" name="TextBox 256"/>
            <p:cNvSpPr txBox="1"/>
            <p:nvPr/>
          </p:nvSpPr>
          <p:spPr bwMode="auto">
            <a:xfrm>
              <a:off x="4945063" y="3814763"/>
              <a:ext cx="441325" cy="369887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2p</a:t>
              </a:r>
            </a:p>
          </p:txBody>
        </p:sp>
        <p:sp>
          <p:nvSpPr>
            <p:cNvPr id="258" name="TextBox 257"/>
            <p:cNvSpPr txBox="1"/>
            <p:nvPr/>
          </p:nvSpPr>
          <p:spPr bwMode="auto">
            <a:xfrm>
              <a:off x="4945063" y="2736850"/>
              <a:ext cx="428625" cy="369888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3s</a:t>
              </a:r>
            </a:p>
          </p:txBody>
        </p:sp>
        <p:sp>
          <p:nvSpPr>
            <p:cNvPr id="259" name="TextBox 258"/>
            <p:cNvSpPr txBox="1"/>
            <p:nvPr/>
          </p:nvSpPr>
          <p:spPr bwMode="auto">
            <a:xfrm>
              <a:off x="4945063" y="2459038"/>
              <a:ext cx="441325" cy="369887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3p</a:t>
              </a:r>
            </a:p>
          </p:txBody>
        </p:sp>
        <p:sp>
          <p:nvSpPr>
            <p:cNvPr id="260" name="TextBox 259"/>
            <p:cNvSpPr txBox="1"/>
            <p:nvPr/>
          </p:nvSpPr>
          <p:spPr bwMode="auto">
            <a:xfrm>
              <a:off x="4945063" y="1801813"/>
              <a:ext cx="428625" cy="368300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4s</a:t>
              </a:r>
            </a:p>
          </p:txBody>
        </p:sp>
        <p:sp>
          <p:nvSpPr>
            <p:cNvPr id="261" name="TextBox 260"/>
            <p:cNvSpPr txBox="1"/>
            <p:nvPr/>
          </p:nvSpPr>
          <p:spPr bwMode="auto">
            <a:xfrm>
              <a:off x="4945063" y="1330325"/>
              <a:ext cx="441325" cy="368300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4p</a:t>
              </a:r>
            </a:p>
          </p:txBody>
        </p:sp>
        <p:sp>
          <p:nvSpPr>
            <p:cNvPr id="262" name="TextBox 261"/>
            <p:cNvSpPr txBox="1"/>
            <p:nvPr/>
          </p:nvSpPr>
          <p:spPr bwMode="auto">
            <a:xfrm>
              <a:off x="4945063" y="1568450"/>
              <a:ext cx="441325" cy="368300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3d</a:t>
              </a:r>
            </a:p>
          </p:txBody>
        </p:sp>
        <p:sp>
          <p:nvSpPr>
            <p:cNvPr id="263" name="TextBox 262"/>
            <p:cNvSpPr txBox="1"/>
            <p:nvPr/>
          </p:nvSpPr>
          <p:spPr bwMode="auto">
            <a:xfrm>
              <a:off x="4945063" y="933450"/>
              <a:ext cx="428625" cy="368300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5s</a:t>
              </a:r>
            </a:p>
          </p:txBody>
        </p:sp>
        <p:sp>
          <p:nvSpPr>
            <p:cNvPr id="264" name="TextBox 263"/>
            <p:cNvSpPr txBox="1"/>
            <p:nvPr/>
          </p:nvSpPr>
          <p:spPr bwMode="auto">
            <a:xfrm>
              <a:off x="4945063" y="461963"/>
              <a:ext cx="441325" cy="369887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5p</a:t>
              </a:r>
            </a:p>
          </p:txBody>
        </p:sp>
        <p:sp>
          <p:nvSpPr>
            <p:cNvPr id="265" name="TextBox 264"/>
            <p:cNvSpPr txBox="1"/>
            <p:nvPr/>
          </p:nvSpPr>
          <p:spPr bwMode="auto">
            <a:xfrm>
              <a:off x="4945063" y="700088"/>
              <a:ext cx="441325" cy="369887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4d</a:t>
              </a:r>
            </a:p>
          </p:txBody>
        </p:sp>
      </p:grpSp>
      <p:sp>
        <p:nvSpPr>
          <p:cNvPr id="267" name="Rectangle 58"/>
          <p:cNvSpPr>
            <a:spLocks noChangeArrowheads="1"/>
          </p:cNvSpPr>
          <p:nvPr/>
        </p:nvSpPr>
        <p:spPr bwMode="auto">
          <a:xfrm>
            <a:off x="1403350" y="3678238"/>
            <a:ext cx="143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4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noble gases</a:t>
            </a:r>
          </a:p>
          <a:p>
            <a:pPr algn="ctr" defTabSz="914400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(closed shells)</a:t>
            </a:r>
          </a:p>
        </p:txBody>
      </p:sp>
      <p:cxnSp>
        <p:nvCxnSpPr>
          <p:cNvPr id="268" name="Straight Arrow Connector 267"/>
          <p:cNvCxnSpPr/>
          <p:nvPr/>
        </p:nvCxnSpPr>
        <p:spPr bwMode="auto">
          <a:xfrm flipV="1">
            <a:off x="2532063" y="3135313"/>
            <a:ext cx="630237" cy="577850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9" name="Straight Arrow Connector 268"/>
          <p:cNvCxnSpPr/>
          <p:nvPr/>
        </p:nvCxnSpPr>
        <p:spPr bwMode="auto">
          <a:xfrm>
            <a:off x="2765425" y="4014788"/>
            <a:ext cx="476250" cy="7937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0" name="Straight Arrow Connector 269"/>
          <p:cNvCxnSpPr>
            <a:stCxn id="267" idx="2"/>
          </p:cNvCxnSpPr>
          <p:nvPr/>
        </p:nvCxnSpPr>
        <p:spPr bwMode="auto">
          <a:xfrm rot="16200000" flipH="1">
            <a:off x="2287588" y="4037013"/>
            <a:ext cx="842962" cy="1173162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1" name="Straight Arrow Connector 270"/>
          <p:cNvCxnSpPr>
            <a:stCxn id="267" idx="0"/>
          </p:cNvCxnSpPr>
          <p:nvPr/>
        </p:nvCxnSpPr>
        <p:spPr bwMode="auto">
          <a:xfrm rot="5400000" flipH="1" flipV="1">
            <a:off x="1917700" y="2478088"/>
            <a:ext cx="1404938" cy="995362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78400" y="93663"/>
            <a:ext cx="3910013" cy="6273800"/>
            <a:chOff x="4978818" y="93579"/>
            <a:chExt cx="3908871" cy="6274300"/>
          </a:xfrm>
        </p:grpSpPr>
        <p:sp>
          <p:nvSpPr>
            <p:cNvPr id="212" name="Rounded Rectangle 211"/>
            <p:cNvSpPr/>
            <p:nvPr/>
          </p:nvSpPr>
          <p:spPr bwMode="auto">
            <a:xfrm>
              <a:off x="7238758" y="346011"/>
              <a:ext cx="1410876" cy="110022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nucleonic</a:t>
              </a:r>
            </a:p>
            <a:p>
              <a:pPr algn="ctr" defTabSz="914400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shells of </a:t>
              </a:r>
            </a:p>
            <a:p>
              <a:pPr algn="ctr" defTabSz="914400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the nucleus</a:t>
              </a:r>
            </a:p>
            <a:p>
              <a:pPr algn="ctr" defTabSz="914400" eaLnBrk="0" hangingPunct="0">
                <a:defRPr/>
              </a:pPr>
              <a:endParaRPr lang="en-US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8" name="Rectangle 58"/>
            <p:cNvSpPr>
              <a:spLocks noChangeArrowheads="1"/>
            </p:cNvSpPr>
            <p:nvPr/>
          </p:nvSpPr>
          <p:spPr bwMode="auto">
            <a:xfrm>
              <a:off x="5361294" y="3646687"/>
              <a:ext cx="1333111" cy="52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magic nuclei</a:t>
              </a:r>
            </a:p>
            <a:p>
              <a:pPr algn="ctr" defTabSz="914400"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(closed shells)</a:t>
              </a:r>
            </a:p>
          </p:txBody>
        </p:sp>
        <p:grpSp>
          <p:nvGrpSpPr>
            <p:cNvPr id="137236" name="Group 114"/>
            <p:cNvGrpSpPr>
              <a:grpSpLocks/>
            </p:cNvGrpSpPr>
            <p:nvPr/>
          </p:nvGrpSpPr>
          <p:grpSpPr bwMode="auto">
            <a:xfrm>
              <a:off x="7093814" y="1860967"/>
              <a:ext cx="1793875" cy="4506912"/>
              <a:chOff x="588691" y="4545832"/>
              <a:chExt cx="1793755" cy="4507448"/>
            </a:xfrm>
          </p:grpSpPr>
          <p:grpSp>
            <p:nvGrpSpPr>
              <p:cNvPr id="137245" name="Group 113"/>
              <p:cNvGrpSpPr>
                <a:grpSpLocks/>
              </p:cNvGrpSpPr>
              <p:nvPr/>
            </p:nvGrpSpPr>
            <p:grpSpPr bwMode="auto">
              <a:xfrm>
                <a:off x="588691" y="4545832"/>
                <a:ext cx="1004132" cy="4352279"/>
                <a:chOff x="1393847" y="4545832"/>
                <a:chExt cx="1004132" cy="4352279"/>
              </a:xfrm>
            </p:grpSpPr>
            <p:sp>
              <p:nvSpPr>
                <p:cNvPr id="137259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393847" y="8898111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0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393847" y="7704502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1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393847" y="7127338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2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393847" y="7288992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3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393847" y="5630932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393847" y="7874800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393847" y="6057348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393847" y="6166659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7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408679" y="5377328"/>
                  <a:ext cx="989300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8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402746" y="5245336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9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393847" y="5739195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70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393847" y="7220771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6" name="Oval 305"/>
                <p:cNvSpPr/>
                <p:nvPr/>
              </p:nvSpPr>
              <p:spPr bwMode="auto">
                <a:xfrm>
                  <a:off x="1573109" y="8119190"/>
                  <a:ext cx="578321" cy="578321"/>
                </a:xfrm>
                <a:prstGeom prst="ellipse">
                  <a:avLst/>
                </a:prstGeom>
                <a:gradFill>
                  <a:gsLst>
                    <a:gs pos="0">
                      <a:srgbClr val="FFECC1"/>
                    </a:gs>
                    <a:gs pos="100000">
                      <a:srgbClr val="FFC391"/>
                    </a:gs>
                  </a:gsLst>
                </a:gra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algn="ctr" defTabSz="914400" eaLnBrk="0" hangingPunct="0">
                    <a:defRPr/>
                  </a:pPr>
                  <a:r>
                    <a:rPr lang="en-US" sz="1800" b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cs typeface="Arial" charset="0"/>
                    </a:rPr>
                    <a:t>50</a:t>
                  </a:r>
                </a:p>
              </p:txBody>
            </p:sp>
            <p:sp>
              <p:nvSpPr>
                <p:cNvPr id="307" name="Oval 306"/>
                <p:cNvSpPr/>
                <p:nvPr/>
              </p:nvSpPr>
              <p:spPr bwMode="auto">
                <a:xfrm>
                  <a:off x="1573109" y="6298493"/>
                  <a:ext cx="578321" cy="578321"/>
                </a:xfrm>
                <a:prstGeom prst="ellipse">
                  <a:avLst/>
                </a:prstGeom>
                <a:gradFill>
                  <a:gsLst>
                    <a:gs pos="0">
                      <a:srgbClr val="FFECC1"/>
                    </a:gs>
                    <a:gs pos="100000">
                      <a:srgbClr val="FFC391"/>
                    </a:gs>
                  </a:gsLst>
                </a:gra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algn="ctr" defTabSz="914400" eaLnBrk="0" hangingPunct="0">
                    <a:defRPr/>
                  </a:pPr>
                  <a:r>
                    <a:rPr lang="en-US" sz="1800" b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cs typeface="Arial" charset="0"/>
                    </a:rPr>
                    <a:t>82</a:t>
                  </a:r>
                </a:p>
              </p:txBody>
            </p:sp>
            <p:sp>
              <p:nvSpPr>
                <p:cNvPr id="308" name="Oval 307"/>
                <p:cNvSpPr/>
                <p:nvPr/>
              </p:nvSpPr>
              <p:spPr bwMode="auto">
                <a:xfrm>
                  <a:off x="1573109" y="4545832"/>
                  <a:ext cx="578321" cy="578321"/>
                </a:xfrm>
                <a:prstGeom prst="ellipse">
                  <a:avLst/>
                </a:prstGeom>
                <a:gradFill>
                  <a:gsLst>
                    <a:gs pos="0">
                      <a:srgbClr val="FFECC1"/>
                    </a:gs>
                    <a:gs pos="100000">
                      <a:srgbClr val="FFC391"/>
                    </a:gs>
                  </a:gsLst>
                </a:gra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algn="ctr" defTabSz="914400" eaLnBrk="0" hangingPunct="0">
                    <a:defRPr/>
                  </a:pPr>
                  <a:r>
                    <a:rPr lang="en-US" sz="1800" b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cs typeface="Arial" charset="0"/>
                    </a:rPr>
                    <a:t>126</a:t>
                  </a:r>
                </a:p>
              </p:txBody>
            </p:sp>
          </p:grpSp>
          <p:grpSp>
            <p:nvGrpSpPr>
              <p:cNvPr id="137246" name="Group 112"/>
              <p:cNvGrpSpPr>
                <a:grpSpLocks/>
              </p:cNvGrpSpPr>
              <p:nvPr/>
            </p:nvGrpSpPr>
            <p:grpSpPr bwMode="auto">
              <a:xfrm>
                <a:off x="1596686" y="4737943"/>
                <a:ext cx="785760" cy="4315337"/>
                <a:chOff x="428643" y="4726603"/>
                <a:chExt cx="785760" cy="4315337"/>
              </a:xfrm>
            </p:grpSpPr>
            <p:sp>
              <p:nvSpPr>
                <p:cNvPr id="282" name="Rectangle 4"/>
                <p:cNvSpPr>
                  <a:spLocks noChangeArrowheads="1"/>
                </p:cNvSpPr>
                <p:nvPr/>
              </p:nvSpPr>
              <p:spPr bwMode="auto">
                <a:xfrm flipH="1">
                  <a:off x="428872" y="8643398"/>
                  <a:ext cx="722054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1g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9/2</a:t>
                  </a:r>
                </a:p>
              </p:txBody>
            </p:sp>
            <p:sp>
              <p:nvSpPr>
                <p:cNvPr id="283" name="Rectangle 5"/>
                <p:cNvSpPr>
                  <a:spLocks noChangeArrowheads="1"/>
                </p:cNvSpPr>
                <p:nvPr/>
              </p:nvSpPr>
              <p:spPr bwMode="auto">
                <a:xfrm flipH="1">
                  <a:off x="428872" y="7403315"/>
                  <a:ext cx="722054" cy="398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1g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7/2</a:t>
                  </a:r>
                </a:p>
              </p:txBody>
            </p:sp>
            <p:sp>
              <p:nvSpPr>
                <p:cNvPr id="284" name="Rectangle 8"/>
                <p:cNvSpPr>
                  <a:spLocks noChangeArrowheads="1"/>
                </p:cNvSpPr>
                <p:nvPr/>
              </p:nvSpPr>
              <p:spPr bwMode="auto">
                <a:xfrm flipH="1">
                  <a:off x="428872" y="7643074"/>
                  <a:ext cx="722054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2d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5/2</a:t>
                  </a:r>
                </a:p>
              </p:txBody>
            </p:sp>
            <p:sp>
              <p:nvSpPr>
                <p:cNvPr id="285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428872" y="6661804"/>
                  <a:ext cx="722054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2d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3/2</a:t>
                  </a:r>
                </a:p>
              </p:txBody>
            </p:sp>
            <p:sp>
              <p:nvSpPr>
                <p:cNvPr id="286" name="Rectangle 11"/>
                <p:cNvSpPr>
                  <a:spLocks noChangeArrowheads="1"/>
                </p:cNvSpPr>
                <p:nvPr/>
              </p:nvSpPr>
              <p:spPr bwMode="auto">
                <a:xfrm flipH="1">
                  <a:off x="428872" y="7117508"/>
                  <a:ext cx="722054" cy="398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3s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1/2</a:t>
                  </a:r>
                </a:p>
              </p:txBody>
            </p:sp>
            <p:sp>
              <p:nvSpPr>
                <p:cNvPr id="287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428872" y="6890450"/>
                  <a:ext cx="785531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1h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11/2</a:t>
                  </a:r>
                </a:p>
              </p:txBody>
            </p:sp>
            <p:sp>
              <p:nvSpPr>
                <p:cNvPr id="288" name="Rectangle 15"/>
                <p:cNvSpPr>
                  <a:spLocks noChangeArrowheads="1"/>
                </p:cNvSpPr>
                <p:nvPr/>
              </p:nvSpPr>
              <p:spPr bwMode="auto">
                <a:xfrm flipH="1">
                  <a:off x="428872" y="5774216"/>
                  <a:ext cx="722054" cy="398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1h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9/2</a:t>
                  </a:r>
                </a:p>
              </p:txBody>
            </p:sp>
            <p:sp>
              <p:nvSpPr>
                <p:cNvPr id="289" name="Rectangle 18"/>
                <p:cNvSpPr>
                  <a:spLocks noChangeArrowheads="1"/>
                </p:cNvSpPr>
                <p:nvPr/>
              </p:nvSpPr>
              <p:spPr bwMode="auto">
                <a:xfrm flipH="1">
                  <a:off x="428872" y="5012065"/>
                  <a:ext cx="647468" cy="398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2f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5/2</a:t>
                  </a:r>
                </a:p>
              </p:txBody>
            </p:sp>
            <p:sp>
              <p:nvSpPr>
                <p:cNvPr id="290" name="Rectangle 19"/>
                <p:cNvSpPr>
                  <a:spLocks noChangeArrowheads="1"/>
                </p:cNvSpPr>
                <p:nvPr/>
              </p:nvSpPr>
              <p:spPr bwMode="auto">
                <a:xfrm flipH="1">
                  <a:off x="428872" y="6010800"/>
                  <a:ext cx="647468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2f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7/2</a:t>
                  </a:r>
                </a:p>
              </p:txBody>
            </p:sp>
            <p:sp>
              <p:nvSpPr>
                <p:cNvPr id="291" name="Rectangle 22"/>
                <p:cNvSpPr>
                  <a:spLocks noChangeArrowheads="1"/>
                </p:cNvSpPr>
                <p:nvPr/>
              </p:nvSpPr>
              <p:spPr bwMode="auto">
                <a:xfrm flipH="1">
                  <a:off x="428872" y="5509050"/>
                  <a:ext cx="722054" cy="4001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3p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3/2</a:t>
                  </a:r>
                </a:p>
              </p:txBody>
            </p:sp>
            <p:sp>
              <p:nvSpPr>
                <p:cNvPr id="292" name="Rectangle 23"/>
                <p:cNvSpPr>
                  <a:spLocks noChangeArrowheads="1"/>
                </p:cNvSpPr>
                <p:nvPr/>
              </p:nvSpPr>
              <p:spPr bwMode="auto">
                <a:xfrm flipH="1">
                  <a:off x="428872" y="4726258"/>
                  <a:ext cx="720466" cy="398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3p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1/2</a:t>
                  </a:r>
                </a:p>
              </p:txBody>
            </p:sp>
            <p:sp>
              <p:nvSpPr>
                <p:cNvPr id="293" name="Rectangle 18"/>
                <p:cNvSpPr>
                  <a:spLocks noChangeArrowheads="1"/>
                </p:cNvSpPr>
                <p:nvPr/>
              </p:nvSpPr>
              <p:spPr bwMode="auto">
                <a:xfrm flipH="1">
                  <a:off x="428872" y="5267702"/>
                  <a:ext cx="720466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1i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13/2</a:t>
                  </a:r>
                </a:p>
              </p:txBody>
            </p:sp>
          </p:grpSp>
        </p:grpSp>
        <p:cxnSp>
          <p:nvCxnSpPr>
            <p:cNvPr id="309" name="Straight Arrow Connector 308"/>
            <p:cNvCxnSpPr/>
            <p:nvPr/>
          </p:nvCxnSpPr>
          <p:spPr bwMode="auto">
            <a:xfrm rot="5400000" flipH="1" flipV="1">
              <a:off x="5956195" y="2341889"/>
              <a:ext cx="1281214" cy="1248998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0" name="Straight Arrow Connector 309"/>
            <p:cNvCxnSpPr/>
            <p:nvPr/>
          </p:nvCxnSpPr>
          <p:spPr bwMode="auto">
            <a:xfrm>
              <a:off x="6659490" y="3907058"/>
              <a:ext cx="415804" cy="1587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1" name="Straight Arrow Connector 310"/>
            <p:cNvCxnSpPr>
              <a:stCxn id="278" idx="2"/>
            </p:cNvCxnSpPr>
            <p:nvPr/>
          </p:nvCxnSpPr>
          <p:spPr bwMode="auto">
            <a:xfrm rot="16200000" flipH="1">
              <a:off x="5955387" y="4241479"/>
              <a:ext cx="1355833" cy="1210908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37240" name="Group 2"/>
            <p:cNvGrpSpPr>
              <a:grpSpLocks/>
            </p:cNvGrpSpPr>
            <p:nvPr/>
          </p:nvGrpSpPr>
          <p:grpSpPr bwMode="auto">
            <a:xfrm>
              <a:off x="4978818" y="93579"/>
              <a:ext cx="2017712" cy="2179637"/>
              <a:chOff x="6564878" y="4426589"/>
              <a:chExt cx="2017453" cy="2179012"/>
            </a:xfrm>
          </p:grpSpPr>
          <p:pic>
            <p:nvPicPr>
              <p:cNvPr id="137241" name="Picture 3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2328" y="4929826"/>
                <a:ext cx="876300" cy="124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242" name="Picture 3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3628" y="4929826"/>
                <a:ext cx="876300" cy="124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Rectangle 40"/>
              <p:cNvSpPr>
                <a:spLocks noChangeArrowheads="1"/>
              </p:cNvSpPr>
              <p:nvPr/>
            </p:nvSpPr>
            <p:spPr bwMode="auto">
              <a:xfrm>
                <a:off x="7250390" y="4426589"/>
                <a:ext cx="696620" cy="3666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Helvetica" charset="0"/>
                  </a:rPr>
                  <a:t>1949</a:t>
                </a:r>
              </a:p>
            </p:txBody>
          </p:sp>
          <p:sp>
            <p:nvSpPr>
              <p:cNvPr id="79" name="Rectangle 40"/>
              <p:cNvSpPr>
                <a:spLocks noChangeArrowheads="1"/>
              </p:cNvSpPr>
              <p:nvPr/>
            </p:nvSpPr>
            <p:spPr bwMode="auto">
              <a:xfrm>
                <a:off x="6564878" y="6239139"/>
                <a:ext cx="2016865" cy="3666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Helvetica" charset="0"/>
                  </a:rPr>
                  <a:t>Nobel Prize 1963</a:t>
                </a:r>
              </a:p>
            </p:txBody>
          </p:sp>
        </p:grpSp>
      </p:grpSp>
      <p:pic>
        <p:nvPicPr>
          <p:cNvPr id="137225" name="Picture 2" descr="product_thumbnail.php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783138"/>
            <a:ext cx="239236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6" name="Picture 3" descr="360933-niels-boh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223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40"/>
          <p:cNvSpPr>
            <a:spLocks noChangeArrowheads="1"/>
          </p:cNvSpPr>
          <p:nvPr/>
        </p:nvSpPr>
        <p:spPr bwMode="auto">
          <a:xfrm>
            <a:off x="844550" y="233363"/>
            <a:ext cx="6953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1912</a:t>
            </a:r>
          </a:p>
        </p:txBody>
      </p:sp>
      <p:sp>
        <p:nvSpPr>
          <p:cNvPr id="80" name="Rectangle 40"/>
          <p:cNvSpPr>
            <a:spLocks noChangeArrowheads="1"/>
          </p:cNvSpPr>
          <p:nvPr/>
        </p:nvSpPr>
        <p:spPr bwMode="auto">
          <a:xfrm>
            <a:off x="265113" y="1925638"/>
            <a:ext cx="20177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Nobel Prize 1922</a:t>
            </a:r>
          </a:p>
        </p:txBody>
      </p:sp>
      <p:sp>
        <p:nvSpPr>
          <p:cNvPr id="137229" name="Rectangle 4"/>
          <p:cNvSpPr>
            <a:spLocks noChangeArrowheads="1"/>
          </p:cNvSpPr>
          <p:nvPr/>
        </p:nvSpPr>
        <p:spPr bwMode="auto">
          <a:xfrm>
            <a:off x="187325" y="2333625"/>
            <a:ext cx="2246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hangingPunct="0"/>
            <a:r>
              <a:rPr lang="en-US" sz="16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Bohr’s picture still serves as an elucidation of the physical and chemical properties of the elements.</a:t>
            </a:r>
          </a:p>
        </p:txBody>
      </p:sp>
      <p:sp>
        <p:nvSpPr>
          <p:cNvPr id="137230" name="TextBox 5"/>
          <p:cNvSpPr txBox="1">
            <a:spLocks noChangeArrowheads="1"/>
          </p:cNvSpPr>
          <p:nvPr/>
        </p:nvSpPr>
        <p:spPr bwMode="auto">
          <a:xfrm>
            <a:off x="3833813" y="5026025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b="1" smtClean="0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137231" name="TextBox 80"/>
          <p:cNvSpPr txBox="1">
            <a:spLocks noChangeArrowheads="1"/>
          </p:cNvSpPr>
          <p:nvPr/>
        </p:nvSpPr>
        <p:spPr bwMode="auto">
          <a:xfrm>
            <a:off x="3833813" y="39084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b="1" smtClean="0">
                <a:solidFill>
                  <a:srgbClr val="FF0000"/>
                </a:solidFill>
              </a:rPr>
              <a:t>Ar</a:t>
            </a:r>
          </a:p>
        </p:txBody>
      </p:sp>
      <p:sp>
        <p:nvSpPr>
          <p:cNvPr id="137232" name="TextBox 81"/>
          <p:cNvSpPr txBox="1">
            <a:spLocks noChangeArrowheads="1"/>
          </p:cNvSpPr>
          <p:nvPr/>
        </p:nvSpPr>
        <p:spPr bwMode="auto">
          <a:xfrm>
            <a:off x="3833813" y="29384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b="1" smtClean="0">
                <a:solidFill>
                  <a:srgbClr val="FF0000"/>
                </a:solidFill>
              </a:rPr>
              <a:t>Kr</a:t>
            </a:r>
          </a:p>
        </p:txBody>
      </p:sp>
      <p:sp>
        <p:nvSpPr>
          <p:cNvPr id="137233" name="TextBox 82"/>
          <p:cNvSpPr txBox="1">
            <a:spLocks noChangeArrowheads="1"/>
          </p:cNvSpPr>
          <p:nvPr/>
        </p:nvSpPr>
        <p:spPr bwMode="auto">
          <a:xfrm>
            <a:off x="3833813" y="1989138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b="1" smtClean="0">
                <a:solidFill>
                  <a:srgbClr val="FF0000"/>
                </a:solidFill>
              </a:rPr>
              <a:t>Xe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7734" y="5621864"/>
            <a:ext cx="221826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 know </a:t>
            </a:r>
            <a:r>
              <a:rPr lang="en-US" dirty="0"/>
              <a:t>now </a:t>
            </a:r>
            <a:r>
              <a:rPr lang="en-US" dirty="0" smtClean="0"/>
              <a:t>that this picture is </a:t>
            </a:r>
            <a:r>
              <a:rPr lang="en-US" b="1" i="1" dirty="0" smtClean="0"/>
              <a:t>very</a:t>
            </a:r>
            <a:r>
              <a:rPr lang="en-US" dirty="0" smtClean="0"/>
              <a:t> incomplete…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4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8500" y="5118100"/>
            <a:ext cx="250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Example: EM radiation</a:t>
            </a:r>
            <a:endParaRPr lang="en-US" dirty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100" y="545574"/>
            <a:ext cx="7416800" cy="23083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An open quantum system is a quantum system which is found to be in interaction with an external quantum system, the environment. The open quantum system can be viewed as a distinguished part of a larger closed quantum system, the other part being the environment.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7838" y="4189413"/>
            <a:ext cx="2752725" cy="2401887"/>
            <a:chOff x="3043767" y="4290483"/>
            <a:chExt cx="2751666" cy="2402417"/>
          </a:xfrm>
        </p:grpSpPr>
        <p:sp>
          <p:nvSpPr>
            <p:cNvPr id="5" name="Freeform 4"/>
            <p:cNvSpPr/>
            <p:nvPr/>
          </p:nvSpPr>
          <p:spPr bwMode="auto">
            <a:xfrm>
              <a:off x="3043767" y="4290483"/>
              <a:ext cx="2751666" cy="2402417"/>
            </a:xfrm>
            <a:custGeom>
              <a:avLst/>
              <a:gdLst>
                <a:gd name="connsiteX0" fmla="*/ 93133 w 2751666"/>
                <a:gd name="connsiteY0" fmla="*/ 1424517 h 2402417"/>
                <a:gd name="connsiteX1" fmla="*/ 182033 w 2751666"/>
                <a:gd name="connsiteY1" fmla="*/ 1907117 h 2402417"/>
                <a:gd name="connsiteX2" fmla="*/ 690033 w 2751666"/>
                <a:gd name="connsiteY2" fmla="*/ 2123017 h 2402417"/>
                <a:gd name="connsiteX3" fmla="*/ 1858433 w 2751666"/>
                <a:gd name="connsiteY3" fmla="*/ 2389717 h 2402417"/>
                <a:gd name="connsiteX4" fmla="*/ 2506133 w 2751666"/>
                <a:gd name="connsiteY4" fmla="*/ 2199217 h 2402417"/>
                <a:gd name="connsiteX5" fmla="*/ 2696633 w 2751666"/>
                <a:gd name="connsiteY5" fmla="*/ 1856317 h 2402417"/>
                <a:gd name="connsiteX6" fmla="*/ 2722033 w 2751666"/>
                <a:gd name="connsiteY6" fmla="*/ 1170517 h 2402417"/>
                <a:gd name="connsiteX7" fmla="*/ 2518833 w 2751666"/>
                <a:gd name="connsiteY7" fmla="*/ 345017 h 2402417"/>
                <a:gd name="connsiteX8" fmla="*/ 1947333 w 2751666"/>
                <a:gd name="connsiteY8" fmla="*/ 141817 h 2402417"/>
                <a:gd name="connsiteX9" fmla="*/ 1210733 w 2751666"/>
                <a:gd name="connsiteY9" fmla="*/ 27517 h 2402417"/>
                <a:gd name="connsiteX10" fmla="*/ 588433 w 2751666"/>
                <a:gd name="connsiteY10" fmla="*/ 91017 h 2402417"/>
                <a:gd name="connsiteX11" fmla="*/ 67733 w 2751666"/>
                <a:gd name="connsiteY11" fmla="*/ 573617 h 2402417"/>
                <a:gd name="connsiteX12" fmla="*/ 182033 w 2751666"/>
                <a:gd name="connsiteY12" fmla="*/ 1081617 h 2402417"/>
                <a:gd name="connsiteX13" fmla="*/ 93133 w 2751666"/>
                <a:gd name="connsiteY13" fmla="*/ 1424517 h 240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1666" h="2402417">
                  <a:moveTo>
                    <a:pt x="93133" y="1424517"/>
                  </a:moveTo>
                  <a:cubicBezTo>
                    <a:pt x="93133" y="1562100"/>
                    <a:pt x="82550" y="1790700"/>
                    <a:pt x="182033" y="1907117"/>
                  </a:cubicBezTo>
                  <a:cubicBezTo>
                    <a:pt x="281516" y="2023534"/>
                    <a:pt x="410633" y="2042584"/>
                    <a:pt x="690033" y="2123017"/>
                  </a:cubicBezTo>
                  <a:cubicBezTo>
                    <a:pt x="969433" y="2203450"/>
                    <a:pt x="1555750" y="2377017"/>
                    <a:pt x="1858433" y="2389717"/>
                  </a:cubicBezTo>
                  <a:cubicBezTo>
                    <a:pt x="2161116" y="2402417"/>
                    <a:pt x="2366433" y="2288117"/>
                    <a:pt x="2506133" y="2199217"/>
                  </a:cubicBezTo>
                  <a:cubicBezTo>
                    <a:pt x="2645833" y="2110317"/>
                    <a:pt x="2660650" y="2027767"/>
                    <a:pt x="2696633" y="1856317"/>
                  </a:cubicBezTo>
                  <a:cubicBezTo>
                    <a:pt x="2732616" y="1684867"/>
                    <a:pt x="2751666" y="1422400"/>
                    <a:pt x="2722033" y="1170517"/>
                  </a:cubicBezTo>
                  <a:cubicBezTo>
                    <a:pt x="2692400" y="918634"/>
                    <a:pt x="2647950" y="516467"/>
                    <a:pt x="2518833" y="345017"/>
                  </a:cubicBezTo>
                  <a:cubicBezTo>
                    <a:pt x="2389716" y="173567"/>
                    <a:pt x="2165350" y="194734"/>
                    <a:pt x="1947333" y="141817"/>
                  </a:cubicBezTo>
                  <a:cubicBezTo>
                    <a:pt x="1729316" y="88900"/>
                    <a:pt x="1437216" y="35984"/>
                    <a:pt x="1210733" y="27517"/>
                  </a:cubicBezTo>
                  <a:cubicBezTo>
                    <a:pt x="984250" y="19050"/>
                    <a:pt x="778933" y="0"/>
                    <a:pt x="588433" y="91017"/>
                  </a:cubicBezTo>
                  <a:cubicBezTo>
                    <a:pt x="397933" y="182034"/>
                    <a:pt x="135466" y="408517"/>
                    <a:pt x="67733" y="573617"/>
                  </a:cubicBezTo>
                  <a:cubicBezTo>
                    <a:pt x="0" y="738717"/>
                    <a:pt x="175683" y="944034"/>
                    <a:pt x="182033" y="1081617"/>
                  </a:cubicBezTo>
                  <a:cubicBezTo>
                    <a:pt x="188383" y="1219200"/>
                    <a:pt x="93133" y="1286934"/>
                    <a:pt x="93133" y="1424517"/>
                  </a:cubicBezTo>
                  <a:close/>
                </a:path>
              </a:pathLst>
            </a:custGeom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3814232" y="5115889"/>
              <a:ext cx="1214967" cy="1096528"/>
            </a:xfrm>
            <a:custGeom>
              <a:avLst/>
              <a:gdLst>
                <a:gd name="connsiteX0" fmla="*/ 148167 w 673100"/>
                <a:gd name="connsiteY0" fmla="*/ 84667 h 607484"/>
                <a:gd name="connsiteX1" fmla="*/ 97367 w 673100"/>
                <a:gd name="connsiteY1" fmla="*/ 135467 h 607484"/>
                <a:gd name="connsiteX2" fmla="*/ 8467 w 673100"/>
                <a:gd name="connsiteY2" fmla="*/ 249767 h 607484"/>
                <a:gd name="connsiteX3" fmla="*/ 46567 w 673100"/>
                <a:gd name="connsiteY3" fmla="*/ 414867 h 607484"/>
                <a:gd name="connsiteX4" fmla="*/ 173567 w 673100"/>
                <a:gd name="connsiteY4" fmla="*/ 516467 h 607484"/>
                <a:gd name="connsiteX5" fmla="*/ 376767 w 673100"/>
                <a:gd name="connsiteY5" fmla="*/ 605367 h 607484"/>
                <a:gd name="connsiteX6" fmla="*/ 592667 w 673100"/>
                <a:gd name="connsiteY6" fmla="*/ 503767 h 607484"/>
                <a:gd name="connsiteX7" fmla="*/ 656167 w 673100"/>
                <a:gd name="connsiteY7" fmla="*/ 325967 h 607484"/>
                <a:gd name="connsiteX8" fmla="*/ 618067 w 673100"/>
                <a:gd name="connsiteY8" fmla="*/ 224367 h 607484"/>
                <a:gd name="connsiteX9" fmla="*/ 325967 w 673100"/>
                <a:gd name="connsiteY9" fmla="*/ 21167 h 607484"/>
                <a:gd name="connsiteX10" fmla="*/ 148167 w 673100"/>
                <a:gd name="connsiteY10" fmla="*/ 84667 h 60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3100" h="607484">
                  <a:moveTo>
                    <a:pt x="148167" y="84667"/>
                  </a:moveTo>
                  <a:cubicBezTo>
                    <a:pt x="110067" y="103717"/>
                    <a:pt x="120650" y="107950"/>
                    <a:pt x="97367" y="135467"/>
                  </a:cubicBezTo>
                  <a:cubicBezTo>
                    <a:pt x="74084" y="162984"/>
                    <a:pt x="16934" y="203200"/>
                    <a:pt x="8467" y="249767"/>
                  </a:cubicBezTo>
                  <a:cubicBezTo>
                    <a:pt x="0" y="296334"/>
                    <a:pt x="19050" y="370417"/>
                    <a:pt x="46567" y="414867"/>
                  </a:cubicBezTo>
                  <a:cubicBezTo>
                    <a:pt x="74084" y="459317"/>
                    <a:pt x="118534" y="484717"/>
                    <a:pt x="173567" y="516467"/>
                  </a:cubicBezTo>
                  <a:cubicBezTo>
                    <a:pt x="228600" y="548217"/>
                    <a:pt x="306917" y="607484"/>
                    <a:pt x="376767" y="605367"/>
                  </a:cubicBezTo>
                  <a:cubicBezTo>
                    <a:pt x="446617" y="603250"/>
                    <a:pt x="546100" y="550334"/>
                    <a:pt x="592667" y="503767"/>
                  </a:cubicBezTo>
                  <a:cubicBezTo>
                    <a:pt x="639234" y="457200"/>
                    <a:pt x="651934" y="372534"/>
                    <a:pt x="656167" y="325967"/>
                  </a:cubicBezTo>
                  <a:cubicBezTo>
                    <a:pt x="660400" y="279400"/>
                    <a:pt x="673100" y="275167"/>
                    <a:pt x="618067" y="224367"/>
                  </a:cubicBezTo>
                  <a:cubicBezTo>
                    <a:pt x="563034" y="173567"/>
                    <a:pt x="402167" y="42334"/>
                    <a:pt x="325967" y="21167"/>
                  </a:cubicBezTo>
                  <a:cubicBezTo>
                    <a:pt x="249767" y="0"/>
                    <a:pt x="186267" y="65617"/>
                    <a:pt x="148167" y="846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3"/>
                </a:gs>
                <a:gs pos="14000">
                  <a:schemeClr val="accent2">
                    <a:tint val="100000"/>
                    <a:shade val="100000"/>
                    <a:satMod val="130000"/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52235" name="Up-Down Arrow 6"/>
            <p:cNvSpPr>
              <a:spLocks noChangeArrowheads="1"/>
            </p:cNvSpPr>
            <p:nvPr/>
          </p:nvSpPr>
          <p:spPr bwMode="auto">
            <a:xfrm>
              <a:off x="4279900" y="4978400"/>
              <a:ext cx="203200" cy="355600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36" name="Up-Down Arrow 16"/>
            <p:cNvSpPr>
              <a:spLocks noChangeArrowheads="1"/>
            </p:cNvSpPr>
            <p:nvPr/>
          </p:nvSpPr>
          <p:spPr bwMode="auto">
            <a:xfrm rot="4501479">
              <a:off x="4902200" y="5440363"/>
              <a:ext cx="203200" cy="355600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37" name="Up-Down Arrow 17"/>
            <p:cNvSpPr>
              <a:spLocks noChangeArrowheads="1"/>
            </p:cNvSpPr>
            <p:nvPr/>
          </p:nvSpPr>
          <p:spPr bwMode="auto">
            <a:xfrm rot="5400000">
              <a:off x="3738563" y="5435600"/>
              <a:ext cx="203200" cy="355600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38" name="Up-Down Arrow 18"/>
            <p:cNvSpPr>
              <a:spLocks noChangeArrowheads="1"/>
            </p:cNvSpPr>
            <p:nvPr/>
          </p:nvSpPr>
          <p:spPr bwMode="auto">
            <a:xfrm>
              <a:off x="4406900" y="6045200"/>
              <a:ext cx="203200" cy="355600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39" name="Up-Down Arrow 27"/>
            <p:cNvSpPr>
              <a:spLocks noChangeArrowheads="1"/>
            </p:cNvSpPr>
            <p:nvPr/>
          </p:nvSpPr>
          <p:spPr bwMode="auto">
            <a:xfrm rot="8617323">
              <a:off x="3944938" y="5100638"/>
              <a:ext cx="203200" cy="355600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40" name="Up-Down Arrow 28"/>
            <p:cNvSpPr>
              <a:spLocks noChangeArrowheads="1"/>
            </p:cNvSpPr>
            <p:nvPr/>
          </p:nvSpPr>
          <p:spPr bwMode="auto">
            <a:xfrm rot="8265333">
              <a:off x="4779963" y="5842000"/>
              <a:ext cx="203200" cy="355600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41" name="Up-Down Arrow 29"/>
            <p:cNvSpPr>
              <a:spLocks noChangeArrowheads="1"/>
            </p:cNvSpPr>
            <p:nvPr/>
          </p:nvSpPr>
          <p:spPr bwMode="auto">
            <a:xfrm rot="-8890788">
              <a:off x="3979863" y="5854700"/>
              <a:ext cx="203200" cy="355600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42" name="Up-Down Arrow 30"/>
            <p:cNvSpPr>
              <a:spLocks noChangeArrowheads="1"/>
            </p:cNvSpPr>
            <p:nvPr/>
          </p:nvSpPr>
          <p:spPr bwMode="auto">
            <a:xfrm rot="-8374216">
              <a:off x="4605338" y="5156200"/>
              <a:ext cx="203200" cy="355600"/>
            </a:xfrm>
            <a:prstGeom prst="upDownArrow">
              <a:avLst>
                <a:gd name="adj1" fmla="val 50000"/>
                <a:gd name="adj2" fmla="val 49997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41287" y="5456535"/>
              <a:ext cx="86874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 sz="2400" b="1" dirty="0">
                  <a:ln w="19050">
                    <a:solidFill>
                      <a:srgbClr val="000000">
                        <a:tint val="1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OQS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82487" y="4529435"/>
              <a:ext cx="203162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 sz="2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environment</a:t>
              </a:r>
            </a:p>
          </p:txBody>
        </p:sp>
      </p:grpSp>
      <p:sp>
        <p:nvSpPr>
          <p:cNvPr id="52228" name="TextBox 15"/>
          <p:cNvSpPr txBox="1">
            <a:spLocks noChangeArrowheads="1"/>
          </p:cNvSpPr>
          <p:nvPr/>
        </p:nvSpPr>
        <p:spPr bwMode="auto">
          <a:xfrm>
            <a:off x="863600" y="63500"/>
            <a:ext cx="1604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mtClean="0">
                <a:solidFill>
                  <a:srgbClr val="FF0000"/>
                </a:solidFill>
              </a:rPr>
              <a:t>Wikipedia: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34465" y="4051469"/>
            <a:ext cx="6133335" cy="2681764"/>
            <a:chOff x="2934465" y="4051469"/>
            <a:chExt cx="6133335" cy="2681764"/>
          </a:xfrm>
        </p:grpSpPr>
        <p:sp>
          <p:nvSpPr>
            <p:cNvPr id="3" name="Rectangle 2"/>
            <p:cNvSpPr/>
            <p:nvPr/>
          </p:nvSpPr>
          <p:spPr>
            <a:xfrm>
              <a:off x="3733800" y="4051469"/>
              <a:ext cx="457200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dirty="0" smtClean="0">
                  <a:solidFill>
                    <a:srgbClr val="0000FF"/>
                  </a:solidFill>
                  <a:ea typeface="ＭＳ Ｐゴシック"/>
                  <a:cs typeface="ＭＳ Ｐゴシック"/>
                </a:rPr>
                <a:t>INTERDISCIPLINARY</a:t>
              </a:r>
            </a:p>
            <a:p>
              <a:pPr defTabSz="914400"/>
              <a:r>
                <a:rPr lang="en-US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Small </a:t>
              </a:r>
              <a:r>
                <a:rPr lang="en-US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quantum systems, whose properties are profoundly affected by environment, i.e., continuum of scattering and decay channels, are intensely studied in various fields of </a:t>
              </a:r>
              <a:r>
                <a:rPr lang="en-US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physics: nuclear </a:t>
              </a:r>
              <a:r>
                <a:rPr lang="en-US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physics, atomic and molecular physics, </a:t>
              </a:r>
              <a:r>
                <a:rPr lang="en-US" dirty="0" err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nanoscience</a:t>
              </a:r>
              <a:r>
                <a:rPr lang="en-US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, quantum optics, </a:t>
              </a:r>
              <a:r>
                <a:rPr lang="en-US" dirty="0" smtClean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etc.</a:t>
              </a:r>
              <a:endParaRPr lang="en-US" dirty="0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34465" y="6363901"/>
              <a:ext cx="6133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http://</a:t>
              </a:r>
              <a:r>
                <a:rPr lang="en-US" dirty="0" err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www.phy.ornl.gov</a:t>
              </a:r>
              <a:r>
                <a:rPr lang="en-US" dirty="0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/theory/MBOQS/Manifesto_09.html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00529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5" name="Picture 6" descr="Slid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571500"/>
            <a:ext cx="561498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6" name="Rectangle 3"/>
          <p:cNvSpPr>
            <a:spLocks noChangeArrowheads="1"/>
          </p:cNvSpPr>
          <p:nvPr/>
        </p:nvSpPr>
        <p:spPr bwMode="auto">
          <a:xfrm>
            <a:off x="331788" y="0"/>
            <a:ext cx="847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charset="0"/>
                <a:ea typeface="+mn-ea"/>
                <a:cs typeface="+mn-cs"/>
              </a:rPr>
              <a:t>Nucleus as an open quantum system</a:t>
            </a:r>
            <a:endParaRPr lang="en-US" b="1">
              <a:solidFill>
                <a:srgbClr val="FF0000"/>
              </a:solidFill>
              <a:latin typeface="Calibri" charset="0"/>
              <a:ea typeface="+mn-ea"/>
              <a:cs typeface="+mn-cs"/>
            </a:endParaRPr>
          </a:p>
        </p:txBody>
      </p:sp>
      <p:sp>
        <p:nvSpPr>
          <p:cNvPr id="30747" name="TextBox 4"/>
          <p:cNvSpPr txBox="1">
            <a:spLocks noChangeArrowheads="1"/>
          </p:cNvSpPr>
          <p:nvPr/>
        </p:nvSpPr>
        <p:spPr bwMode="auto">
          <a:xfrm>
            <a:off x="8004175" y="8096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Calibri" charset="0"/>
              <a:ea typeface="+mn-ea"/>
              <a:cs typeface="+mn-cs"/>
            </a:endParaRPr>
          </a:p>
        </p:txBody>
      </p:sp>
      <p:grpSp>
        <p:nvGrpSpPr>
          <p:cNvPr id="30748" name="Group 93"/>
          <p:cNvGrpSpPr>
            <a:grpSpLocks/>
          </p:cNvGrpSpPr>
          <p:nvPr/>
        </p:nvGrpSpPr>
        <p:grpSpPr bwMode="auto">
          <a:xfrm>
            <a:off x="155575" y="4791075"/>
            <a:ext cx="2857500" cy="1677988"/>
            <a:chOff x="173175" y="5137188"/>
            <a:chExt cx="2857387" cy="1677522"/>
          </a:xfrm>
        </p:grpSpPr>
        <p:sp>
          <p:nvSpPr>
            <p:cNvPr id="89" name="Rectangle 88"/>
            <p:cNvSpPr/>
            <p:nvPr/>
          </p:nvSpPr>
          <p:spPr>
            <a:xfrm>
              <a:off x="173175" y="5137188"/>
              <a:ext cx="2857387" cy="1677522"/>
            </a:xfrm>
            <a:prstGeom prst="rect">
              <a:avLst/>
            </a:prstGeom>
            <a:solidFill>
              <a:srgbClr val="C3F9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0784" name="Group 138"/>
            <p:cNvGrpSpPr>
              <a:grpSpLocks/>
            </p:cNvGrpSpPr>
            <p:nvPr/>
          </p:nvGrpSpPr>
          <p:grpSpPr bwMode="auto">
            <a:xfrm>
              <a:off x="288625" y="5267421"/>
              <a:ext cx="2605087" cy="1385888"/>
              <a:chOff x="1139" y="1392"/>
              <a:chExt cx="1641" cy="873"/>
            </a:xfrm>
          </p:grpSpPr>
          <p:grpSp>
            <p:nvGrpSpPr>
              <p:cNvPr id="30785" name="Group 108"/>
              <p:cNvGrpSpPr>
                <a:grpSpLocks/>
              </p:cNvGrpSpPr>
              <p:nvPr/>
            </p:nvGrpSpPr>
            <p:grpSpPr bwMode="auto">
              <a:xfrm>
                <a:off x="1139" y="1716"/>
                <a:ext cx="549" cy="549"/>
                <a:chOff x="939" y="1986"/>
                <a:chExt cx="1003" cy="1003"/>
              </a:xfrm>
            </p:grpSpPr>
            <p:sp>
              <p:nvSpPr>
                <p:cNvPr id="30793" name="Oval 109"/>
                <p:cNvSpPr>
                  <a:spLocks noChangeArrowheads="1"/>
                </p:cNvSpPr>
                <p:nvPr/>
              </p:nvSpPr>
              <p:spPr bwMode="auto">
                <a:xfrm>
                  <a:off x="939" y="1986"/>
                  <a:ext cx="1003" cy="1003"/>
                </a:xfrm>
                <a:prstGeom prst="ellipse">
                  <a:avLst/>
                </a:prstGeom>
                <a:solidFill>
                  <a:srgbClr val="FCFF93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2700" dir="5400000">
                    <a:srgbClr val="FFFE7F">
                      <a:alpha val="74997"/>
                    </a:srgbClr>
                  </a:prst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Calibri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110"/>
                <p:cNvSpPr>
                  <a:spLocks noChangeArrowheads="1"/>
                </p:cNvSpPr>
                <p:nvPr/>
              </p:nvSpPr>
              <p:spPr bwMode="auto">
                <a:xfrm>
                  <a:off x="1709" y="2413"/>
                  <a:ext cx="186" cy="181"/>
                </a:xfrm>
                <a:prstGeom prst="ellipse">
                  <a:avLst/>
                </a:prstGeom>
                <a:solidFill>
                  <a:srgbClr val="C8B1CA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0795" name="Group 111"/>
                <p:cNvGrpSpPr>
                  <a:grpSpLocks/>
                </p:cNvGrpSpPr>
                <p:nvPr/>
              </p:nvGrpSpPr>
              <p:grpSpPr bwMode="auto">
                <a:xfrm>
                  <a:off x="1047" y="2325"/>
                  <a:ext cx="528" cy="471"/>
                  <a:chOff x="826" y="3071"/>
                  <a:chExt cx="591" cy="527"/>
                </a:xfrm>
              </p:grpSpPr>
              <p:sp>
                <p:nvSpPr>
                  <p:cNvPr id="31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3153"/>
                    <a:ext cx="227" cy="227"/>
                  </a:xfrm>
                  <a:prstGeom prst="ellipse">
                    <a:avLst/>
                  </a:prstGeom>
                  <a:solidFill>
                    <a:srgbClr val="F74E03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3072"/>
                    <a:ext cx="227" cy="231"/>
                  </a:xfrm>
                  <a:prstGeom prst="ellipse">
                    <a:avLst/>
                  </a:prstGeom>
                  <a:solidFill>
                    <a:srgbClr val="C8B1CA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965" y="3092"/>
                    <a:ext cx="229" cy="229"/>
                  </a:xfrm>
                  <a:prstGeom prst="ellipse">
                    <a:avLst/>
                  </a:prstGeom>
                  <a:solidFill>
                    <a:srgbClr val="F74E03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837" y="3153"/>
                    <a:ext cx="227" cy="229"/>
                  </a:xfrm>
                  <a:prstGeom prst="ellipse">
                    <a:avLst/>
                  </a:prstGeom>
                  <a:solidFill>
                    <a:srgbClr val="F74E03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119" y="3284"/>
                    <a:ext cx="227" cy="231"/>
                  </a:xfrm>
                  <a:prstGeom prst="ellipse">
                    <a:avLst/>
                  </a:prstGeom>
                  <a:solidFill>
                    <a:srgbClr val="F74E03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3249"/>
                    <a:ext cx="227" cy="227"/>
                  </a:xfrm>
                  <a:prstGeom prst="ellipse">
                    <a:avLst/>
                  </a:prstGeom>
                  <a:solidFill>
                    <a:srgbClr val="F74E03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922" y="3206"/>
                    <a:ext cx="227" cy="227"/>
                  </a:xfrm>
                  <a:prstGeom prst="ellipse">
                    <a:avLst/>
                  </a:prstGeom>
                  <a:solidFill>
                    <a:srgbClr val="F74E03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845" y="3108"/>
                    <a:ext cx="229" cy="229"/>
                  </a:xfrm>
                  <a:prstGeom prst="ellipse">
                    <a:avLst/>
                  </a:prstGeom>
                  <a:solidFill>
                    <a:srgbClr val="C8B1CA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190" y="3272"/>
                    <a:ext cx="227" cy="227"/>
                  </a:xfrm>
                  <a:prstGeom prst="ellipse">
                    <a:avLst/>
                  </a:prstGeom>
                  <a:solidFill>
                    <a:srgbClr val="C8B1CA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826" y="3290"/>
                    <a:ext cx="227" cy="225"/>
                  </a:xfrm>
                  <a:prstGeom prst="ellipse">
                    <a:avLst/>
                  </a:prstGeom>
                  <a:solidFill>
                    <a:srgbClr val="C8B1CA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945" y="3366"/>
                    <a:ext cx="229" cy="231"/>
                  </a:xfrm>
                  <a:prstGeom prst="ellipse">
                    <a:avLst/>
                  </a:prstGeom>
                  <a:solidFill>
                    <a:srgbClr val="C8B1CA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088" y="3362"/>
                    <a:ext cx="227" cy="231"/>
                  </a:xfrm>
                  <a:prstGeom prst="ellipse">
                    <a:avLst/>
                  </a:prstGeom>
                  <a:solidFill>
                    <a:srgbClr val="C8B1CA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Oval 124"/>
                <p:cNvSpPr>
                  <a:spLocks noChangeArrowheads="1"/>
                </p:cNvSpPr>
                <p:nvPr/>
              </p:nvSpPr>
              <p:spPr bwMode="auto">
                <a:xfrm>
                  <a:off x="1310" y="2044"/>
                  <a:ext cx="181" cy="181"/>
                </a:xfrm>
                <a:prstGeom prst="ellipse">
                  <a:avLst/>
                </a:prstGeom>
                <a:solidFill>
                  <a:srgbClr val="C8B1CA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786" name="Group 125"/>
              <p:cNvGrpSpPr>
                <a:grpSpLocks/>
              </p:cNvGrpSpPr>
              <p:nvPr/>
            </p:nvGrpSpPr>
            <p:grpSpPr bwMode="auto">
              <a:xfrm>
                <a:off x="1458" y="1392"/>
                <a:ext cx="1322" cy="803"/>
                <a:chOff x="1250" y="1073"/>
                <a:chExt cx="1322" cy="803"/>
              </a:xfrm>
            </p:grpSpPr>
            <p:sp>
              <p:nvSpPr>
                <p:cNvPr id="30787" name="Line 126"/>
                <p:cNvSpPr>
                  <a:spLocks noChangeShapeType="1"/>
                </p:cNvSpPr>
                <p:nvPr/>
              </p:nvSpPr>
              <p:spPr bwMode="auto">
                <a:xfrm>
                  <a:off x="1652" y="1603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baseline="300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0788" name="Rectangle 127"/>
                <p:cNvSpPr>
                  <a:spLocks noChangeArrowheads="1"/>
                </p:cNvSpPr>
                <p:nvPr/>
              </p:nvSpPr>
              <p:spPr bwMode="auto">
                <a:xfrm>
                  <a:off x="1689" y="1073"/>
                  <a:ext cx="509" cy="487"/>
                </a:xfrm>
                <a:prstGeom prst="rect">
                  <a:avLst/>
                </a:prstGeom>
                <a:solidFill>
                  <a:srgbClr val="B8CA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Calibri" charset="0"/>
                    <a:ea typeface="+mn-ea"/>
                    <a:cs typeface="+mn-cs"/>
                  </a:endParaRPr>
                </a:p>
              </p:txBody>
            </p:sp>
            <p:graphicFrame>
              <p:nvGraphicFramePr>
                <p:cNvPr id="30739" name="Object 128"/>
                <p:cNvGraphicFramePr>
                  <a:graphicFrameLocks noChangeAspect="1"/>
                </p:cNvGraphicFramePr>
                <p:nvPr/>
              </p:nvGraphicFramePr>
              <p:xfrm>
                <a:off x="1820" y="1707"/>
                <a:ext cx="254" cy="16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80" name="Équation" r:id="rId4" imgW="457200" imgH="304800" progId="Equation.3">
                        <p:embed/>
                      </p:oleObj>
                    </mc:Choice>
                    <mc:Fallback>
                      <p:oleObj name="Équation" r:id="rId4" imgW="457200" imgH="304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20" y="1707"/>
                              <a:ext cx="254" cy="16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40" name="Object 129"/>
                <p:cNvGraphicFramePr>
                  <a:graphicFrameLocks noChangeAspect="1"/>
                </p:cNvGraphicFramePr>
                <p:nvPr/>
              </p:nvGraphicFramePr>
              <p:xfrm>
                <a:off x="2225" y="1579"/>
                <a:ext cx="222" cy="1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81" name="Équation" r:id="rId6" imgW="558800" imgH="304800" progId="Equation.3">
                        <p:embed/>
                      </p:oleObj>
                    </mc:Choice>
                    <mc:Fallback>
                      <p:oleObj name="Équation" r:id="rId6" imgW="558800" imgH="304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5" y="1579"/>
                              <a:ext cx="222" cy="12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41" name="Object 130"/>
                <p:cNvGraphicFramePr>
                  <a:graphicFrameLocks noChangeAspect="1"/>
                </p:cNvGraphicFramePr>
                <p:nvPr/>
              </p:nvGraphicFramePr>
              <p:xfrm>
                <a:off x="1269" y="1495"/>
                <a:ext cx="340" cy="1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82" name="Équation" r:id="rId8" imgW="977900" imgH="304800" progId="Equation.3">
                        <p:embed/>
                      </p:oleObj>
                    </mc:Choice>
                    <mc:Fallback>
                      <p:oleObj name="Équation" r:id="rId8" imgW="977900" imgH="304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69" y="1495"/>
                              <a:ext cx="340" cy="10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0789" name="Group 131"/>
                <p:cNvGrpSpPr>
                  <a:grpSpLocks/>
                </p:cNvGrpSpPr>
                <p:nvPr/>
              </p:nvGrpSpPr>
              <p:grpSpPr bwMode="auto">
                <a:xfrm>
                  <a:off x="1250" y="1332"/>
                  <a:ext cx="1322" cy="256"/>
                  <a:chOff x="1194" y="1332"/>
                  <a:chExt cx="1322" cy="256"/>
                </a:xfrm>
              </p:grpSpPr>
              <p:sp>
                <p:nvSpPr>
                  <p:cNvPr id="30790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465" y="1501"/>
                    <a:ext cx="93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EF2A1F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914400"/>
                    <a:endParaRPr lang="en-US" baseline="30000">
                      <a:solidFill>
                        <a:prstClr val="black"/>
                      </a:solidFill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91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1455"/>
                    <a:ext cx="93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EF2A1F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914400"/>
                    <a:endParaRPr lang="en-US" baseline="30000">
                      <a:solidFill>
                        <a:prstClr val="black"/>
                      </a:solidFill>
                      <a:ea typeface="+mn-ea"/>
                      <a:cs typeface="+mn-cs"/>
                    </a:endParaRPr>
                  </a:p>
                </p:txBody>
              </p:sp>
              <p:graphicFrame>
                <p:nvGraphicFramePr>
                  <p:cNvPr id="30742" name="Object 134"/>
                  <p:cNvGraphicFramePr>
                    <a:graphicFrameLocks noChangeAspect="1"/>
                  </p:cNvGraphicFramePr>
                  <p:nvPr/>
                </p:nvGraphicFramePr>
                <p:xfrm>
                  <a:off x="2355" y="1512"/>
                  <a:ext cx="161" cy="7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583" name="Équation" r:id="rId10" imgW="482600" imgH="228600" progId="Equation.3">
                          <p:embed/>
                        </p:oleObj>
                      </mc:Choice>
                      <mc:Fallback>
                        <p:oleObj name="Équation" r:id="rId10" imgW="48260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55" y="1512"/>
                                <a:ext cx="161" cy="76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743" name="Object 135"/>
                  <p:cNvGraphicFramePr>
                    <a:graphicFrameLocks noChangeAspect="1"/>
                  </p:cNvGraphicFramePr>
                  <p:nvPr/>
                </p:nvGraphicFramePr>
                <p:xfrm>
                  <a:off x="2354" y="1399"/>
                  <a:ext cx="161" cy="7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584" name="Équation" r:id="rId12" imgW="482600" imgH="228600" progId="Equation.3">
                          <p:embed/>
                        </p:oleObj>
                      </mc:Choice>
                      <mc:Fallback>
                        <p:oleObj name="Équation" r:id="rId12" imgW="48260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54" y="1399"/>
                                <a:ext cx="161" cy="76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744" name="Object 136"/>
                  <p:cNvGraphicFramePr>
                    <a:graphicFrameLocks noChangeAspect="1"/>
                  </p:cNvGraphicFramePr>
                  <p:nvPr/>
                </p:nvGraphicFramePr>
                <p:xfrm>
                  <a:off x="1194" y="1332"/>
                  <a:ext cx="311" cy="10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585" name="Équation" r:id="rId14" imgW="889000" imgH="304800" progId="Equation.3">
                          <p:embed/>
                        </p:oleObj>
                      </mc:Choice>
                      <mc:Fallback>
                        <p:oleObj name="Équation" r:id="rId14" imgW="889000" imgH="3048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94" y="1332"/>
                                <a:ext cx="311" cy="10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792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469" y="1502"/>
                    <a:ext cx="93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EF2A1F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914400"/>
                    <a:endParaRPr lang="en-US" baseline="30000">
                      <a:solidFill>
                        <a:prstClr val="black"/>
                      </a:solidFill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30749" name="Group 90"/>
          <p:cNvGrpSpPr>
            <a:grpSpLocks/>
          </p:cNvGrpSpPr>
          <p:nvPr/>
        </p:nvGrpSpPr>
        <p:grpSpPr bwMode="auto">
          <a:xfrm>
            <a:off x="6199188" y="1876425"/>
            <a:ext cx="2836862" cy="4492625"/>
            <a:chOff x="6191006" y="2294421"/>
            <a:chExt cx="2836611" cy="4491429"/>
          </a:xfrm>
        </p:grpSpPr>
        <p:sp>
          <p:nvSpPr>
            <p:cNvPr id="90" name="Rectangle 89"/>
            <p:cNvSpPr/>
            <p:nvPr/>
          </p:nvSpPr>
          <p:spPr>
            <a:xfrm>
              <a:off x="6191006" y="3333957"/>
              <a:ext cx="2836611" cy="3451893"/>
            </a:xfrm>
            <a:prstGeom prst="rect">
              <a:avLst/>
            </a:prstGeom>
            <a:solidFill>
              <a:srgbClr val="C3F9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0754" name="Group 90"/>
            <p:cNvGrpSpPr>
              <a:grpSpLocks/>
            </p:cNvGrpSpPr>
            <p:nvPr/>
          </p:nvGrpSpPr>
          <p:grpSpPr bwMode="auto">
            <a:xfrm>
              <a:off x="6400945" y="2294421"/>
              <a:ext cx="2505103" cy="4390419"/>
              <a:chOff x="5922963" y="1072432"/>
              <a:chExt cx="2605090" cy="4566368"/>
            </a:xfrm>
          </p:grpSpPr>
          <p:grpSp>
            <p:nvGrpSpPr>
              <p:cNvPr id="30755" name="Group 102"/>
              <p:cNvGrpSpPr>
                <a:grpSpLocks/>
              </p:cNvGrpSpPr>
              <p:nvPr/>
            </p:nvGrpSpPr>
            <p:grpSpPr bwMode="auto">
              <a:xfrm>
                <a:off x="5922963" y="1072432"/>
                <a:ext cx="2605090" cy="4566369"/>
                <a:chOff x="5884863" y="-470618"/>
                <a:chExt cx="2605090" cy="4566369"/>
              </a:xfrm>
            </p:grpSpPr>
            <p:sp>
              <p:nvSpPr>
                <p:cNvPr id="30756" name="Line 5"/>
                <p:cNvSpPr>
                  <a:spLocks noChangeShapeType="1"/>
                </p:cNvSpPr>
                <p:nvPr/>
              </p:nvSpPr>
              <p:spPr bwMode="auto">
                <a:xfrm>
                  <a:off x="6883400" y="3673476"/>
                  <a:ext cx="9144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baseline="300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graphicFrame>
              <p:nvGraphicFramePr>
                <p:cNvPr id="30726" name="Object 6"/>
                <p:cNvGraphicFramePr>
                  <a:graphicFrameLocks noChangeAspect="1"/>
                </p:cNvGraphicFramePr>
                <p:nvPr/>
              </p:nvGraphicFramePr>
              <p:xfrm>
                <a:off x="7112000" y="3825876"/>
                <a:ext cx="360362" cy="269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86" name="Équation" r:id="rId16" imgW="406400" imgH="304800" progId="Equation.3">
                        <p:embed/>
                      </p:oleObj>
                    </mc:Choice>
                    <mc:Fallback>
                      <p:oleObj name="Équation" r:id="rId16" imgW="406400" imgH="304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112000" y="3825876"/>
                              <a:ext cx="360362" cy="2698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27" name="Object 7"/>
                <p:cNvGraphicFramePr>
                  <a:graphicFrameLocks noChangeAspect="1"/>
                </p:cNvGraphicFramePr>
                <p:nvPr/>
              </p:nvGraphicFramePr>
              <p:xfrm>
                <a:off x="6311900" y="3521076"/>
                <a:ext cx="571500" cy="273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87" name="Équation" r:id="rId18" imgW="876300" imgH="419100" progId="Equation.3">
                        <p:embed/>
                      </p:oleObj>
                    </mc:Choice>
                    <mc:Fallback>
                      <p:oleObj name="Équation" r:id="rId18" imgW="876300" imgH="4191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11900" y="3521076"/>
                              <a:ext cx="571500" cy="2730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28" name="Object 8"/>
                <p:cNvGraphicFramePr>
                  <a:graphicFrameLocks noChangeAspect="1"/>
                </p:cNvGraphicFramePr>
                <p:nvPr/>
              </p:nvGraphicFramePr>
              <p:xfrm>
                <a:off x="7813675" y="3608388"/>
                <a:ext cx="179387" cy="1952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88" name="Équation" r:id="rId20" imgW="279400" imgH="304800" progId="Equation.3">
                        <p:embed/>
                      </p:oleObj>
                    </mc:Choice>
                    <mc:Fallback>
                      <p:oleObj name="Équation" r:id="rId20" imgW="279400" imgH="304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813675" y="3608388"/>
                              <a:ext cx="179387" cy="1952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757" name="Line 9"/>
                <p:cNvSpPr>
                  <a:spLocks noChangeShapeType="1"/>
                </p:cNvSpPr>
                <p:nvPr/>
              </p:nvSpPr>
              <p:spPr bwMode="auto">
                <a:xfrm>
                  <a:off x="6880225" y="3160713"/>
                  <a:ext cx="9144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baseline="300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graphicFrame>
              <p:nvGraphicFramePr>
                <p:cNvPr id="30729" name="Object 10"/>
                <p:cNvGraphicFramePr>
                  <a:graphicFrameLocks noChangeAspect="1"/>
                </p:cNvGraphicFramePr>
                <p:nvPr/>
              </p:nvGraphicFramePr>
              <p:xfrm>
                <a:off x="7827963" y="3092451"/>
                <a:ext cx="179387" cy="1952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89" name="Équation" r:id="rId22" imgW="279400" imgH="304800" progId="Equation.3">
                        <p:embed/>
                      </p:oleObj>
                    </mc:Choice>
                    <mc:Fallback>
                      <p:oleObj name="Équation" r:id="rId22" imgW="279400" imgH="304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827963" y="3092451"/>
                              <a:ext cx="179387" cy="1952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0" name="Object 11"/>
                <p:cNvGraphicFramePr>
                  <a:graphicFrameLocks noChangeAspect="1"/>
                </p:cNvGraphicFramePr>
                <p:nvPr/>
              </p:nvGraphicFramePr>
              <p:xfrm>
                <a:off x="8107363" y="3111501"/>
                <a:ext cx="338137" cy="1222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90" name="Équation" r:id="rId24" imgW="635000" imgH="228600" progId="Equation.3">
                        <p:embed/>
                      </p:oleObj>
                    </mc:Choice>
                    <mc:Fallback>
                      <p:oleObj name="Équation" r:id="rId24" imgW="6350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07363" y="3111501"/>
                              <a:ext cx="338137" cy="1222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758" name="Line 12"/>
                <p:cNvSpPr>
                  <a:spLocks noChangeShapeType="1"/>
                </p:cNvSpPr>
                <p:nvPr/>
              </p:nvSpPr>
              <p:spPr bwMode="auto">
                <a:xfrm>
                  <a:off x="6662738" y="2551113"/>
                  <a:ext cx="1482725" cy="0"/>
                </a:xfrm>
                <a:prstGeom prst="line">
                  <a:avLst/>
                </a:prstGeom>
                <a:noFill/>
                <a:ln w="38100">
                  <a:solidFill>
                    <a:srgbClr val="EF2A1F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baseline="300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graphicFrame>
              <p:nvGraphicFramePr>
                <p:cNvPr id="30731" name="Object 14"/>
                <p:cNvGraphicFramePr>
                  <a:graphicFrameLocks noChangeAspect="1"/>
                </p:cNvGraphicFramePr>
                <p:nvPr/>
              </p:nvGraphicFramePr>
              <p:xfrm>
                <a:off x="8112125" y="2478088"/>
                <a:ext cx="338137" cy="1222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91" name="Équation" r:id="rId26" imgW="635000" imgH="228600" progId="Equation.3">
                        <p:embed/>
                      </p:oleObj>
                    </mc:Choice>
                    <mc:Fallback>
                      <p:oleObj name="Équation" r:id="rId26" imgW="6350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12125" y="2478088"/>
                              <a:ext cx="338137" cy="1222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759" name="Line 15"/>
                <p:cNvSpPr>
                  <a:spLocks noChangeShapeType="1"/>
                </p:cNvSpPr>
                <p:nvPr/>
              </p:nvSpPr>
              <p:spPr bwMode="auto">
                <a:xfrm>
                  <a:off x="6902450" y="2420938"/>
                  <a:ext cx="9144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baseline="300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graphicFrame>
              <p:nvGraphicFramePr>
                <p:cNvPr id="30732" name="Object 16"/>
                <p:cNvGraphicFramePr>
                  <a:graphicFrameLocks noChangeAspect="1"/>
                </p:cNvGraphicFramePr>
                <p:nvPr/>
              </p:nvGraphicFramePr>
              <p:xfrm>
                <a:off x="8105775" y="2312988"/>
                <a:ext cx="346075" cy="1222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92" name="Équation" r:id="rId28" imgW="647700" imgH="228600" progId="Equation.3">
                        <p:embed/>
                      </p:oleObj>
                    </mc:Choice>
                    <mc:Fallback>
                      <p:oleObj name="Équation" r:id="rId28" imgW="6477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05775" y="2312988"/>
                              <a:ext cx="346075" cy="1222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3" name="Object 17"/>
                <p:cNvGraphicFramePr>
                  <a:graphicFrameLocks noChangeAspect="1"/>
                </p:cNvGraphicFramePr>
                <p:nvPr/>
              </p:nvGraphicFramePr>
              <p:xfrm>
                <a:off x="7834313" y="2290763"/>
                <a:ext cx="179387" cy="1952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93" name="Équation" r:id="rId30" imgW="279400" imgH="304800" progId="Equation.3">
                        <p:embed/>
                      </p:oleObj>
                    </mc:Choice>
                    <mc:Fallback>
                      <p:oleObj name="Équation" r:id="rId30" imgW="279400" imgH="304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834313" y="2290763"/>
                              <a:ext cx="179387" cy="1952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760" name="Rectangle 18"/>
                <p:cNvSpPr>
                  <a:spLocks noChangeArrowheads="1"/>
                </p:cNvSpPr>
                <p:nvPr/>
              </p:nvSpPr>
              <p:spPr bwMode="auto">
                <a:xfrm>
                  <a:off x="6959600" y="868363"/>
                  <a:ext cx="808037" cy="1503363"/>
                </a:xfrm>
                <a:prstGeom prst="rect">
                  <a:avLst/>
                </a:prstGeom>
                <a:solidFill>
                  <a:srgbClr val="B8CA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  <a:latin typeface="Calibri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0761" name="Group 19"/>
                <p:cNvGrpSpPr>
                  <a:grpSpLocks/>
                </p:cNvGrpSpPr>
                <p:nvPr/>
              </p:nvGrpSpPr>
              <p:grpSpPr bwMode="auto">
                <a:xfrm>
                  <a:off x="6351590" y="-470618"/>
                  <a:ext cx="2138363" cy="1823168"/>
                  <a:chOff x="2294" y="869"/>
                  <a:chExt cx="1347" cy="1823168"/>
                </a:xfrm>
              </p:grpSpPr>
              <p:sp>
                <p:nvSpPr>
                  <p:cNvPr id="3078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93" y="1519237"/>
                    <a:ext cx="93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EF2A1F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defTabSz="914400"/>
                    <a:endParaRPr lang="en-US" baseline="30000">
                      <a:solidFill>
                        <a:prstClr val="black"/>
                      </a:solidFill>
                      <a:ea typeface="+mn-ea"/>
                      <a:cs typeface="+mn-cs"/>
                    </a:endParaRPr>
                  </a:p>
                </p:txBody>
              </p:sp>
              <p:graphicFrame>
                <p:nvGraphicFramePr>
                  <p:cNvPr id="30735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3389" y="1166"/>
                  <a:ext cx="252" cy="7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594" name="Équation" r:id="rId31" imgW="749300" imgH="228600" progId="Equation.3">
                          <p:embed/>
                        </p:oleObj>
                      </mc:Choice>
                      <mc:Fallback>
                        <p:oleObj name="Équation" r:id="rId31" imgW="74930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389" y="1166"/>
                                <a:ext cx="252" cy="7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736" name="Object 22"/>
                  <p:cNvGraphicFramePr>
                    <a:graphicFrameLocks noChangeAspect="1"/>
                  </p:cNvGraphicFramePr>
                  <p:nvPr/>
                </p:nvGraphicFramePr>
                <p:xfrm>
                  <a:off x="2294" y="1055"/>
                  <a:ext cx="281" cy="1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595" name="Équation" r:id="rId33" imgW="800100" imgH="368300" progId="Equation.3">
                          <p:embed/>
                        </p:oleObj>
                      </mc:Choice>
                      <mc:Fallback>
                        <p:oleObj name="Équation" r:id="rId33" imgW="800100" imgH="3683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94" y="1055"/>
                                <a:ext cx="281" cy="12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3078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301" y="869"/>
                    <a:ext cx="1324" cy="1823168"/>
                    <a:chOff x="2301" y="806"/>
                    <a:chExt cx="1324" cy="1823168"/>
                  </a:xfrm>
                </p:grpSpPr>
                <p:sp>
                  <p:nvSpPr>
                    <p:cNvPr id="30782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3" y="1823974"/>
                      <a:ext cx="934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EF2A1F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defTabSz="914400"/>
                      <a:endParaRPr lang="en-US" baseline="30000">
                        <a:solidFill>
                          <a:prstClr val="black"/>
                        </a:solidFill>
                        <a:ea typeface="+mn-ea"/>
                        <a:cs typeface="+mn-cs"/>
                      </a:endParaRPr>
                    </a:p>
                  </p:txBody>
                </p:sp>
                <p:graphicFrame>
                  <p:nvGraphicFramePr>
                    <p:cNvPr id="30737" name="Object 2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382" y="919"/>
                    <a:ext cx="243" cy="7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1596" name="Équation" r:id="rId35" imgW="723900" imgH="228600" progId="Equation.3">
                            <p:embed/>
                          </p:oleObj>
                        </mc:Choice>
                        <mc:Fallback>
                          <p:oleObj name="Équation" r:id="rId35" imgW="723900" imgH="2286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382" y="919"/>
                                  <a:ext cx="243" cy="77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0738" name="Object 2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301" y="806"/>
                    <a:ext cx="272" cy="10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1597" name="Équation" r:id="rId37" imgW="812800" imgH="304800" progId="Equation.3">
                            <p:embed/>
                          </p:oleObj>
                        </mc:Choice>
                        <mc:Fallback>
                          <p:oleObj name="Équation" r:id="rId37" imgW="812800" imgH="3048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301" y="806"/>
                                  <a:ext cx="272" cy="10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grpSp>
              <p:nvGrpSpPr>
                <p:cNvPr id="30762" name="Group 60"/>
                <p:cNvGrpSpPr>
                  <a:grpSpLocks/>
                </p:cNvGrpSpPr>
                <p:nvPr/>
              </p:nvGrpSpPr>
              <p:grpSpPr bwMode="auto">
                <a:xfrm>
                  <a:off x="5884863" y="1914526"/>
                  <a:ext cx="877887" cy="877888"/>
                  <a:chOff x="3374" y="1376"/>
                  <a:chExt cx="2386" cy="2386"/>
                </a:xfrm>
              </p:grpSpPr>
              <p:sp>
                <p:nvSpPr>
                  <p:cNvPr id="30763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374" y="1376"/>
                    <a:ext cx="2386" cy="2386"/>
                  </a:xfrm>
                  <a:prstGeom prst="ellipse">
                    <a:avLst/>
                  </a:prstGeom>
                  <a:solidFill>
                    <a:srgbClr val="FCFF93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prstShdw prst="shdw17" dist="12700" dir="5400000">
                      <a:srgbClr val="FFFE7F">
                        <a:alpha val="74997"/>
                      </a:srgbClr>
                    </a:prst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000000"/>
                      </a:solidFill>
                      <a:latin typeface="Calibri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0764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3818" y="1795"/>
                    <a:ext cx="1400" cy="1417"/>
                    <a:chOff x="1441" y="1756"/>
                    <a:chExt cx="1400" cy="1417"/>
                  </a:xfrm>
                </p:grpSpPr>
                <p:grpSp>
                  <p:nvGrpSpPr>
                    <p:cNvPr id="30765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34" y="1756"/>
                      <a:ext cx="640" cy="595"/>
                      <a:chOff x="3006" y="3154"/>
                      <a:chExt cx="341" cy="315"/>
                    </a:xfrm>
                  </p:grpSpPr>
                  <p:sp>
                    <p:nvSpPr>
                      <p:cNvPr id="78" name="Oval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19" y="3165"/>
                        <a:ext cx="227" cy="226"/>
                      </a:xfrm>
                      <a:prstGeom prst="ellipse">
                        <a:avLst/>
                      </a:prstGeom>
                      <a:solidFill>
                        <a:srgbClr val="C8B1CA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" name="Oval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5" y="3153"/>
                        <a:ext cx="227" cy="228"/>
                      </a:xfrm>
                      <a:prstGeom prst="ellipse">
                        <a:avLst/>
                      </a:prstGeom>
                      <a:solidFill>
                        <a:srgbClr val="F74E03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" name="Oval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06" y="3229"/>
                        <a:ext cx="227" cy="226"/>
                      </a:xfrm>
                      <a:prstGeom prst="ellipse">
                        <a:avLst/>
                      </a:prstGeom>
                      <a:solidFill>
                        <a:srgbClr val="C8B1CA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Oval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92" y="3241"/>
                        <a:ext cx="225" cy="228"/>
                      </a:xfrm>
                      <a:prstGeom prst="ellipse">
                        <a:avLst/>
                      </a:prstGeom>
                      <a:solidFill>
                        <a:srgbClr val="F74E03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766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1" y="2512"/>
                      <a:ext cx="638" cy="596"/>
                      <a:chOff x="3006" y="3153"/>
                      <a:chExt cx="340" cy="315"/>
                    </a:xfrm>
                  </p:grpSpPr>
                  <p:sp>
                    <p:nvSpPr>
                      <p:cNvPr id="74" name="Oval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18" y="3165"/>
                        <a:ext cx="227" cy="228"/>
                      </a:xfrm>
                      <a:prstGeom prst="ellipse">
                        <a:avLst/>
                      </a:prstGeom>
                      <a:solidFill>
                        <a:srgbClr val="C8B1CA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5" name="Oval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4" y="3153"/>
                        <a:ext cx="230" cy="228"/>
                      </a:xfrm>
                      <a:prstGeom prst="ellipse">
                        <a:avLst/>
                      </a:prstGeom>
                      <a:solidFill>
                        <a:srgbClr val="F74E03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6" name="Oval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05" y="3229"/>
                        <a:ext cx="225" cy="228"/>
                      </a:xfrm>
                      <a:prstGeom prst="ellipse">
                        <a:avLst/>
                      </a:prstGeom>
                      <a:solidFill>
                        <a:srgbClr val="C8B1CA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7" name="Oval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92" y="3241"/>
                        <a:ext cx="230" cy="228"/>
                      </a:xfrm>
                      <a:prstGeom prst="ellipse">
                        <a:avLst/>
                      </a:prstGeom>
                      <a:solidFill>
                        <a:srgbClr val="F74E03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767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1" y="2577"/>
                      <a:ext cx="640" cy="596"/>
                      <a:chOff x="3006" y="3154"/>
                      <a:chExt cx="341" cy="315"/>
                    </a:xfrm>
                  </p:grpSpPr>
                  <p:sp>
                    <p:nvSpPr>
                      <p:cNvPr id="70" name="Oval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17" y="3165"/>
                        <a:ext cx="229" cy="228"/>
                      </a:xfrm>
                      <a:prstGeom prst="ellipse">
                        <a:avLst/>
                      </a:prstGeom>
                      <a:solidFill>
                        <a:srgbClr val="C8B1CA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Oval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3" y="3153"/>
                        <a:ext cx="229" cy="228"/>
                      </a:xfrm>
                      <a:prstGeom prst="ellipse">
                        <a:avLst/>
                      </a:prstGeom>
                      <a:solidFill>
                        <a:srgbClr val="F74E03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2" name="Oval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05" y="3229"/>
                        <a:ext cx="229" cy="228"/>
                      </a:xfrm>
                      <a:prstGeom prst="ellipse">
                        <a:avLst/>
                      </a:prstGeom>
                      <a:solidFill>
                        <a:srgbClr val="C8B1CA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3" name="Oval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91" y="3241"/>
                        <a:ext cx="232" cy="228"/>
                      </a:xfrm>
                      <a:prstGeom prst="ellipse">
                        <a:avLst/>
                      </a:prstGeom>
                      <a:solidFill>
                        <a:srgbClr val="F74E03">
                          <a:alpha val="50000"/>
                        </a:srgbClr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aphicFrame>
              <p:nvGraphicFramePr>
                <p:cNvPr id="30734" name="Object 78"/>
                <p:cNvGraphicFramePr>
                  <a:graphicFrameLocks noChangeAspect="1"/>
                </p:cNvGraphicFramePr>
                <p:nvPr/>
              </p:nvGraphicFramePr>
              <p:xfrm>
                <a:off x="6611938" y="2555876"/>
                <a:ext cx="536575" cy="1714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98" name="Équation" r:id="rId39" imgW="952500" imgH="304800" progId="Equation.3">
                        <p:embed/>
                      </p:oleObj>
                    </mc:Choice>
                    <mc:Fallback>
                      <p:oleObj name="Équation" r:id="rId39" imgW="952500" imgH="304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11938" y="2555876"/>
                              <a:ext cx="536575" cy="1714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0722" name="Object 28"/>
              <p:cNvGraphicFramePr>
                <a:graphicFrameLocks noChangeAspect="1"/>
              </p:cNvGraphicFramePr>
              <p:nvPr/>
            </p:nvGraphicFramePr>
            <p:xfrm>
              <a:off x="6248400" y="2428875"/>
              <a:ext cx="431800" cy="161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99" name="Équation" r:id="rId41" imgW="812800" imgH="304800" progId="Equation.3">
                      <p:embed/>
                    </p:oleObj>
                  </mc:Choice>
                  <mc:Fallback>
                    <p:oleObj name="Équation" r:id="rId41" imgW="812800" imgH="304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48400" y="2428875"/>
                            <a:ext cx="431800" cy="1619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23" name="Object 29"/>
              <p:cNvGraphicFramePr>
                <a:graphicFrameLocks noChangeAspect="1"/>
              </p:cNvGraphicFramePr>
              <p:nvPr/>
            </p:nvGraphicFramePr>
            <p:xfrm>
              <a:off x="6259513" y="2743200"/>
              <a:ext cx="446087" cy="204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00" name="Équation" r:id="rId42" imgW="800100" imgH="368300" progId="Equation.3">
                      <p:embed/>
                    </p:oleObj>
                  </mc:Choice>
                  <mc:Fallback>
                    <p:oleObj name="Équation" r:id="rId42" imgW="800100" imgH="368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59513" y="2743200"/>
                            <a:ext cx="446087" cy="2047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24" name="Object 30"/>
              <p:cNvGraphicFramePr>
                <a:graphicFrameLocks noChangeAspect="1"/>
              </p:cNvGraphicFramePr>
              <p:nvPr/>
            </p:nvGraphicFramePr>
            <p:xfrm>
              <a:off x="8116888" y="2468562"/>
              <a:ext cx="385763" cy="122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01" name="Équation" r:id="rId43" imgW="723900" imgH="228600" progId="Equation.3">
                      <p:embed/>
                    </p:oleObj>
                  </mc:Choice>
                  <mc:Fallback>
                    <p:oleObj name="Équation" r:id="rId43" imgW="7239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16888" y="2468562"/>
                            <a:ext cx="385763" cy="1222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25" name="Object 31"/>
              <p:cNvGraphicFramePr>
                <a:graphicFrameLocks noChangeAspect="1"/>
              </p:cNvGraphicFramePr>
              <p:nvPr/>
            </p:nvGraphicFramePr>
            <p:xfrm>
              <a:off x="8128000" y="2819400"/>
              <a:ext cx="400050" cy="122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02" name="Equation" r:id="rId44" imgW="749300" imgH="228600" progId="Equation.3">
                      <p:embed/>
                    </p:oleObj>
                  </mc:Choice>
                  <mc:Fallback>
                    <p:oleObj name="Equation" r:id="rId44" imgW="7493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28000" y="2819400"/>
                            <a:ext cx="400050" cy="1222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30750" name="Picture 4" descr="Image 5"/>
          <p:cNvPicPr>
            <a:picLocks noChangeAspect="1" noChangeArrowheads="1"/>
          </p:cNvPicPr>
          <p:nvPr/>
        </p:nvPicPr>
        <p:blipFill>
          <a:blip r:embed="rId45" cstate="print"/>
          <a:srcRect l="4337" t="21584" b="4204"/>
          <a:stretch>
            <a:fillRect/>
          </a:stretch>
        </p:blipFill>
        <p:spPr bwMode="auto">
          <a:xfrm>
            <a:off x="6353175" y="727075"/>
            <a:ext cx="2530475" cy="2376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51" name="Picture 155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989513" y="4908550"/>
            <a:ext cx="1476375" cy="1819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3073400" y="5549900"/>
            <a:ext cx="1833563" cy="1117600"/>
            <a:chOff x="3073400" y="5549900"/>
            <a:chExt cx="1833563" cy="1117600"/>
          </a:xfrm>
        </p:grpSpPr>
        <p:pic>
          <p:nvPicPr>
            <p:cNvPr id="30752" name="Picture 8" descr="R050_463f"/>
            <p:cNvPicPr>
              <a:picLocks noChangeAspect="1" noChangeArrowheads="1"/>
            </p:cNvPicPr>
            <p:nvPr/>
          </p:nvPicPr>
          <p:blipFill>
            <a:blip r:embed="rId47" cstate="print"/>
            <a:srcRect l="11842" t="38239" r="19769" b="19421"/>
            <a:stretch>
              <a:fillRect/>
            </a:stretch>
          </p:blipFill>
          <p:spPr bwMode="auto">
            <a:xfrm>
              <a:off x="3101975" y="5557838"/>
              <a:ext cx="1804988" cy="110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073400" y="5549900"/>
              <a:ext cx="625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aseline="30000" dirty="0" smtClean="0">
                  <a:solidFill>
                    <a:prstClr val="white"/>
                  </a:solidFill>
                  <a:ea typeface="+mn-ea"/>
                  <a:cs typeface="+mn-cs"/>
                </a:rPr>
                <a:t>45</a:t>
              </a:r>
              <a:r>
                <a:rPr lang="en-US" dirty="0" smtClean="0">
                  <a:solidFill>
                    <a:prstClr val="white"/>
                  </a:solidFill>
                  <a:ea typeface="+mn-ea"/>
                  <a:cs typeface="+mn-cs"/>
                </a:rPr>
                <a:t>Fe</a:t>
              </a:r>
              <a:endParaRPr lang="en-US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222215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oup 21"/>
          <p:cNvGrpSpPr>
            <a:grpSpLocks/>
          </p:cNvGrpSpPr>
          <p:nvPr/>
        </p:nvGrpSpPr>
        <p:grpSpPr bwMode="auto">
          <a:xfrm>
            <a:off x="423863" y="2271713"/>
            <a:ext cx="2686050" cy="3071812"/>
            <a:chOff x="229" y="1039"/>
            <a:chExt cx="2022" cy="2313"/>
          </a:xfrm>
        </p:grpSpPr>
        <p:grpSp>
          <p:nvGrpSpPr>
            <p:cNvPr id="73749" name="Group 22"/>
            <p:cNvGrpSpPr>
              <a:grpSpLocks/>
            </p:cNvGrpSpPr>
            <p:nvPr/>
          </p:nvGrpSpPr>
          <p:grpSpPr bwMode="auto">
            <a:xfrm>
              <a:off x="1243" y="1146"/>
              <a:ext cx="1008" cy="2016"/>
              <a:chOff x="1243" y="1146"/>
              <a:chExt cx="1008" cy="2016"/>
            </a:xfrm>
          </p:grpSpPr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>
                <a:off x="1247" y="1150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1247" y="1290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1247" y="1174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1247" y="1298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1247" y="1223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1247" y="2246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1247" y="1394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1247" y="2253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1247" y="2298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1247" y="2442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1247" y="2366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1247" y="3051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1247" y="3018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1247" y="3090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>
                <a:off x="1247" y="3162"/>
                <a:ext cx="10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1420" y="1555"/>
              <a:ext cx="723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8113" tIns="69850" rIns="138113" bIns="69850">
              <a:spAutoFit/>
            </a:bodyPr>
            <a:lstStyle/>
            <a:p>
              <a:pPr defTabSz="2057400" eaLnBrk="0" hangingPunct="0">
                <a:defRPr/>
              </a:pPr>
              <a:r>
                <a:rPr lang="en-US" sz="3200" b="1" dirty="0">
                  <a:solidFill>
                    <a:srgbClr val="009999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gap</a:t>
              </a: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1420" y="2500"/>
              <a:ext cx="723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8113" tIns="69850" rIns="138113" bIns="69850">
              <a:spAutoFit/>
            </a:bodyPr>
            <a:lstStyle/>
            <a:p>
              <a:pPr defTabSz="2057400" eaLnBrk="0" hangingPunct="0">
                <a:defRPr/>
              </a:pPr>
              <a:r>
                <a:rPr lang="en-US" sz="3200" b="1">
                  <a:solidFill>
                    <a:srgbClr val="009999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gap</a:t>
              </a: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229" y="2875"/>
              <a:ext cx="896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8113" tIns="69850" rIns="138113" bIns="69850">
              <a:spAutoFit/>
            </a:bodyPr>
            <a:lstStyle/>
            <a:p>
              <a:pPr defTabSz="2057400" eaLnBrk="0" hangingPunct="0">
                <a:defRPr/>
              </a:pPr>
              <a:r>
                <a:rPr lang="en-US" sz="3200" b="1">
                  <a:solidFill>
                    <a:srgbClr val="114FFB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shell</a:t>
              </a:r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229" y="1039"/>
              <a:ext cx="896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8113" tIns="69850" rIns="138113" bIns="69850">
              <a:spAutoFit/>
            </a:bodyPr>
            <a:lstStyle/>
            <a:p>
              <a:pPr defTabSz="2057400" eaLnBrk="0" hangingPunct="0">
                <a:defRPr/>
              </a:pPr>
              <a:r>
                <a:rPr lang="en-US" sz="3200" b="1" dirty="0">
                  <a:solidFill>
                    <a:srgbClr val="114FFB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shell</a:t>
              </a:r>
            </a:p>
          </p:txBody>
        </p:sp>
        <p:sp>
          <p:nvSpPr>
            <p:cNvPr id="24" name="Rectangle 42"/>
            <p:cNvSpPr>
              <a:spLocks noChangeArrowheads="1"/>
            </p:cNvSpPr>
            <p:nvPr/>
          </p:nvSpPr>
          <p:spPr bwMode="auto">
            <a:xfrm>
              <a:off x="229" y="2083"/>
              <a:ext cx="896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8113" tIns="69850" rIns="138113" bIns="69850">
              <a:spAutoFit/>
            </a:bodyPr>
            <a:lstStyle/>
            <a:p>
              <a:pPr defTabSz="2057400" eaLnBrk="0" hangingPunct="0">
                <a:defRPr/>
              </a:pPr>
              <a:r>
                <a:rPr lang="en-US" sz="3200" b="1">
                  <a:solidFill>
                    <a:srgbClr val="114FFB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shell</a:t>
              </a:r>
            </a:p>
          </p:txBody>
        </p:sp>
      </p:grpSp>
      <p:grpSp>
        <p:nvGrpSpPr>
          <p:cNvPr id="73730" name="Group 50"/>
          <p:cNvGrpSpPr>
            <a:grpSpLocks/>
          </p:cNvGrpSpPr>
          <p:nvPr/>
        </p:nvGrpSpPr>
        <p:grpSpPr bwMode="auto">
          <a:xfrm>
            <a:off x="481013" y="5260975"/>
            <a:ext cx="1571625" cy="1481138"/>
            <a:chOff x="941" y="3378"/>
            <a:chExt cx="990" cy="933"/>
          </a:xfrm>
        </p:grpSpPr>
        <p:sp>
          <p:nvSpPr>
            <p:cNvPr id="41" name="Oval 45"/>
            <p:cNvSpPr>
              <a:spLocks noChangeArrowheads="1"/>
            </p:cNvSpPr>
            <p:nvPr/>
          </p:nvSpPr>
          <p:spPr bwMode="auto">
            <a:xfrm>
              <a:off x="941" y="3378"/>
              <a:ext cx="933" cy="933"/>
            </a:xfrm>
            <a:prstGeom prst="ellipse">
              <a:avLst/>
            </a:prstGeom>
            <a:noFill/>
            <a:ln w="50800">
              <a:solidFill>
                <a:srgbClr val="114FF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AutoShape 46"/>
            <p:cNvSpPr>
              <a:spLocks noChangeArrowheads="1"/>
            </p:cNvSpPr>
            <p:nvPr/>
          </p:nvSpPr>
          <p:spPr bwMode="auto">
            <a:xfrm>
              <a:off x="1792" y="3684"/>
              <a:ext cx="139" cy="227"/>
            </a:xfrm>
            <a:prstGeom prst="triangle">
              <a:avLst>
                <a:gd name="adj" fmla="val 49995"/>
              </a:avLst>
            </a:prstGeom>
            <a:solidFill>
              <a:srgbClr val="114FFB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70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2420938"/>
            <a:ext cx="1735137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3732" name="Group 89"/>
          <p:cNvGrpSpPr>
            <a:grpSpLocks/>
          </p:cNvGrpSpPr>
          <p:nvPr/>
        </p:nvGrpSpPr>
        <p:grpSpPr bwMode="auto">
          <a:xfrm>
            <a:off x="3868738" y="3819525"/>
            <a:ext cx="1916112" cy="1617663"/>
            <a:chOff x="3994150" y="666750"/>
            <a:chExt cx="1916113" cy="1617663"/>
          </a:xfrm>
        </p:grpSpPr>
        <p:sp>
          <p:nvSpPr>
            <p:cNvPr id="68" name="Freeform 2"/>
            <p:cNvSpPr>
              <a:spLocks/>
            </p:cNvSpPr>
            <p:nvPr/>
          </p:nvSpPr>
          <p:spPr bwMode="auto">
            <a:xfrm>
              <a:off x="3994150" y="1265238"/>
              <a:ext cx="1916113" cy="295275"/>
            </a:xfrm>
            <a:custGeom>
              <a:avLst/>
              <a:gdLst>
                <a:gd name="T0" fmla="*/ 0 w 1207"/>
                <a:gd name="T1" fmla="*/ 178 h 186"/>
                <a:gd name="T2" fmla="*/ 36 w 1207"/>
                <a:gd name="T3" fmla="*/ 154 h 186"/>
                <a:gd name="T4" fmla="*/ 94 w 1207"/>
                <a:gd name="T5" fmla="*/ 135 h 186"/>
                <a:gd name="T6" fmla="*/ 187 w 1207"/>
                <a:gd name="T7" fmla="*/ 119 h 186"/>
                <a:gd name="T8" fmla="*/ 312 w 1207"/>
                <a:gd name="T9" fmla="*/ 107 h 186"/>
                <a:gd name="T10" fmla="*/ 431 w 1207"/>
                <a:gd name="T11" fmla="*/ 97 h 186"/>
                <a:gd name="T12" fmla="*/ 572 w 1207"/>
                <a:gd name="T13" fmla="*/ 95 h 186"/>
                <a:gd name="T14" fmla="*/ 749 w 1207"/>
                <a:gd name="T15" fmla="*/ 97 h 186"/>
                <a:gd name="T16" fmla="*/ 899 w 1207"/>
                <a:gd name="T17" fmla="*/ 107 h 186"/>
                <a:gd name="T18" fmla="*/ 1014 w 1207"/>
                <a:gd name="T19" fmla="*/ 119 h 186"/>
                <a:gd name="T20" fmla="*/ 1086 w 1207"/>
                <a:gd name="T21" fmla="*/ 130 h 186"/>
                <a:gd name="T22" fmla="*/ 1138 w 1207"/>
                <a:gd name="T23" fmla="*/ 145 h 186"/>
                <a:gd name="T24" fmla="*/ 1180 w 1207"/>
                <a:gd name="T25" fmla="*/ 157 h 186"/>
                <a:gd name="T26" fmla="*/ 1196 w 1207"/>
                <a:gd name="T27" fmla="*/ 168 h 186"/>
                <a:gd name="T28" fmla="*/ 1206 w 1207"/>
                <a:gd name="T29" fmla="*/ 185 h 186"/>
                <a:gd name="T30" fmla="*/ 1206 w 1207"/>
                <a:gd name="T31" fmla="*/ 78 h 186"/>
                <a:gd name="T32" fmla="*/ 1175 w 1207"/>
                <a:gd name="T33" fmla="*/ 59 h 186"/>
                <a:gd name="T34" fmla="*/ 1144 w 1207"/>
                <a:gd name="T35" fmla="*/ 47 h 186"/>
                <a:gd name="T36" fmla="*/ 1102 w 1207"/>
                <a:gd name="T37" fmla="*/ 38 h 186"/>
                <a:gd name="T38" fmla="*/ 1040 w 1207"/>
                <a:gd name="T39" fmla="*/ 26 h 186"/>
                <a:gd name="T40" fmla="*/ 967 w 1207"/>
                <a:gd name="T41" fmla="*/ 17 h 186"/>
                <a:gd name="T42" fmla="*/ 868 w 1207"/>
                <a:gd name="T43" fmla="*/ 9 h 186"/>
                <a:gd name="T44" fmla="*/ 728 w 1207"/>
                <a:gd name="T45" fmla="*/ 2 h 186"/>
                <a:gd name="T46" fmla="*/ 561 w 1207"/>
                <a:gd name="T47" fmla="*/ 0 h 186"/>
                <a:gd name="T48" fmla="*/ 437 w 1207"/>
                <a:gd name="T49" fmla="*/ 5 h 186"/>
                <a:gd name="T50" fmla="*/ 359 w 1207"/>
                <a:gd name="T51" fmla="*/ 7 h 186"/>
                <a:gd name="T52" fmla="*/ 286 w 1207"/>
                <a:gd name="T53" fmla="*/ 14 h 186"/>
                <a:gd name="T54" fmla="*/ 213 w 1207"/>
                <a:gd name="T55" fmla="*/ 21 h 186"/>
                <a:gd name="T56" fmla="*/ 161 w 1207"/>
                <a:gd name="T57" fmla="*/ 28 h 186"/>
                <a:gd name="T58" fmla="*/ 120 w 1207"/>
                <a:gd name="T59" fmla="*/ 36 h 186"/>
                <a:gd name="T60" fmla="*/ 78 w 1207"/>
                <a:gd name="T61" fmla="*/ 45 h 186"/>
                <a:gd name="T62" fmla="*/ 52 w 1207"/>
                <a:gd name="T63" fmla="*/ 55 h 186"/>
                <a:gd name="T64" fmla="*/ 26 w 1207"/>
                <a:gd name="T65" fmla="*/ 64 h 186"/>
                <a:gd name="T66" fmla="*/ 5 w 1207"/>
                <a:gd name="T67" fmla="*/ 76 h 186"/>
                <a:gd name="T68" fmla="*/ 0 w 1207"/>
                <a:gd name="T69" fmla="*/ 8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7" h="186">
                  <a:moveTo>
                    <a:pt x="0" y="93"/>
                  </a:moveTo>
                  <a:lnTo>
                    <a:pt x="0" y="178"/>
                  </a:lnTo>
                  <a:lnTo>
                    <a:pt x="16" y="166"/>
                  </a:lnTo>
                  <a:lnTo>
                    <a:pt x="36" y="154"/>
                  </a:lnTo>
                  <a:lnTo>
                    <a:pt x="62" y="145"/>
                  </a:lnTo>
                  <a:lnTo>
                    <a:pt x="94" y="135"/>
                  </a:lnTo>
                  <a:lnTo>
                    <a:pt x="140" y="126"/>
                  </a:lnTo>
                  <a:lnTo>
                    <a:pt x="187" y="119"/>
                  </a:lnTo>
                  <a:lnTo>
                    <a:pt x="244" y="111"/>
                  </a:lnTo>
                  <a:lnTo>
                    <a:pt x="312" y="107"/>
                  </a:lnTo>
                  <a:lnTo>
                    <a:pt x="369" y="102"/>
                  </a:lnTo>
                  <a:lnTo>
                    <a:pt x="431" y="97"/>
                  </a:lnTo>
                  <a:lnTo>
                    <a:pt x="494" y="97"/>
                  </a:lnTo>
                  <a:lnTo>
                    <a:pt x="572" y="95"/>
                  </a:lnTo>
                  <a:lnTo>
                    <a:pt x="665" y="95"/>
                  </a:lnTo>
                  <a:lnTo>
                    <a:pt x="749" y="97"/>
                  </a:lnTo>
                  <a:lnTo>
                    <a:pt x="821" y="102"/>
                  </a:lnTo>
                  <a:lnTo>
                    <a:pt x="899" y="107"/>
                  </a:lnTo>
                  <a:lnTo>
                    <a:pt x="967" y="111"/>
                  </a:lnTo>
                  <a:lnTo>
                    <a:pt x="1014" y="119"/>
                  </a:lnTo>
                  <a:lnTo>
                    <a:pt x="1055" y="126"/>
                  </a:lnTo>
                  <a:lnTo>
                    <a:pt x="1086" y="130"/>
                  </a:lnTo>
                  <a:lnTo>
                    <a:pt x="1112" y="135"/>
                  </a:lnTo>
                  <a:lnTo>
                    <a:pt x="1138" y="145"/>
                  </a:lnTo>
                  <a:lnTo>
                    <a:pt x="1159" y="149"/>
                  </a:lnTo>
                  <a:lnTo>
                    <a:pt x="1180" y="157"/>
                  </a:lnTo>
                  <a:lnTo>
                    <a:pt x="1185" y="161"/>
                  </a:lnTo>
                  <a:lnTo>
                    <a:pt x="1196" y="168"/>
                  </a:lnTo>
                  <a:lnTo>
                    <a:pt x="1201" y="173"/>
                  </a:lnTo>
                  <a:lnTo>
                    <a:pt x="1206" y="185"/>
                  </a:lnTo>
                  <a:lnTo>
                    <a:pt x="1206" y="88"/>
                  </a:lnTo>
                  <a:lnTo>
                    <a:pt x="1206" y="78"/>
                  </a:lnTo>
                  <a:lnTo>
                    <a:pt x="1190" y="69"/>
                  </a:lnTo>
                  <a:lnTo>
                    <a:pt x="1175" y="59"/>
                  </a:lnTo>
                  <a:lnTo>
                    <a:pt x="1159" y="55"/>
                  </a:lnTo>
                  <a:lnTo>
                    <a:pt x="1144" y="47"/>
                  </a:lnTo>
                  <a:lnTo>
                    <a:pt x="1123" y="43"/>
                  </a:lnTo>
                  <a:lnTo>
                    <a:pt x="1102" y="38"/>
                  </a:lnTo>
                  <a:lnTo>
                    <a:pt x="1071" y="33"/>
                  </a:lnTo>
                  <a:lnTo>
                    <a:pt x="1040" y="26"/>
                  </a:lnTo>
                  <a:lnTo>
                    <a:pt x="1008" y="21"/>
                  </a:lnTo>
                  <a:lnTo>
                    <a:pt x="967" y="17"/>
                  </a:lnTo>
                  <a:lnTo>
                    <a:pt x="920" y="12"/>
                  </a:lnTo>
                  <a:lnTo>
                    <a:pt x="868" y="9"/>
                  </a:lnTo>
                  <a:lnTo>
                    <a:pt x="806" y="5"/>
                  </a:lnTo>
                  <a:lnTo>
                    <a:pt x="728" y="2"/>
                  </a:lnTo>
                  <a:lnTo>
                    <a:pt x="655" y="0"/>
                  </a:lnTo>
                  <a:lnTo>
                    <a:pt x="561" y="0"/>
                  </a:lnTo>
                  <a:lnTo>
                    <a:pt x="489" y="2"/>
                  </a:lnTo>
                  <a:lnTo>
                    <a:pt x="437" y="5"/>
                  </a:lnTo>
                  <a:lnTo>
                    <a:pt x="395" y="5"/>
                  </a:lnTo>
                  <a:lnTo>
                    <a:pt x="359" y="7"/>
                  </a:lnTo>
                  <a:lnTo>
                    <a:pt x="327" y="9"/>
                  </a:lnTo>
                  <a:lnTo>
                    <a:pt x="286" y="14"/>
                  </a:lnTo>
                  <a:lnTo>
                    <a:pt x="244" y="17"/>
                  </a:lnTo>
                  <a:lnTo>
                    <a:pt x="213" y="21"/>
                  </a:lnTo>
                  <a:lnTo>
                    <a:pt x="177" y="26"/>
                  </a:lnTo>
                  <a:lnTo>
                    <a:pt x="161" y="28"/>
                  </a:lnTo>
                  <a:lnTo>
                    <a:pt x="140" y="33"/>
                  </a:lnTo>
                  <a:lnTo>
                    <a:pt x="120" y="36"/>
                  </a:lnTo>
                  <a:lnTo>
                    <a:pt x="94" y="43"/>
                  </a:lnTo>
                  <a:lnTo>
                    <a:pt x="78" y="45"/>
                  </a:lnTo>
                  <a:lnTo>
                    <a:pt x="62" y="50"/>
                  </a:lnTo>
                  <a:lnTo>
                    <a:pt x="52" y="55"/>
                  </a:lnTo>
                  <a:lnTo>
                    <a:pt x="36" y="59"/>
                  </a:lnTo>
                  <a:lnTo>
                    <a:pt x="26" y="64"/>
                  </a:lnTo>
                  <a:lnTo>
                    <a:pt x="16" y="69"/>
                  </a:lnTo>
                  <a:lnTo>
                    <a:pt x="5" y="76"/>
                  </a:lnTo>
                  <a:lnTo>
                    <a:pt x="5" y="81"/>
                  </a:lnTo>
                  <a:lnTo>
                    <a:pt x="0" y="88"/>
                  </a:lnTo>
                  <a:lnTo>
                    <a:pt x="0" y="93"/>
                  </a:lnTo>
                </a:path>
              </a:pathLst>
            </a:custGeom>
            <a:solidFill>
              <a:srgbClr val="00279F"/>
            </a:solidFill>
            <a:ln w="12700" cap="rnd" cmpd="sng">
              <a:solidFill>
                <a:srgbClr val="00279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71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62" y="763588"/>
              <a:ext cx="1711326" cy="142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4" name="Oval 180"/>
            <p:cNvSpPr>
              <a:spLocks noChangeArrowheads="1"/>
            </p:cNvSpPr>
            <p:nvPr/>
          </p:nvSpPr>
          <p:spPr bwMode="auto">
            <a:xfrm>
              <a:off x="4983163" y="1419225"/>
              <a:ext cx="114300" cy="114300"/>
            </a:xfrm>
            <a:prstGeom prst="ellipse">
              <a:avLst/>
            </a:prstGeom>
            <a:solidFill>
              <a:srgbClr val="CF0E3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" name="Oval 181"/>
            <p:cNvSpPr>
              <a:spLocks noChangeArrowheads="1"/>
            </p:cNvSpPr>
            <p:nvPr/>
          </p:nvSpPr>
          <p:spPr bwMode="auto">
            <a:xfrm>
              <a:off x="4797425" y="1419225"/>
              <a:ext cx="114300" cy="114300"/>
            </a:xfrm>
            <a:prstGeom prst="ellipse">
              <a:avLst/>
            </a:prstGeom>
            <a:solidFill>
              <a:srgbClr val="FAF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" name="Line 184"/>
            <p:cNvSpPr>
              <a:spLocks noChangeShapeType="1"/>
            </p:cNvSpPr>
            <p:nvPr/>
          </p:nvSpPr>
          <p:spPr bwMode="auto">
            <a:xfrm>
              <a:off x="5045076" y="666750"/>
              <a:ext cx="0" cy="184150"/>
            </a:xfrm>
            <a:prstGeom prst="line">
              <a:avLst/>
            </a:prstGeom>
            <a:noFill/>
            <a:ln w="57150" cmpd="thinThick">
              <a:solidFill>
                <a:srgbClr val="0027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" name="Line 185"/>
            <p:cNvSpPr>
              <a:spLocks noChangeShapeType="1"/>
            </p:cNvSpPr>
            <p:nvPr/>
          </p:nvSpPr>
          <p:spPr bwMode="auto">
            <a:xfrm>
              <a:off x="5045076" y="2192338"/>
              <a:ext cx="0" cy="92075"/>
            </a:xfrm>
            <a:prstGeom prst="line">
              <a:avLst/>
            </a:prstGeom>
            <a:noFill/>
            <a:ln w="57150" cmpd="thinThick">
              <a:solidFill>
                <a:srgbClr val="0027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Freeform 197"/>
            <p:cNvSpPr>
              <a:spLocks/>
            </p:cNvSpPr>
            <p:nvPr/>
          </p:nvSpPr>
          <p:spPr bwMode="auto">
            <a:xfrm>
              <a:off x="3994150" y="1412875"/>
              <a:ext cx="1000126" cy="336550"/>
            </a:xfrm>
            <a:custGeom>
              <a:avLst/>
              <a:gdLst>
                <a:gd name="T0" fmla="*/ 0 w 630"/>
                <a:gd name="T1" fmla="*/ 88 h 212"/>
                <a:gd name="T2" fmla="*/ 0 w 630"/>
                <a:gd name="T3" fmla="*/ 92 h 212"/>
                <a:gd name="T4" fmla="*/ 5 w 630"/>
                <a:gd name="T5" fmla="*/ 102 h 212"/>
                <a:gd name="T6" fmla="*/ 10 w 630"/>
                <a:gd name="T7" fmla="*/ 111 h 212"/>
                <a:gd name="T8" fmla="*/ 26 w 630"/>
                <a:gd name="T9" fmla="*/ 119 h 212"/>
                <a:gd name="T10" fmla="*/ 42 w 630"/>
                <a:gd name="T11" fmla="*/ 126 h 212"/>
                <a:gd name="T12" fmla="*/ 57 w 630"/>
                <a:gd name="T13" fmla="*/ 130 h 212"/>
                <a:gd name="T14" fmla="*/ 73 w 630"/>
                <a:gd name="T15" fmla="*/ 135 h 212"/>
                <a:gd name="T16" fmla="*/ 99 w 630"/>
                <a:gd name="T17" fmla="*/ 142 h 212"/>
                <a:gd name="T18" fmla="*/ 125 w 630"/>
                <a:gd name="T19" fmla="*/ 147 h 212"/>
                <a:gd name="T20" fmla="*/ 156 w 630"/>
                <a:gd name="T21" fmla="*/ 152 h 212"/>
                <a:gd name="T22" fmla="*/ 187 w 630"/>
                <a:gd name="T23" fmla="*/ 156 h 212"/>
                <a:gd name="T24" fmla="*/ 229 w 630"/>
                <a:gd name="T25" fmla="*/ 164 h 212"/>
                <a:gd name="T26" fmla="*/ 255 w 630"/>
                <a:gd name="T27" fmla="*/ 166 h 212"/>
                <a:gd name="T28" fmla="*/ 286 w 630"/>
                <a:gd name="T29" fmla="*/ 168 h 212"/>
                <a:gd name="T30" fmla="*/ 312 w 630"/>
                <a:gd name="T31" fmla="*/ 171 h 212"/>
                <a:gd name="T32" fmla="*/ 338 w 630"/>
                <a:gd name="T33" fmla="*/ 173 h 212"/>
                <a:gd name="T34" fmla="*/ 359 w 630"/>
                <a:gd name="T35" fmla="*/ 173 h 212"/>
                <a:gd name="T36" fmla="*/ 379 w 630"/>
                <a:gd name="T37" fmla="*/ 175 h 212"/>
                <a:gd name="T38" fmla="*/ 405 w 630"/>
                <a:gd name="T39" fmla="*/ 178 h 212"/>
                <a:gd name="T40" fmla="*/ 442 w 630"/>
                <a:gd name="T41" fmla="*/ 178 h 212"/>
                <a:gd name="T42" fmla="*/ 478 w 630"/>
                <a:gd name="T43" fmla="*/ 180 h 212"/>
                <a:gd name="T44" fmla="*/ 478 w 630"/>
                <a:gd name="T45" fmla="*/ 211 h 212"/>
                <a:gd name="T46" fmla="*/ 629 w 630"/>
                <a:gd name="T47" fmla="*/ 135 h 212"/>
                <a:gd name="T48" fmla="*/ 478 w 630"/>
                <a:gd name="T49" fmla="*/ 50 h 212"/>
                <a:gd name="T50" fmla="*/ 478 w 630"/>
                <a:gd name="T51" fmla="*/ 85 h 212"/>
                <a:gd name="T52" fmla="*/ 452 w 630"/>
                <a:gd name="T53" fmla="*/ 83 h 212"/>
                <a:gd name="T54" fmla="*/ 421 w 630"/>
                <a:gd name="T55" fmla="*/ 81 h 212"/>
                <a:gd name="T56" fmla="*/ 390 w 630"/>
                <a:gd name="T57" fmla="*/ 81 h 212"/>
                <a:gd name="T58" fmla="*/ 359 w 630"/>
                <a:gd name="T59" fmla="*/ 78 h 212"/>
                <a:gd name="T60" fmla="*/ 327 w 630"/>
                <a:gd name="T61" fmla="*/ 76 h 212"/>
                <a:gd name="T62" fmla="*/ 302 w 630"/>
                <a:gd name="T63" fmla="*/ 73 h 212"/>
                <a:gd name="T64" fmla="*/ 260 w 630"/>
                <a:gd name="T65" fmla="*/ 69 h 212"/>
                <a:gd name="T66" fmla="*/ 224 w 630"/>
                <a:gd name="T67" fmla="*/ 66 h 212"/>
                <a:gd name="T68" fmla="*/ 192 w 630"/>
                <a:gd name="T69" fmla="*/ 62 h 212"/>
                <a:gd name="T70" fmla="*/ 172 w 630"/>
                <a:gd name="T71" fmla="*/ 59 h 212"/>
                <a:gd name="T72" fmla="*/ 151 w 630"/>
                <a:gd name="T73" fmla="*/ 55 h 212"/>
                <a:gd name="T74" fmla="*/ 135 w 630"/>
                <a:gd name="T75" fmla="*/ 52 h 212"/>
                <a:gd name="T76" fmla="*/ 114 w 630"/>
                <a:gd name="T77" fmla="*/ 50 h 212"/>
                <a:gd name="T78" fmla="*/ 99 w 630"/>
                <a:gd name="T79" fmla="*/ 45 h 212"/>
                <a:gd name="T80" fmla="*/ 88 w 630"/>
                <a:gd name="T81" fmla="*/ 43 h 212"/>
                <a:gd name="T82" fmla="*/ 73 w 630"/>
                <a:gd name="T83" fmla="*/ 40 h 212"/>
                <a:gd name="T84" fmla="*/ 62 w 630"/>
                <a:gd name="T85" fmla="*/ 36 h 212"/>
                <a:gd name="T86" fmla="*/ 52 w 630"/>
                <a:gd name="T87" fmla="*/ 33 h 212"/>
                <a:gd name="T88" fmla="*/ 36 w 630"/>
                <a:gd name="T89" fmla="*/ 28 h 212"/>
                <a:gd name="T90" fmla="*/ 31 w 630"/>
                <a:gd name="T91" fmla="*/ 24 h 212"/>
                <a:gd name="T92" fmla="*/ 21 w 630"/>
                <a:gd name="T93" fmla="*/ 21 h 212"/>
                <a:gd name="T94" fmla="*/ 16 w 630"/>
                <a:gd name="T95" fmla="*/ 17 h 212"/>
                <a:gd name="T96" fmla="*/ 10 w 630"/>
                <a:gd name="T97" fmla="*/ 12 h 212"/>
                <a:gd name="T98" fmla="*/ 5 w 630"/>
                <a:gd name="T99" fmla="*/ 7 h 212"/>
                <a:gd name="T100" fmla="*/ 5 w 630"/>
                <a:gd name="T101" fmla="*/ 5 h 212"/>
                <a:gd name="T102" fmla="*/ 0 w 630"/>
                <a:gd name="T103" fmla="*/ 0 h 212"/>
                <a:gd name="T104" fmla="*/ 0 w 630"/>
                <a:gd name="T105" fmla="*/ 8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0" h="212">
                  <a:moveTo>
                    <a:pt x="0" y="88"/>
                  </a:moveTo>
                  <a:lnTo>
                    <a:pt x="0" y="92"/>
                  </a:lnTo>
                  <a:lnTo>
                    <a:pt x="5" y="102"/>
                  </a:lnTo>
                  <a:lnTo>
                    <a:pt x="10" y="111"/>
                  </a:lnTo>
                  <a:lnTo>
                    <a:pt x="26" y="119"/>
                  </a:lnTo>
                  <a:lnTo>
                    <a:pt x="42" y="126"/>
                  </a:lnTo>
                  <a:lnTo>
                    <a:pt x="57" y="130"/>
                  </a:lnTo>
                  <a:lnTo>
                    <a:pt x="73" y="135"/>
                  </a:lnTo>
                  <a:lnTo>
                    <a:pt x="99" y="142"/>
                  </a:lnTo>
                  <a:lnTo>
                    <a:pt x="125" y="147"/>
                  </a:lnTo>
                  <a:lnTo>
                    <a:pt x="156" y="152"/>
                  </a:lnTo>
                  <a:lnTo>
                    <a:pt x="187" y="156"/>
                  </a:lnTo>
                  <a:lnTo>
                    <a:pt x="229" y="164"/>
                  </a:lnTo>
                  <a:lnTo>
                    <a:pt x="255" y="166"/>
                  </a:lnTo>
                  <a:lnTo>
                    <a:pt x="286" y="168"/>
                  </a:lnTo>
                  <a:lnTo>
                    <a:pt x="312" y="171"/>
                  </a:lnTo>
                  <a:lnTo>
                    <a:pt x="338" y="173"/>
                  </a:lnTo>
                  <a:lnTo>
                    <a:pt x="359" y="173"/>
                  </a:lnTo>
                  <a:lnTo>
                    <a:pt x="379" y="175"/>
                  </a:lnTo>
                  <a:lnTo>
                    <a:pt x="405" y="178"/>
                  </a:lnTo>
                  <a:lnTo>
                    <a:pt x="442" y="178"/>
                  </a:lnTo>
                  <a:lnTo>
                    <a:pt x="478" y="180"/>
                  </a:lnTo>
                  <a:lnTo>
                    <a:pt x="478" y="211"/>
                  </a:lnTo>
                  <a:lnTo>
                    <a:pt x="629" y="135"/>
                  </a:lnTo>
                  <a:lnTo>
                    <a:pt x="478" y="50"/>
                  </a:lnTo>
                  <a:lnTo>
                    <a:pt x="478" y="85"/>
                  </a:lnTo>
                  <a:lnTo>
                    <a:pt x="452" y="83"/>
                  </a:lnTo>
                  <a:lnTo>
                    <a:pt x="421" y="81"/>
                  </a:lnTo>
                  <a:lnTo>
                    <a:pt x="390" y="81"/>
                  </a:lnTo>
                  <a:lnTo>
                    <a:pt x="359" y="78"/>
                  </a:lnTo>
                  <a:lnTo>
                    <a:pt x="327" y="76"/>
                  </a:lnTo>
                  <a:lnTo>
                    <a:pt x="302" y="73"/>
                  </a:lnTo>
                  <a:lnTo>
                    <a:pt x="260" y="69"/>
                  </a:lnTo>
                  <a:lnTo>
                    <a:pt x="224" y="66"/>
                  </a:lnTo>
                  <a:lnTo>
                    <a:pt x="192" y="62"/>
                  </a:lnTo>
                  <a:lnTo>
                    <a:pt x="172" y="59"/>
                  </a:lnTo>
                  <a:lnTo>
                    <a:pt x="151" y="55"/>
                  </a:lnTo>
                  <a:lnTo>
                    <a:pt x="135" y="52"/>
                  </a:lnTo>
                  <a:lnTo>
                    <a:pt x="114" y="50"/>
                  </a:lnTo>
                  <a:lnTo>
                    <a:pt x="99" y="45"/>
                  </a:lnTo>
                  <a:lnTo>
                    <a:pt x="88" y="43"/>
                  </a:lnTo>
                  <a:lnTo>
                    <a:pt x="73" y="40"/>
                  </a:lnTo>
                  <a:lnTo>
                    <a:pt x="62" y="36"/>
                  </a:lnTo>
                  <a:lnTo>
                    <a:pt x="52" y="33"/>
                  </a:lnTo>
                  <a:lnTo>
                    <a:pt x="36" y="28"/>
                  </a:lnTo>
                  <a:lnTo>
                    <a:pt x="31" y="24"/>
                  </a:lnTo>
                  <a:lnTo>
                    <a:pt x="21" y="21"/>
                  </a:lnTo>
                  <a:lnTo>
                    <a:pt x="16" y="17"/>
                  </a:lnTo>
                  <a:lnTo>
                    <a:pt x="10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88"/>
                  </a:lnTo>
                </a:path>
              </a:pathLst>
            </a:cu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tint val="10196"/>
                    <a:invGamma/>
                  </a:srgbClr>
                </a:gs>
                <a:gs pos="100000">
                  <a:srgbClr val="618FFD"/>
                </a:gs>
              </a:gsLst>
              <a:lin ang="0" scaled="1"/>
            </a:gradFill>
            <a:ln w="12700" cap="rnd" cmpd="sng">
              <a:solidFill>
                <a:srgbClr val="00279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Freeform 198"/>
            <p:cNvSpPr>
              <a:spLocks/>
            </p:cNvSpPr>
            <p:nvPr/>
          </p:nvSpPr>
          <p:spPr bwMode="auto">
            <a:xfrm>
              <a:off x="4951412" y="1404938"/>
              <a:ext cx="958851" cy="298450"/>
            </a:xfrm>
            <a:custGeom>
              <a:avLst/>
              <a:gdLst>
                <a:gd name="T0" fmla="*/ 0 w 604"/>
                <a:gd name="T1" fmla="*/ 90 h 188"/>
                <a:gd name="T2" fmla="*/ 83 w 604"/>
                <a:gd name="T3" fmla="*/ 140 h 188"/>
                <a:gd name="T4" fmla="*/ 5 w 604"/>
                <a:gd name="T5" fmla="*/ 187 h 188"/>
                <a:gd name="T6" fmla="*/ 42 w 604"/>
                <a:gd name="T7" fmla="*/ 187 h 188"/>
                <a:gd name="T8" fmla="*/ 88 w 604"/>
                <a:gd name="T9" fmla="*/ 185 h 188"/>
                <a:gd name="T10" fmla="*/ 135 w 604"/>
                <a:gd name="T11" fmla="*/ 185 h 188"/>
                <a:gd name="T12" fmla="*/ 187 w 604"/>
                <a:gd name="T13" fmla="*/ 182 h 188"/>
                <a:gd name="T14" fmla="*/ 239 w 604"/>
                <a:gd name="T15" fmla="*/ 180 h 188"/>
                <a:gd name="T16" fmla="*/ 291 w 604"/>
                <a:gd name="T17" fmla="*/ 175 h 188"/>
                <a:gd name="T18" fmla="*/ 322 w 604"/>
                <a:gd name="T19" fmla="*/ 173 h 188"/>
                <a:gd name="T20" fmla="*/ 359 w 604"/>
                <a:gd name="T21" fmla="*/ 168 h 188"/>
                <a:gd name="T22" fmla="*/ 395 w 604"/>
                <a:gd name="T23" fmla="*/ 166 h 188"/>
                <a:gd name="T24" fmla="*/ 421 w 604"/>
                <a:gd name="T25" fmla="*/ 161 h 188"/>
                <a:gd name="T26" fmla="*/ 447 w 604"/>
                <a:gd name="T27" fmla="*/ 156 h 188"/>
                <a:gd name="T28" fmla="*/ 478 w 604"/>
                <a:gd name="T29" fmla="*/ 151 h 188"/>
                <a:gd name="T30" fmla="*/ 499 w 604"/>
                <a:gd name="T31" fmla="*/ 147 h 188"/>
                <a:gd name="T32" fmla="*/ 520 w 604"/>
                <a:gd name="T33" fmla="*/ 142 h 188"/>
                <a:gd name="T34" fmla="*/ 541 w 604"/>
                <a:gd name="T35" fmla="*/ 137 h 188"/>
                <a:gd name="T36" fmla="*/ 556 w 604"/>
                <a:gd name="T37" fmla="*/ 133 h 188"/>
                <a:gd name="T38" fmla="*/ 567 w 604"/>
                <a:gd name="T39" fmla="*/ 128 h 188"/>
                <a:gd name="T40" fmla="*/ 577 w 604"/>
                <a:gd name="T41" fmla="*/ 123 h 188"/>
                <a:gd name="T42" fmla="*/ 587 w 604"/>
                <a:gd name="T43" fmla="*/ 118 h 188"/>
                <a:gd name="T44" fmla="*/ 593 w 604"/>
                <a:gd name="T45" fmla="*/ 111 h 188"/>
                <a:gd name="T46" fmla="*/ 598 w 604"/>
                <a:gd name="T47" fmla="*/ 107 h 188"/>
                <a:gd name="T48" fmla="*/ 603 w 604"/>
                <a:gd name="T49" fmla="*/ 102 h 188"/>
                <a:gd name="T50" fmla="*/ 603 w 604"/>
                <a:gd name="T51" fmla="*/ 97 h 188"/>
                <a:gd name="T52" fmla="*/ 603 w 604"/>
                <a:gd name="T53" fmla="*/ 92 h 188"/>
                <a:gd name="T54" fmla="*/ 603 w 604"/>
                <a:gd name="T55" fmla="*/ 0 h 188"/>
                <a:gd name="T56" fmla="*/ 603 w 604"/>
                <a:gd name="T57" fmla="*/ 7 h 188"/>
                <a:gd name="T58" fmla="*/ 598 w 604"/>
                <a:gd name="T59" fmla="*/ 14 h 188"/>
                <a:gd name="T60" fmla="*/ 593 w 604"/>
                <a:gd name="T61" fmla="*/ 19 h 188"/>
                <a:gd name="T62" fmla="*/ 582 w 604"/>
                <a:gd name="T63" fmla="*/ 26 h 188"/>
                <a:gd name="T64" fmla="*/ 572 w 604"/>
                <a:gd name="T65" fmla="*/ 31 h 188"/>
                <a:gd name="T66" fmla="*/ 556 w 604"/>
                <a:gd name="T67" fmla="*/ 36 h 188"/>
                <a:gd name="T68" fmla="*/ 541 w 604"/>
                <a:gd name="T69" fmla="*/ 43 h 188"/>
                <a:gd name="T70" fmla="*/ 520 w 604"/>
                <a:gd name="T71" fmla="*/ 47 h 188"/>
                <a:gd name="T72" fmla="*/ 489 w 604"/>
                <a:gd name="T73" fmla="*/ 54 h 188"/>
                <a:gd name="T74" fmla="*/ 473 w 604"/>
                <a:gd name="T75" fmla="*/ 57 h 188"/>
                <a:gd name="T76" fmla="*/ 452 w 604"/>
                <a:gd name="T77" fmla="*/ 62 h 188"/>
                <a:gd name="T78" fmla="*/ 431 w 604"/>
                <a:gd name="T79" fmla="*/ 64 h 188"/>
                <a:gd name="T80" fmla="*/ 405 w 604"/>
                <a:gd name="T81" fmla="*/ 69 h 188"/>
                <a:gd name="T82" fmla="*/ 385 w 604"/>
                <a:gd name="T83" fmla="*/ 71 h 188"/>
                <a:gd name="T84" fmla="*/ 338 w 604"/>
                <a:gd name="T85" fmla="*/ 76 h 188"/>
                <a:gd name="T86" fmla="*/ 302 w 604"/>
                <a:gd name="T87" fmla="*/ 78 h 188"/>
                <a:gd name="T88" fmla="*/ 260 w 604"/>
                <a:gd name="T89" fmla="*/ 80 h 188"/>
                <a:gd name="T90" fmla="*/ 208 w 604"/>
                <a:gd name="T91" fmla="*/ 85 h 188"/>
                <a:gd name="T92" fmla="*/ 161 w 604"/>
                <a:gd name="T93" fmla="*/ 88 h 188"/>
                <a:gd name="T94" fmla="*/ 120 w 604"/>
                <a:gd name="T95" fmla="*/ 90 h 188"/>
                <a:gd name="T96" fmla="*/ 78 w 604"/>
                <a:gd name="T97" fmla="*/ 90 h 188"/>
                <a:gd name="T98" fmla="*/ 26 w 604"/>
                <a:gd name="T99" fmla="*/ 90 h 188"/>
                <a:gd name="T100" fmla="*/ 0 w 604"/>
                <a:gd name="T101" fmla="*/ 9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4" h="188">
                  <a:moveTo>
                    <a:pt x="0" y="90"/>
                  </a:moveTo>
                  <a:lnTo>
                    <a:pt x="83" y="140"/>
                  </a:lnTo>
                  <a:lnTo>
                    <a:pt x="5" y="187"/>
                  </a:lnTo>
                  <a:lnTo>
                    <a:pt x="42" y="187"/>
                  </a:lnTo>
                  <a:lnTo>
                    <a:pt x="88" y="185"/>
                  </a:lnTo>
                  <a:lnTo>
                    <a:pt x="135" y="185"/>
                  </a:lnTo>
                  <a:lnTo>
                    <a:pt x="187" y="182"/>
                  </a:lnTo>
                  <a:lnTo>
                    <a:pt x="239" y="180"/>
                  </a:lnTo>
                  <a:lnTo>
                    <a:pt x="291" y="175"/>
                  </a:lnTo>
                  <a:lnTo>
                    <a:pt x="322" y="173"/>
                  </a:lnTo>
                  <a:lnTo>
                    <a:pt x="359" y="168"/>
                  </a:lnTo>
                  <a:lnTo>
                    <a:pt x="395" y="166"/>
                  </a:lnTo>
                  <a:lnTo>
                    <a:pt x="421" y="161"/>
                  </a:lnTo>
                  <a:lnTo>
                    <a:pt x="447" y="156"/>
                  </a:lnTo>
                  <a:lnTo>
                    <a:pt x="478" y="151"/>
                  </a:lnTo>
                  <a:lnTo>
                    <a:pt x="499" y="147"/>
                  </a:lnTo>
                  <a:lnTo>
                    <a:pt x="520" y="142"/>
                  </a:lnTo>
                  <a:lnTo>
                    <a:pt x="541" y="137"/>
                  </a:lnTo>
                  <a:lnTo>
                    <a:pt x="556" y="133"/>
                  </a:lnTo>
                  <a:lnTo>
                    <a:pt x="567" y="128"/>
                  </a:lnTo>
                  <a:lnTo>
                    <a:pt x="577" y="123"/>
                  </a:lnTo>
                  <a:lnTo>
                    <a:pt x="587" y="118"/>
                  </a:lnTo>
                  <a:lnTo>
                    <a:pt x="593" y="111"/>
                  </a:lnTo>
                  <a:lnTo>
                    <a:pt x="598" y="107"/>
                  </a:lnTo>
                  <a:lnTo>
                    <a:pt x="603" y="102"/>
                  </a:lnTo>
                  <a:lnTo>
                    <a:pt x="603" y="97"/>
                  </a:lnTo>
                  <a:lnTo>
                    <a:pt x="603" y="92"/>
                  </a:lnTo>
                  <a:lnTo>
                    <a:pt x="603" y="0"/>
                  </a:lnTo>
                  <a:lnTo>
                    <a:pt x="603" y="7"/>
                  </a:lnTo>
                  <a:lnTo>
                    <a:pt x="598" y="14"/>
                  </a:lnTo>
                  <a:lnTo>
                    <a:pt x="593" y="19"/>
                  </a:lnTo>
                  <a:lnTo>
                    <a:pt x="582" y="26"/>
                  </a:lnTo>
                  <a:lnTo>
                    <a:pt x="572" y="31"/>
                  </a:lnTo>
                  <a:lnTo>
                    <a:pt x="556" y="36"/>
                  </a:lnTo>
                  <a:lnTo>
                    <a:pt x="541" y="43"/>
                  </a:lnTo>
                  <a:lnTo>
                    <a:pt x="520" y="47"/>
                  </a:lnTo>
                  <a:lnTo>
                    <a:pt x="489" y="54"/>
                  </a:lnTo>
                  <a:lnTo>
                    <a:pt x="473" y="57"/>
                  </a:lnTo>
                  <a:lnTo>
                    <a:pt x="452" y="62"/>
                  </a:lnTo>
                  <a:lnTo>
                    <a:pt x="431" y="64"/>
                  </a:lnTo>
                  <a:lnTo>
                    <a:pt x="405" y="69"/>
                  </a:lnTo>
                  <a:lnTo>
                    <a:pt x="385" y="71"/>
                  </a:lnTo>
                  <a:lnTo>
                    <a:pt x="338" y="76"/>
                  </a:lnTo>
                  <a:lnTo>
                    <a:pt x="302" y="78"/>
                  </a:lnTo>
                  <a:lnTo>
                    <a:pt x="260" y="80"/>
                  </a:lnTo>
                  <a:lnTo>
                    <a:pt x="208" y="85"/>
                  </a:lnTo>
                  <a:lnTo>
                    <a:pt x="161" y="88"/>
                  </a:lnTo>
                  <a:lnTo>
                    <a:pt x="120" y="90"/>
                  </a:lnTo>
                  <a:lnTo>
                    <a:pt x="78" y="90"/>
                  </a:lnTo>
                  <a:lnTo>
                    <a:pt x="26" y="90"/>
                  </a:lnTo>
                  <a:lnTo>
                    <a:pt x="0" y="90"/>
                  </a:lnTo>
                </a:path>
              </a:pathLst>
            </a:custGeom>
            <a:solidFill>
              <a:srgbClr val="618FFD"/>
            </a:solidFill>
            <a:ln w="12700" cap="rnd" cmpd="sng">
              <a:solidFill>
                <a:srgbClr val="00279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3733" name="Rectangle 2"/>
          <p:cNvSpPr>
            <a:spLocks noChangeArrowheads="1"/>
          </p:cNvSpPr>
          <p:nvPr/>
        </p:nvSpPr>
        <p:spPr bwMode="auto">
          <a:xfrm>
            <a:off x="2868613" y="-76200"/>
            <a:ext cx="60848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6" tIns="41023" rIns="82046" bIns="41023" anchor="ctr"/>
          <a:lstStyle/>
          <a:p>
            <a:pPr algn="ctr" defTabSz="806450" eaLnBrk="0" hangingPunct="0">
              <a:lnSpc>
                <a:spcPct val="88000"/>
              </a:lnSpc>
            </a:pPr>
            <a:r>
              <a:rPr lang="en-US" sz="2800" dirty="0" smtClean="0">
                <a:solidFill>
                  <a:srgbClr val="1F1DE8"/>
                </a:solidFill>
                <a:ea typeface="ＭＳ Ｐゴシック" charset="0"/>
                <a:cs typeface="Arial" charset="0"/>
              </a:rPr>
              <a:t>Nuclear theory: guiding principles</a:t>
            </a: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3149600" y="5597525"/>
            <a:ext cx="3657600" cy="1023938"/>
          </a:xfrm>
          <a:prstGeom prst="roundRect">
            <a:avLst>
              <a:gd name="adj" fmla="val 12495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93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9999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(Band) structures labeled by quantum numbers of the internally broken symmetries</a:t>
            </a:r>
          </a:p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Time scale of single-particle and collective motion not very different</a:t>
            </a:r>
          </a:p>
        </p:txBody>
      </p:sp>
      <p:pic>
        <p:nvPicPr>
          <p:cNvPr id="73735" name="Picture 6" descr="pai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054225"/>
            <a:ext cx="226218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AutoShape 35"/>
          <p:cNvSpPr>
            <a:spLocks noChangeArrowheads="1"/>
          </p:cNvSpPr>
          <p:nvPr/>
        </p:nvSpPr>
        <p:spPr bwMode="auto">
          <a:xfrm>
            <a:off x="439738" y="411163"/>
            <a:ext cx="2663825" cy="1489075"/>
          </a:xfrm>
          <a:prstGeom prst="roundRect">
            <a:avLst>
              <a:gd name="adj" fmla="val 1249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NN interaction is short-ranged, spin- and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</a:rPr>
              <a:t>isospin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-dependent</a:t>
            </a:r>
          </a:p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Nucleonic mean fields and single-particle motion  provide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</a:rPr>
              <a:t>zeroth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-order picture</a:t>
            </a:r>
          </a:p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Shell structure</a:t>
            </a:r>
          </a:p>
        </p:txBody>
      </p:sp>
      <p:sp>
        <p:nvSpPr>
          <p:cNvPr id="51" name="AutoShape 35"/>
          <p:cNvSpPr>
            <a:spLocks noChangeArrowheads="1"/>
          </p:cNvSpPr>
          <p:nvPr/>
        </p:nvSpPr>
        <p:spPr bwMode="auto">
          <a:xfrm>
            <a:off x="3532188" y="650875"/>
            <a:ext cx="2800350" cy="1489075"/>
          </a:xfrm>
          <a:prstGeom prst="roundRect">
            <a:avLst>
              <a:gd name="adj" fmla="val 1249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Mean fields can break symmetry of nuclear Hamiltonian</a:t>
            </a:r>
          </a:p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Appearance of emergent behavior and collective modes</a:t>
            </a:r>
          </a:p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Symmetry-driven many-body coupling schemes</a:t>
            </a:r>
          </a:p>
        </p:txBody>
      </p:sp>
      <p:sp>
        <p:nvSpPr>
          <p:cNvPr id="52" name="AutoShape 35"/>
          <p:cNvSpPr>
            <a:spLocks noChangeArrowheads="1"/>
          </p:cNvSpPr>
          <p:nvPr/>
        </p:nvSpPr>
        <p:spPr bwMode="auto">
          <a:xfrm>
            <a:off x="6621463" y="796925"/>
            <a:ext cx="2235200" cy="1025525"/>
          </a:xfrm>
          <a:prstGeom prst="roundRect">
            <a:avLst>
              <a:gd name="adj" fmla="val 1249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Correlations and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</a:rPr>
              <a:t>quasiparticles</a:t>
            </a:r>
            <a:endParaRPr lang="en-US" sz="1400" dirty="0">
              <a:solidFill>
                <a:srgbClr val="000000"/>
              </a:solidFill>
              <a:latin typeface="Times New Roman"/>
            </a:endParaRPr>
          </a:p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Quantum corrections</a:t>
            </a:r>
          </a:p>
          <a:p>
            <a:pPr marL="109538" indent="-109538" defTabSz="914400" eaLnBrk="0" hangingPunct="0"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Openness</a:t>
            </a:r>
          </a:p>
        </p:txBody>
      </p:sp>
    </p:spTree>
    <p:extLst>
      <p:ext uri="{BB962C8B-B14F-4D97-AF65-F5344CB8AC3E}">
        <p14:creationId xmlns:p14="http://schemas.microsoft.com/office/powerpoint/2010/main" val="1843936381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230402"/>
              </p:ext>
            </p:extLst>
          </p:nvPr>
        </p:nvGraphicFramePr>
        <p:xfrm>
          <a:off x="512917" y="718205"/>
          <a:ext cx="8173891" cy="249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7871" y="30183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5663" y="30183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3574396" y="1959527"/>
            <a:ext cx="248615" cy="27443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8562" y="3384213"/>
            <a:ext cx="196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3: basic knowledge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6722562" y="1953798"/>
            <a:ext cx="244248" cy="27601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0779" y="338858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4: recent developments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4322" y="29473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2114" y="294733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0999" y="2947334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8791" y="294733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0462" y="2947334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8254" y="29473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3136" y="2947334"/>
            <a:ext cx="2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4931" y="294733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4603" y="29473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2395" y="294733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1280" y="2947334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9072" y="294733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70743" y="2947334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8535" y="29473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3417" y="2947334"/>
            <a:ext cx="2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15212" y="294733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8785" y="3751395"/>
            <a:ext cx="4572000" cy="310854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1. Have you ever taken a nuclear structure class or course?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Have you ever been offered a nuclear structure class or course?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3. Are you familiar with fundamental concepts of nuclear structure, such as: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a) Liquid drop picture of the nucleus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b) Nuclear shell effects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c) Nuclear sizes and shapes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d) Nuclear force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e) Nucleonic pairing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f) Particle drip lines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g) Nuclear decays (alpha, beta, gamma, fission, ...)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h) Properties of deuteron, 208-Pb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82569" y="4068881"/>
            <a:ext cx="40196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4. Are you basically familiar with the recent developments in the following areas: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a) Stellar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nucleosynthesis</a:t>
            </a:r>
            <a:endParaRPr lang="en-US" sz="1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b) Properties of rare isotopes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c) Computational nuclear structure theory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d) Search for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superheavy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nuclei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e) Nuclear aspects of neutron stars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f) Nuclei as laboratories of the new standard model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g) Emergent behavior of many-body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h) Open quantum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7952" y="84085"/>
            <a:ext cx="5001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2014 NNPSS, William &amp; 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Nuclear Structure pre-lecture poll (W. Nazarewicz)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9019" y="165100"/>
            <a:ext cx="559694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TALENT: Training in Advanced Low Energy Nuclear Theory</a:t>
            </a:r>
            <a:endParaRPr lang="en-US" dirty="0" smtClean="0"/>
          </a:p>
          <a:p>
            <a:pPr algn="ctr"/>
            <a:r>
              <a:rPr lang="en-US" dirty="0" err="1" smtClean="0"/>
              <a:t>nucleartalent.org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7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565400" y="1209675"/>
            <a:ext cx="4075113" cy="4214813"/>
            <a:chOff x="1584" y="498"/>
            <a:chExt cx="2567" cy="2655"/>
          </a:xfrm>
        </p:grpSpPr>
        <p:grpSp>
          <p:nvGrpSpPr>
            <p:cNvPr id="14356" name="Group 3"/>
            <p:cNvGrpSpPr>
              <a:grpSpLocks/>
            </p:cNvGrpSpPr>
            <p:nvPr/>
          </p:nvGrpSpPr>
          <p:grpSpPr bwMode="auto">
            <a:xfrm>
              <a:off x="1584" y="498"/>
              <a:ext cx="2567" cy="2655"/>
              <a:chOff x="1584" y="498"/>
              <a:chExt cx="2567" cy="2655"/>
            </a:xfrm>
          </p:grpSpPr>
          <p:pic>
            <p:nvPicPr>
              <p:cNvPr id="14365" name="Picture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498"/>
                <a:ext cx="2567" cy="2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2629" name="Text Box 5"/>
              <p:cNvSpPr txBox="1">
                <a:spLocks noChangeArrowheads="1"/>
              </p:cNvSpPr>
              <p:nvPr/>
            </p:nvSpPr>
            <p:spPr bwMode="auto">
              <a:xfrm>
                <a:off x="2340" y="1024"/>
                <a:ext cx="107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9783" dir="6914402" algn="ctr" rotWithShape="0">
                  <a:srgbClr val="FDFFD8">
                    <a:alpha val="74998"/>
                  </a:srgbClr>
                </a:outerShdw>
              </a:effec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hangingPunct="1"/>
                <a:r>
                  <a:rPr lang="en-US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/>
                    <a:cs typeface="Arial"/>
                  </a:rPr>
                  <a:t>femto</a:t>
                </a:r>
                <a:r>
                  <a:rPr lang="en-US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/>
                    <a:cs typeface="Arial"/>
                  </a:rPr>
                  <a:t>…</a:t>
                </a:r>
              </a:p>
            </p:txBody>
          </p:sp>
        </p:grpSp>
        <p:grpSp>
          <p:nvGrpSpPr>
            <p:cNvPr id="14357" name="Group 6"/>
            <p:cNvGrpSpPr>
              <a:grpSpLocks/>
            </p:cNvGrpSpPr>
            <p:nvPr/>
          </p:nvGrpSpPr>
          <p:grpSpPr bwMode="auto">
            <a:xfrm>
              <a:off x="1844" y="1422"/>
              <a:ext cx="1862" cy="736"/>
              <a:chOff x="1844" y="1422"/>
              <a:chExt cx="1862" cy="736"/>
            </a:xfrm>
          </p:grpSpPr>
          <p:sp>
            <p:nvSpPr>
              <p:cNvPr id="14358" name="AutoShape 7"/>
              <p:cNvSpPr>
                <a:spLocks noChangeArrowheads="1"/>
              </p:cNvSpPr>
              <p:nvPr/>
            </p:nvSpPr>
            <p:spPr bwMode="auto">
              <a:xfrm>
                <a:off x="1844" y="1422"/>
                <a:ext cx="1862" cy="600"/>
              </a:xfrm>
              <a:prstGeom prst="ellipseRibbon">
                <a:avLst>
                  <a:gd name="adj1" fmla="val 25000"/>
                  <a:gd name="adj2" fmla="val 75000"/>
                  <a:gd name="adj3" fmla="val 13102"/>
                </a:avLst>
              </a:prstGeom>
              <a:solidFill>
                <a:srgbClr val="DCD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/>
                <a:r>
                  <a:rPr lang="en-US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Physics</a:t>
                </a:r>
              </a:p>
              <a:p>
                <a:pPr algn="ctr" defTabSz="914400"/>
                <a:r>
                  <a:rPr lang="en-US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of Nuclei</a:t>
                </a:r>
              </a:p>
            </p:txBody>
          </p:sp>
          <p:grpSp>
            <p:nvGrpSpPr>
              <p:cNvPr id="14359" name="Group 8"/>
              <p:cNvGrpSpPr>
                <a:grpSpLocks/>
              </p:cNvGrpSpPr>
              <p:nvPr/>
            </p:nvGrpSpPr>
            <p:grpSpPr bwMode="auto">
              <a:xfrm>
                <a:off x="3272" y="1605"/>
                <a:ext cx="199" cy="541"/>
                <a:chOff x="3280" y="1605"/>
                <a:chExt cx="199" cy="541"/>
              </a:xfrm>
            </p:grpSpPr>
            <p:sp>
              <p:nvSpPr>
                <p:cNvPr id="14363" name="Rectangle 9"/>
                <p:cNvSpPr>
                  <a:spLocks noChangeArrowheads="1"/>
                </p:cNvSpPr>
                <p:nvPr/>
              </p:nvSpPr>
              <p:spPr bwMode="auto">
                <a:xfrm>
                  <a:off x="3280" y="1640"/>
                  <a:ext cx="196" cy="502"/>
                </a:xfrm>
                <a:prstGeom prst="rect">
                  <a:avLst/>
                </a:prstGeom>
                <a:solidFill>
                  <a:srgbClr val="DCD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/>
                  <a:endParaRPr lang="en-US" smtClean="0">
                    <a:solidFill>
                      <a:srgbClr val="000000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364" name="Line 10"/>
                <p:cNvSpPr>
                  <a:spLocks noChangeShapeType="1"/>
                </p:cNvSpPr>
                <p:nvPr/>
              </p:nvSpPr>
              <p:spPr bwMode="auto">
                <a:xfrm>
                  <a:off x="3479" y="1605"/>
                  <a:ext cx="0" cy="5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/>
                  <a:endParaRPr lang="en-US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14360" name="Group 11"/>
              <p:cNvGrpSpPr>
                <a:grpSpLocks/>
              </p:cNvGrpSpPr>
              <p:nvPr/>
            </p:nvGrpSpPr>
            <p:grpSpPr bwMode="auto">
              <a:xfrm>
                <a:off x="2084" y="1610"/>
                <a:ext cx="128" cy="548"/>
                <a:chOff x="2084" y="1610"/>
                <a:chExt cx="128" cy="548"/>
              </a:xfrm>
            </p:grpSpPr>
            <p:sp>
              <p:nvSpPr>
                <p:cNvPr id="14361" name="Rectangle 12"/>
                <p:cNvSpPr>
                  <a:spLocks noChangeArrowheads="1"/>
                </p:cNvSpPr>
                <p:nvPr/>
              </p:nvSpPr>
              <p:spPr bwMode="auto">
                <a:xfrm>
                  <a:off x="2088" y="1656"/>
                  <a:ext cx="124" cy="502"/>
                </a:xfrm>
                <a:prstGeom prst="rect">
                  <a:avLst/>
                </a:prstGeom>
                <a:solidFill>
                  <a:srgbClr val="DCD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/>
                  <a:endParaRPr lang="en-US" smtClean="0">
                    <a:solidFill>
                      <a:srgbClr val="000000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362" name="Line 13"/>
                <p:cNvSpPr>
                  <a:spLocks noChangeShapeType="1"/>
                </p:cNvSpPr>
                <p:nvPr/>
              </p:nvSpPr>
              <p:spPr bwMode="auto">
                <a:xfrm>
                  <a:off x="2084" y="1610"/>
                  <a:ext cx="0" cy="5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/>
                  <a:endParaRPr lang="en-US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</p:grpSp>
      <p:grpSp>
        <p:nvGrpSpPr>
          <p:cNvPr id="14339" name="Group 20"/>
          <p:cNvGrpSpPr>
            <a:grpSpLocks/>
          </p:cNvGrpSpPr>
          <p:nvPr/>
        </p:nvGrpSpPr>
        <p:grpSpPr bwMode="auto">
          <a:xfrm>
            <a:off x="484188" y="1730375"/>
            <a:ext cx="1927225" cy="2984500"/>
            <a:chOff x="261" y="182"/>
            <a:chExt cx="1214" cy="1880"/>
          </a:xfrm>
        </p:grpSpPr>
        <p:pic>
          <p:nvPicPr>
            <p:cNvPr id="1435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562"/>
              <a:ext cx="12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WordArt 22"/>
            <p:cNvSpPr>
              <a:spLocks noChangeArrowheads="1" noChangeShapeType="1" noTextEdit="1"/>
            </p:cNvSpPr>
            <p:nvPr/>
          </p:nvSpPr>
          <p:spPr bwMode="auto">
            <a:xfrm rot="21560734">
              <a:off x="460" y="560"/>
              <a:ext cx="819" cy="481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83579"/>
                </a:avLst>
              </a:prstTxWarp>
              <a:scene3d>
                <a:camera prst="legacyPerspectiveFront">
                  <a:rot lat="675000" lon="127500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 defTabSz="914400"/>
              <a:r>
                <a:rPr lang="en-US" sz="3600" kern="10" dirty="0" smtClean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Comic Sans MS"/>
                  <a:ea typeface="Comic Sans MS"/>
                  <a:cs typeface="Comic Sans MS"/>
                </a:rPr>
                <a:t>Complex</a:t>
              </a:r>
            </a:p>
            <a:p>
              <a:pPr algn="ctr" defTabSz="914400"/>
              <a:r>
                <a:rPr lang="en-US" sz="3600" kern="10" dirty="0" smtClean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Comic Sans MS"/>
                  <a:ea typeface="Comic Sans MS"/>
                  <a:cs typeface="Comic Sans MS"/>
                </a:rPr>
                <a:t>Systems</a:t>
              </a:r>
            </a:p>
          </p:txBody>
        </p:sp>
        <p:sp>
          <p:nvSpPr>
            <p:cNvPr id="282647" name="Text Box 23"/>
            <p:cNvSpPr txBox="1">
              <a:spLocks noChangeArrowheads="1"/>
            </p:cNvSpPr>
            <p:nvPr/>
          </p:nvSpPr>
          <p:spPr bwMode="auto">
            <a:xfrm>
              <a:off x="483" y="182"/>
              <a:ext cx="9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6914402" algn="ctr" rotWithShape="0">
                <a:srgbClr val="FDFFD8">
                  <a:alpha val="74998"/>
                </a:srgbClr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32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cs typeface="Arial"/>
                </a:rPr>
                <a:t>nano</a:t>
              </a:r>
              <a:r>
                <a:rPr lang="en-US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cs typeface="Arial"/>
                </a:rPr>
                <a:t>…</a:t>
              </a:r>
            </a:p>
          </p:txBody>
        </p:sp>
      </p:grpSp>
      <p:sp>
        <p:nvSpPr>
          <p:cNvPr id="14340" name="AutoShape 24"/>
          <p:cNvSpPr>
            <a:spLocks noChangeArrowheads="1"/>
          </p:cNvSpPr>
          <p:nvPr/>
        </p:nvSpPr>
        <p:spPr bwMode="auto">
          <a:xfrm rot="20821880" flipH="1">
            <a:off x="1376278" y="3081749"/>
            <a:ext cx="2224739" cy="1218188"/>
          </a:xfrm>
          <a:prstGeom prst="leftRightArrow">
            <a:avLst>
              <a:gd name="adj1" fmla="val 53645"/>
              <a:gd name="adj2" fmla="val 34051"/>
            </a:avLst>
          </a:prstGeom>
          <a:solidFill>
            <a:srgbClr val="97F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srgbClr val="333399"/>
                </a:solidFill>
                <a:latin typeface="Arial"/>
                <a:ea typeface="ＭＳ Ｐゴシック" charset="0"/>
                <a:cs typeface="Arial"/>
              </a:rPr>
              <a:t>Quantum many-body physics</a:t>
            </a:r>
          </a:p>
        </p:txBody>
      </p:sp>
      <p:grpSp>
        <p:nvGrpSpPr>
          <p:cNvPr id="14348" name="Group 28"/>
          <p:cNvGrpSpPr>
            <a:grpSpLocks/>
          </p:cNvGrpSpPr>
          <p:nvPr/>
        </p:nvGrpSpPr>
        <p:grpSpPr bwMode="auto">
          <a:xfrm>
            <a:off x="6751637" y="1997075"/>
            <a:ext cx="2192337" cy="2924175"/>
            <a:chOff x="4221" y="658"/>
            <a:chExt cx="1381" cy="1842"/>
          </a:xfrm>
        </p:grpSpPr>
        <p:pic>
          <p:nvPicPr>
            <p:cNvPr id="14350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" y="1066"/>
              <a:ext cx="1381" cy="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WordArt 30"/>
            <p:cNvSpPr>
              <a:spLocks noChangeArrowheads="1" noChangeShapeType="1" noTextEdit="1"/>
            </p:cNvSpPr>
            <p:nvPr/>
          </p:nvSpPr>
          <p:spPr bwMode="auto">
            <a:xfrm rot="21560734">
              <a:off x="4544" y="1123"/>
              <a:ext cx="845" cy="481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83579"/>
                </a:avLst>
              </a:prstTxWarp>
              <a:scene3d>
                <a:camera prst="legacyPerspectiveFront">
                  <a:rot lat="20362500" lon="90000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 defTabSz="914400"/>
              <a:r>
                <a:rPr lang="en-US" sz="3600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Comic Sans MS"/>
                  <a:ea typeface="Comic Sans MS"/>
                  <a:cs typeface="Comic Sans MS"/>
                </a:rPr>
                <a:t>Cosmos</a:t>
              </a:r>
            </a:p>
          </p:txBody>
        </p:sp>
        <p:sp>
          <p:nvSpPr>
            <p:cNvPr id="282655" name="Text Box 31"/>
            <p:cNvSpPr txBox="1">
              <a:spLocks noChangeArrowheads="1"/>
            </p:cNvSpPr>
            <p:nvPr/>
          </p:nvSpPr>
          <p:spPr bwMode="auto">
            <a:xfrm>
              <a:off x="4550" y="658"/>
              <a:ext cx="94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9783" dir="6914402" algn="ctr" rotWithShape="0">
                <a:srgbClr val="FDFFD8">
                  <a:alpha val="74998"/>
                </a:srgbClr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cs typeface="Arial"/>
                </a:rPr>
                <a:t>Giga…</a:t>
              </a:r>
            </a:p>
          </p:txBody>
        </p:sp>
      </p:grpSp>
      <p:sp>
        <p:nvSpPr>
          <p:cNvPr id="14342" name="AutoShape 34"/>
          <p:cNvSpPr>
            <a:spLocks noChangeArrowheads="1"/>
          </p:cNvSpPr>
          <p:nvPr/>
        </p:nvSpPr>
        <p:spPr bwMode="auto">
          <a:xfrm>
            <a:off x="155575" y="4534376"/>
            <a:ext cx="2600325" cy="2247424"/>
          </a:xfrm>
          <a:prstGeom prst="roundRect">
            <a:avLst>
              <a:gd name="adj" fmla="val 16667"/>
            </a:avLst>
          </a:prstGeom>
          <a:solidFill>
            <a:srgbClr val="DBFFD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defTabSz="914400">
              <a:tabLst>
                <a:tab pos="11588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How do collective phenomena emerge from simple constituents?</a:t>
            </a:r>
          </a:p>
          <a:p>
            <a:pPr marL="115888" indent="-115888" defTabSz="914400">
              <a:tabLst>
                <a:tab pos="11588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How can complex systems display astonishing simplicities?</a:t>
            </a:r>
          </a:p>
          <a:p>
            <a:pPr marL="115888" indent="-115888" defTabSz="914400">
              <a:tabLst>
                <a:tab pos="115888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What are unique properties of open systems?</a:t>
            </a:r>
          </a:p>
        </p:txBody>
      </p:sp>
      <p:sp>
        <p:nvSpPr>
          <p:cNvPr id="14343" name="AutoShape 35"/>
          <p:cNvSpPr>
            <a:spLocks noChangeArrowheads="1"/>
          </p:cNvSpPr>
          <p:nvPr/>
        </p:nvSpPr>
        <p:spPr bwMode="auto">
          <a:xfrm>
            <a:off x="6797675" y="5089525"/>
            <a:ext cx="2232025" cy="1055688"/>
          </a:xfrm>
          <a:prstGeom prst="roundRect">
            <a:avLst>
              <a:gd name="adj" fmla="val 16667"/>
            </a:avLst>
          </a:prstGeom>
          <a:solidFill>
            <a:srgbClr val="DBFFD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115888" indent="-115888" defTabSz="914400">
              <a:tabLst>
                <a:tab pos="0" algn="l"/>
                <a:tab pos="284163" algn="l"/>
              </a:tabLst>
            </a:pPr>
            <a:r>
              <a:rPr lang="en-US" sz="14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How do nuclei shape the physical universe?</a:t>
            </a:r>
          </a:p>
          <a:p>
            <a:pPr marL="115888" indent="-115888" defTabSz="914400">
              <a:tabLst>
                <a:tab pos="0" algn="l"/>
                <a:tab pos="284163" algn="l"/>
              </a:tabLst>
            </a:pPr>
            <a:r>
              <a:rPr lang="en-US" sz="14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What is the origin of the elements?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517900" y="549275"/>
            <a:ext cx="22637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6914402" algn="ctr" rotWithShape="0">
              <a:srgbClr val="FDFFD8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subfemto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…</a:t>
            </a:r>
          </a:p>
        </p:txBody>
      </p:sp>
      <p:sp>
        <p:nvSpPr>
          <p:cNvPr id="14345" name="AutoShape 24"/>
          <p:cNvSpPr>
            <a:spLocks noChangeArrowheads="1"/>
          </p:cNvSpPr>
          <p:nvPr/>
        </p:nvSpPr>
        <p:spPr bwMode="auto">
          <a:xfrm rot="16200000" flipH="1">
            <a:off x="3442755" y="4514599"/>
            <a:ext cx="2048942" cy="1274743"/>
          </a:xfrm>
          <a:prstGeom prst="leftRightArrow">
            <a:avLst>
              <a:gd name="adj1" fmla="val 45627"/>
              <a:gd name="adj2" fmla="val 41254"/>
            </a:avLst>
          </a:prstGeom>
          <a:solidFill>
            <a:srgbClr val="97F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1600" b="1" dirty="0" smtClean="0">
                <a:solidFill>
                  <a:srgbClr val="333399"/>
                </a:solidFill>
                <a:latin typeface="Arial"/>
                <a:ea typeface="ＭＳ Ｐゴシック" charset="0"/>
                <a:cs typeface="Arial"/>
              </a:rPr>
              <a:t>Fundamental</a:t>
            </a:r>
          </a:p>
          <a:p>
            <a:pPr defTabSz="914400"/>
            <a:r>
              <a:rPr lang="en-US" sz="1600" b="1" dirty="0" smtClean="0">
                <a:solidFill>
                  <a:srgbClr val="333399"/>
                </a:solidFill>
                <a:latin typeface="Arial"/>
                <a:ea typeface="ＭＳ Ｐゴシック" charset="0"/>
                <a:cs typeface="Arial"/>
              </a:rPr>
              <a:t>interactions</a:t>
            </a:r>
          </a:p>
        </p:txBody>
      </p:sp>
      <p:sp>
        <p:nvSpPr>
          <p:cNvPr id="14346" name="AutoShape 35"/>
          <p:cNvSpPr>
            <a:spLocks noChangeArrowheads="1"/>
          </p:cNvSpPr>
          <p:nvPr/>
        </p:nvSpPr>
        <p:spPr bwMode="auto">
          <a:xfrm>
            <a:off x="3603625" y="6169025"/>
            <a:ext cx="1739900" cy="579438"/>
          </a:xfrm>
          <a:prstGeom prst="roundRect">
            <a:avLst>
              <a:gd name="adj" fmla="val 16667"/>
            </a:avLst>
          </a:prstGeom>
          <a:solidFill>
            <a:srgbClr val="DBFFD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tabLst>
                <a:tab pos="0" algn="l"/>
                <a:tab pos="284163" algn="l"/>
              </a:tabLst>
            </a:pPr>
            <a:r>
              <a:rPr lang="en-US" sz="14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What is the New Standard Model?</a:t>
            </a:r>
          </a:p>
        </p:txBody>
      </p:sp>
      <p:pic>
        <p:nvPicPr>
          <p:cNvPr id="14347" name="Picture 40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528638"/>
            <a:ext cx="13366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743200" y="0"/>
            <a:ext cx="3757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buClr>
                <a:srgbClr val="FFFF00"/>
              </a:buClr>
              <a:buSzPct val="100000"/>
            </a:pPr>
            <a:r>
              <a:rPr lang="en-US" sz="2800" dirty="0" smtClean="0">
                <a:solidFill>
                  <a:srgbClr val="000090"/>
                </a:solidFill>
                <a:latin typeface="Arial"/>
                <a:ea typeface="ヒラギノ角ゴ ProN W3" charset="0"/>
                <a:cs typeface="Arial"/>
                <a:sym typeface="Times New Roman" charset="0"/>
              </a:rPr>
              <a:t>Profound intersections</a:t>
            </a:r>
            <a:endParaRPr lang="en-US" sz="2800" dirty="0">
              <a:solidFill>
                <a:srgbClr val="000090"/>
              </a:solidFill>
              <a:latin typeface="Arial"/>
              <a:ea typeface="ヒラギノ角ゴ ProN W3" charset="0"/>
              <a:cs typeface="Arial"/>
              <a:sym typeface="Times New Roman" charset="0"/>
            </a:endParaRPr>
          </a:p>
        </p:txBody>
      </p:sp>
      <p:sp>
        <p:nvSpPr>
          <p:cNvPr id="36" name="AutoShape 24"/>
          <p:cNvSpPr>
            <a:spLocks noChangeArrowheads="1"/>
          </p:cNvSpPr>
          <p:nvPr/>
        </p:nvSpPr>
        <p:spPr bwMode="auto">
          <a:xfrm rot="778120">
            <a:off x="5376777" y="3083480"/>
            <a:ext cx="2224739" cy="1082457"/>
          </a:xfrm>
          <a:prstGeom prst="leftRightArrow">
            <a:avLst>
              <a:gd name="adj1" fmla="val 53645"/>
              <a:gd name="adj2" fmla="val 34051"/>
            </a:avLst>
          </a:prstGeom>
          <a:solidFill>
            <a:srgbClr val="97F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srgbClr val="333399"/>
                </a:solidFill>
                <a:latin typeface="Arial"/>
                <a:ea typeface="ＭＳ Ｐゴシック" charset="0"/>
                <a:cs typeface="Arial"/>
              </a:rPr>
              <a:t>Astrophysics</a:t>
            </a:r>
          </a:p>
          <a:p>
            <a:pPr algn="ctr" defTabSz="914400"/>
            <a:r>
              <a:rPr lang="en-US" sz="1600" b="1" dirty="0" smtClean="0">
                <a:solidFill>
                  <a:srgbClr val="333399"/>
                </a:solidFill>
                <a:latin typeface="Arial"/>
                <a:ea typeface="ＭＳ Ｐゴシック" charset="0"/>
                <a:cs typeface="Arial"/>
              </a:rPr>
              <a:t>Astronomy</a:t>
            </a:r>
          </a:p>
        </p:txBody>
      </p:sp>
    </p:spTree>
    <p:extLst>
      <p:ext uri="{BB962C8B-B14F-4D97-AF65-F5344CB8AC3E}">
        <p14:creationId xmlns:p14="http://schemas.microsoft.com/office/powerpoint/2010/main" val="19042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63763" y="0"/>
            <a:ext cx="5011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Societal Benefits</a:t>
            </a:r>
          </a:p>
        </p:txBody>
      </p:sp>
      <p:pic>
        <p:nvPicPr>
          <p:cNvPr id="773129" name="Picture 9" descr="Scal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1674813"/>
            <a:ext cx="1725613" cy="114458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773131" name="Picture 11" descr="Scaled Imag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590550"/>
            <a:ext cx="1724025" cy="9810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2646363" y="676275"/>
            <a:ext cx="42624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Energy, transmutation of waste…</a:t>
            </a:r>
          </a:p>
          <a:p>
            <a:pPr marL="177800" indent="-177800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Medical and biological research</a:t>
            </a:r>
          </a:p>
          <a:p>
            <a:pPr marL="177800" indent="-177800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Materials science</a:t>
            </a:r>
          </a:p>
          <a:p>
            <a:pPr marL="177800" indent="-177800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Environmental science</a:t>
            </a:r>
          </a:p>
          <a:p>
            <a:pPr marL="177800" indent="-177800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Stockpile stewardship</a:t>
            </a:r>
          </a:p>
          <a:p>
            <a:pPr marL="177800" indent="-177800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Security</a:t>
            </a:r>
          </a:p>
          <a:p>
            <a:pPr marL="177800" indent="-177800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Computing</a:t>
            </a:r>
          </a:p>
        </p:txBody>
      </p:sp>
      <p:pic>
        <p:nvPicPr>
          <p:cNvPr id="78853" name="Picture 6" descr="a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78163"/>
            <a:ext cx="655955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7" descr="AcceleratingInnovat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0795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Rectangle 8"/>
          <p:cNvSpPr>
            <a:spLocks noChangeArrowheads="1"/>
          </p:cNvSpPr>
          <p:nvPr/>
        </p:nvSpPr>
        <p:spPr bwMode="auto">
          <a:xfrm rot="10800000" flipV="1">
            <a:off x="5422900" y="2476500"/>
            <a:ext cx="3517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Arial" charset="0"/>
              </a:rPr>
              <a:t>http://www.sc.doe.gov/np/brochure/index.shtml</a:t>
            </a:r>
          </a:p>
        </p:txBody>
      </p:sp>
    </p:spTree>
    <p:extLst>
      <p:ext uri="{BB962C8B-B14F-4D97-AF65-F5344CB8AC3E}">
        <p14:creationId xmlns:p14="http://schemas.microsoft.com/office/powerpoint/2010/main" val="33272478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ChangeArrowheads="1"/>
          </p:cNvSpPr>
          <p:nvPr/>
        </p:nvSpPr>
        <p:spPr bwMode="auto">
          <a:xfrm>
            <a:off x="495300" y="990600"/>
            <a:ext cx="786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4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800">
                <a:solidFill>
                  <a:srgbClr val="0000CC"/>
                </a:solidFill>
                <a:ea typeface="Times New Roman" charset="0"/>
              </a:rPr>
              <a:t>Example: Targeted Alpha Therapy in vivo</a:t>
            </a:r>
            <a:endParaRPr lang="fr-FR" sz="2800">
              <a:solidFill>
                <a:srgbClr val="0000CC"/>
              </a:solidFill>
              <a:ea typeface="Times New Roman" charset="0"/>
            </a:endParaRPr>
          </a:p>
        </p:txBody>
      </p:sp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6037263" y="4843463"/>
            <a:ext cx="3017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800">
                <a:cs typeface="Times New Roman" charset="0"/>
              </a:rPr>
              <a:t>G.-J. Beyer </a:t>
            </a:r>
            <a:r>
              <a:rPr lang="en-GB" sz="2000">
                <a:cs typeface="Times New Roman" charset="0"/>
              </a:rPr>
              <a:t>et</a:t>
            </a:r>
            <a:r>
              <a:rPr lang="en-GB" sz="1800">
                <a:cs typeface="Times New Roman" charset="0"/>
              </a:rPr>
              <a:t> al.</a:t>
            </a:r>
            <a:r>
              <a:rPr lang="fr-CH" sz="1800"/>
              <a:t>  </a:t>
            </a:r>
            <a:r>
              <a:rPr lang="en-GB" sz="1800">
                <a:cs typeface="Times New Roman" charset="0"/>
              </a:rPr>
              <a:t>Eur. J. Nucl. Med. and Molecular Imaging </a:t>
            </a:r>
            <a:r>
              <a:rPr lang="en-GB" sz="1800" b="1">
                <a:cs typeface="Times New Roman" charset="0"/>
              </a:rPr>
              <a:t>33</a:t>
            </a:r>
            <a:r>
              <a:rPr lang="en-GB" sz="1800">
                <a:cs typeface="Times New Roman" charset="0"/>
              </a:rPr>
              <a:t>, 547 (2004)</a:t>
            </a:r>
            <a:endParaRPr lang="fr-FR">
              <a:solidFill>
                <a:srgbClr val="0000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381000" y="1674813"/>
            <a:ext cx="83724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The radionuclide </a:t>
            </a:r>
            <a:r>
              <a:rPr lang="en-US" baseline="30000"/>
              <a:t>149</a:t>
            </a:r>
            <a:r>
              <a:rPr lang="en-US"/>
              <a:t>Tb decays to alpha particles 17 percent of the time and has a half-life of 4.1 hours, which is conveniently longer than some other alpha-emitting radionuclides. Low-energy alpha particles, such as in </a:t>
            </a:r>
            <a:r>
              <a:rPr lang="en-US" baseline="30000"/>
              <a:t>149</a:t>
            </a:r>
            <a:r>
              <a:rPr lang="en-US"/>
              <a:t>Tb decays, have been shown to be very efficient in killing cells, and their short range means that minimal damage is caused in the neighborhood of the target cells.</a:t>
            </a:r>
          </a:p>
        </p:txBody>
      </p:sp>
      <p:sp>
        <p:nvSpPr>
          <p:cNvPr id="80900" name="Text Box 7"/>
          <p:cNvSpPr txBox="1">
            <a:spLocks noChangeArrowheads="1"/>
          </p:cNvSpPr>
          <p:nvPr/>
        </p:nvSpPr>
        <p:spPr bwMode="auto">
          <a:xfrm>
            <a:off x="6257925" y="4094163"/>
            <a:ext cx="196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  <a:latin typeface="Symbol" charset="0"/>
                <a:sym typeface="Symbol" charset="0"/>
              </a:rPr>
              <a:t></a:t>
            </a:r>
            <a:r>
              <a:rPr lang="en-US" sz="3600" b="1">
                <a:solidFill>
                  <a:srgbClr val="FF0000"/>
                </a:solidFill>
                <a:latin typeface="Comic Sans MS" charset="0"/>
              </a:rPr>
              <a:t>-knife!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203200" y="4721225"/>
            <a:ext cx="5638800" cy="1187450"/>
          </a:xfrm>
          <a:prstGeom prst="rect">
            <a:avLst/>
          </a:prstGeom>
          <a:solidFill>
            <a:srgbClr val="FBFFC9"/>
          </a:solidFill>
          <a:ln w="25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H" smtClean="0"/>
              <a:t>First in vivo experiment to  demonstrate the efficiency of alpha targeted therapy using </a:t>
            </a:r>
            <a:r>
              <a:rPr lang="fr-CH" baseline="30000" smtClean="0"/>
              <a:t>149</a:t>
            </a:r>
            <a:r>
              <a:rPr lang="fr-CH" smtClean="0"/>
              <a:t>Tb produced at ISOLDE, CERN</a:t>
            </a:r>
            <a:endParaRPr lang="fr-FR" smtClean="0"/>
          </a:p>
        </p:txBody>
      </p:sp>
      <p:sp>
        <p:nvSpPr>
          <p:cNvPr id="80902" name="Rectangle 9"/>
          <p:cNvSpPr>
            <a:spLocks noChangeArrowheads="1"/>
          </p:cNvSpPr>
          <p:nvPr/>
        </p:nvSpPr>
        <p:spPr bwMode="auto">
          <a:xfrm>
            <a:off x="292100" y="0"/>
            <a:ext cx="8537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What are the next medically viable radioisotopes required for enhanced and targeted treatment and functional diagnosis?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35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65900" y="62198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C92F31-7E97-C44E-A75E-79D30320B040}" type="slidenum">
              <a:rPr lang="en-US"/>
              <a:pPr/>
              <a:t>23</a:t>
            </a:fld>
            <a:endParaRPr lang="en-US"/>
          </a:p>
        </p:txBody>
      </p:sp>
      <p:pic>
        <p:nvPicPr>
          <p:cNvPr id="82946" name="Picture 2" descr="miniposter ha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286000" y="2362200"/>
            <a:ext cx="5791200" cy="376238"/>
          </a:xfrm>
          <a:prstGeom prst="rect">
            <a:avLst/>
          </a:prstGeom>
          <a:solidFill>
            <a:srgbClr val="AAE7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H" sz="1800" b="1">
                <a:solidFill>
                  <a:srgbClr val="0000FF"/>
                </a:solidFill>
                <a:latin typeface="Times New Roman" charset="0"/>
              </a:rPr>
              <a:t>2 days later the mice have been devided into 4 groups:</a:t>
            </a:r>
            <a:endParaRPr lang="fr-FR" sz="1800" b="1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1066800" y="304800"/>
            <a:ext cx="4572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925513" y="250825"/>
            <a:ext cx="66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1600" b="1">
                <a:solidFill>
                  <a:srgbClr val="800080"/>
                </a:solidFill>
                <a:latin typeface="Times New Roman" charset="0"/>
              </a:rPr>
              <a:t>5*10</a:t>
            </a:r>
            <a:r>
              <a:rPr lang="de-CH" sz="1600" b="1" baseline="30000">
                <a:solidFill>
                  <a:srgbClr val="800080"/>
                </a:solidFill>
                <a:latin typeface="Times New Roman" charset="0"/>
              </a:rPr>
              <a:t>6</a:t>
            </a:r>
            <a:endParaRPr lang="en-US" sz="1600" b="1" baseline="30000">
              <a:solidFill>
                <a:srgbClr val="800080"/>
              </a:solidFill>
              <a:latin typeface="Times New Roman" charset="0"/>
            </a:endParaRPr>
          </a:p>
        </p:txBody>
      </p:sp>
      <p:sp>
        <p:nvSpPr>
          <p:cNvPr id="82950" name="AutoShape 7"/>
          <p:cNvSpPr>
            <a:spLocks noChangeArrowheads="1"/>
          </p:cNvSpPr>
          <p:nvPr/>
        </p:nvSpPr>
        <p:spPr bwMode="auto">
          <a:xfrm>
            <a:off x="284163" y="1897063"/>
            <a:ext cx="1978025" cy="333375"/>
          </a:xfrm>
          <a:prstGeom prst="wedgeRoundRectCallout">
            <a:avLst>
              <a:gd name="adj1" fmla="val 19824"/>
              <a:gd name="adj2" fmla="val 142380"/>
              <a:gd name="adj3" fmla="val 16667"/>
            </a:avLst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Monoclonal Antibody</a:t>
            </a:r>
          </a:p>
        </p:txBody>
      </p:sp>
      <p:grpSp>
        <p:nvGrpSpPr>
          <p:cNvPr id="2" name="Group 470"/>
          <p:cNvGrpSpPr>
            <a:grpSpLocks/>
          </p:cNvGrpSpPr>
          <p:nvPr/>
        </p:nvGrpSpPr>
        <p:grpSpPr bwMode="auto">
          <a:xfrm>
            <a:off x="284163" y="122238"/>
            <a:ext cx="8699500" cy="6369050"/>
            <a:chOff x="5224" y="-680"/>
            <a:chExt cx="5480" cy="4012"/>
          </a:xfrm>
        </p:grpSpPr>
        <p:sp>
          <p:nvSpPr>
            <p:cNvPr id="328716" name="Rectangle 12"/>
            <p:cNvSpPr>
              <a:spLocks noChangeArrowheads="1"/>
            </p:cNvSpPr>
            <p:nvPr/>
          </p:nvSpPr>
          <p:spPr bwMode="auto">
            <a:xfrm>
              <a:off x="5224" y="-680"/>
              <a:ext cx="5480" cy="4012"/>
            </a:xfrm>
            <a:prstGeom prst="rect">
              <a:avLst/>
            </a:prstGeom>
            <a:solidFill>
              <a:srgbClr val="FBFFC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2953" name="Rectangle 13"/>
            <p:cNvSpPr>
              <a:spLocks noChangeArrowheads="1"/>
            </p:cNvSpPr>
            <p:nvPr/>
          </p:nvSpPr>
          <p:spPr bwMode="auto">
            <a:xfrm>
              <a:off x="5906" y="-245"/>
              <a:ext cx="4558" cy="17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Rectangle 14"/>
            <p:cNvSpPr>
              <a:spLocks noChangeArrowheads="1"/>
            </p:cNvSpPr>
            <p:nvPr/>
          </p:nvSpPr>
          <p:spPr bwMode="auto">
            <a:xfrm>
              <a:off x="5906" y="2746"/>
              <a:ext cx="4558" cy="17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Rectangle 15"/>
            <p:cNvSpPr>
              <a:spLocks noChangeArrowheads="1"/>
            </p:cNvSpPr>
            <p:nvPr/>
          </p:nvSpPr>
          <p:spPr bwMode="auto">
            <a:xfrm>
              <a:off x="5906" y="-228"/>
              <a:ext cx="22" cy="2974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Rectangle 16"/>
            <p:cNvSpPr>
              <a:spLocks noChangeArrowheads="1"/>
            </p:cNvSpPr>
            <p:nvPr/>
          </p:nvSpPr>
          <p:spPr bwMode="auto">
            <a:xfrm>
              <a:off x="10442" y="-228"/>
              <a:ext cx="22" cy="2974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Rectangle 17"/>
            <p:cNvSpPr>
              <a:spLocks noChangeArrowheads="1"/>
            </p:cNvSpPr>
            <p:nvPr/>
          </p:nvSpPr>
          <p:spPr bwMode="auto">
            <a:xfrm>
              <a:off x="5928" y="-228"/>
              <a:ext cx="4514" cy="17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Rectangle 18"/>
            <p:cNvSpPr>
              <a:spLocks noChangeArrowheads="1"/>
            </p:cNvSpPr>
            <p:nvPr/>
          </p:nvSpPr>
          <p:spPr bwMode="auto">
            <a:xfrm>
              <a:off x="5928" y="2729"/>
              <a:ext cx="4514" cy="17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9" name="Rectangle 19"/>
            <p:cNvSpPr>
              <a:spLocks noChangeArrowheads="1"/>
            </p:cNvSpPr>
            <p:nvPr/>
          </p:nvSpPr>
          <p:spPr bwMode="auto">
            <a:xfrm>
              <a:off x="5928" y="-211"/>
              <a:ext cx="28" cy="2940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Rectangle 20"/>
            <p:cNvSpPr>
              <a:spLocks noChangeArrowheads="1"/>
            </p:cNvSpPr>
            <p:nvPr/>
          </p:nvSpPr>
          <p:spPr bwMode="auto">
            <a:xfrm>
              <a:off x="10414" y="-211"/>
              <a:ext cx="28" cy="2940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Rectangle 21"/>
            <p:cNvSpPr>
              <a:spLocks noChangeArrowheads="1"/>
            </p:cNvSpPr>
            <p:nvPr/>
          </p:nvSpPr>
          <p:spPr bwMode="auto">
            <a:xfrm>
              <a:off x="5956" y="-211"/>
              <a:ext cx="4458" cy="17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2" name="Rectangle 22"/>
            <p:cNvSpPr>
              <a:spLocks noChangeArrowheads="1"/>
            </p:cNvSpPr>
            <p:nvPr/>
          </p:nvSpPr>
          <p:spPr bwMode="auto">
            <a:xfrm>
              <a:off x="5956" y="2713"/>
              <a:ext cx="4458" cy="16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3" name="Rectangle 23"/>
            <p:cNvSpPr>
              <a:spLocks noChangeArrowheads="1"/>
            </p:cNvSpPr>
            <p:nvPr/>
          </p:nvSpPr>
          <p:spPr bwMode="auto">
            <a:xfrm>
              <a:off x="5956" y="-194"/>
              <a:ext cx="28" cy="2907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Rectangle 24"/>
            <p:cNvSpPr>
              <a:spLocks noChangeArrowheads="1"/>
            </p:cNvSpPr>
            <p:nvPr/>
          </p:nvSpPr>
          <p:spPr bwMode="auto">
            <a:xfrm>
              <a:off x="10386" y="-194"/>
              <a:ext cx="28" cy="2907"/>
            </a:xfrm>
            <a:prstGeom prst="rect">
              <a:avLst/>
            </a:prstGeom>
            <a:solidFill>
              <a:srgbClr val="A9A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5" name="Rectangle 25"/>
            <p:cNvSpPr>
              <a:spLocks noChangeArrowheads="1"/>
            </p:cNvSpPr>
            <p:nvPr/>
          </p:nvSpPr>
          <p:spPr bwMode="auto">
            <a:xfrm>
              <a:off x="5984" y="-194"/>
              <a:ext cx="4402" cy="16"/>
            </a:xfrm>
            <a:prstGeom prst="rect">
              <a:avLst/>
            </a:prstGeom>
            <a:solidFill>
              <a:srgbClr val="AAA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Rectangle 26"/>
            <p:cNvSpPr>
              <a:spLocks noChangeArrowheads="1"/>
            </p:cNvSpPr>
            <p:nvPr/>
          </p:nvSpPr>
          <p:spPr bwMode="auto">
            <a:xfrm>
              <a:off x="5984" y="2696"/>
              <a:ext cx="4402" cy="17"/>
            </a:xfrm>
            <a:prstGeom prst="rect">
              <a:avLst/>
            </a:prstGeom>
            <a:solidFill>
              <a:srgbClr val="AAA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Rectangle 27"/>
            <p:cNvSpPr>
              <a:spLocks noChangeArrowheads="1"/>
            </p:cNvSpPr>
            <p:nvPr/>
          </p:nvSpPr>
          <p:spPr bwMode="auto">
            <a:xfrm>
              <a:off x="5984" y="-178"/>
              <a:ext cx="22" cy="2874"/>
            </a:xfrm>
            <a:prstGeom prst="rect">
              <a:avLst/>
            </a:prstGeom>
            <a:solidFill>
              <a:srgbClr val="AAA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8" name="Rectangle 28"/>
            <p:cNvSpPr>
              <a:spLocks noChangeArrowheads="1"/>
            </p:cNvSpPr>
            <p:nvPr/>
          </p:nvSpPr>
          <p:spPr bwMode="auto">
            <a:xfrm>
              <a:off x="10364" y="-178"/>
              <a:ext cx="22" cy="2874"/>
            </a:xfrm>
            <a:prstGeom prst="rect">
              <a:avLst/>
            </a:prstGeom>
            <a:solidFill>
              <a:srgbClr val="AAA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Rectangle 29"/>
            <p:cNvSpPr>
              <a:spLocks noChangeArrowheads="1"/>
            </p:cNvSpPr>
            <p:nvPr/>
          </p:nvSpPr>
          <p:spPr bwMode="auto">
            <a:xfrm>
              <a:off x="6006" y="-178"/>
              <a:ext cx="4358" cy="17"/>
            </a:xfrm>
            <a:prstGeom prst="rect">
              <a:avLst/>
            </a:prstGeom>
            <a:solidFill>
              <a:srgbClr val="AAA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0" name="Rectangle 30"/>
            <p:cNvSpPr>
              <a:spLocks noChangeArrowheads="1"/>
            </p:cNvSpPr>
            <p:nvPr/>
          </p:nvSpPr>
          <p:spPr bwMode="auto">
            <a:xfrm>
              <a:off x="6006" y="2679"/>
              <a:ext cx="4358" cy="17"/>
            </a:xfrm>
            <a:prstGeom prst="rect">
              <a:avLst/>
            </a:prstGeom>
            <a:solidFill>
              <a:srgbClr val="AAA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1" name="Rectangle 31"/>
            <p:cNvSpPr>
              <a:spLocks noChangeArrowheads="1"/>
            </p:cNvSpPr>
            <p:nvPr/>
          </p:nvSpPr>
          <p:spPr bwMode="auto">
            <a:xfrm>
              <a:off x="6006" y="-161"/>
              <a:ext cx="28" cy="2840"/>
            </a:xfrm>
            <a:prstGeom prst="rect">
              <a:avLst/>
            </a:prstGeom>
            <a:solidFill>
              <a:srgbClr val="AAA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2" name="Rectangle 32"/>
            <p:cNvSpPr>
              <a:spLocks noChangeArrowheads="1"/>
            </p:cNvSpPr>
            <p:nvPr/>
          </p:nvSpPr>
          <p:spPr bwMode="auto">
            <a:xfrm>
              <a:off x="10336" y="-161"/>
              <a:ext cx="28" cy="2840"/>
            </a:xfrm>
            <a:prstGeom prst="rect">
              <a:avLst/>
            </a:prstGeom>
            <a:solidFill>
              <a:srgbClr val="AAA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3" name="Rectangle 33"/>
            <p:cNvSpPr>
              <a:spLocks noChangeArrowheads="1"/>
            </p:cNvSpPr>
            <p:nvPr/>
          </p:nvSpPr>
          <p:spPr bwMode="auto">
            <a:xfrm>
              <a:off x="6034" y="-161"/>
              <a:ext cx="4302" cy="17"/>
            </a:xfrm>
            <a:prstGeom prst="rect">
              <a:avLst/>
            </a:prstGeom>
            <a:solidFill>
              <a:srgbClr val="AA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4" name="Rectangle 34"/>
            <p:cNvSpPr>
              <a:spLocks noChangeArrowheads="1"/>
            </p:cNvSpPr>
            <p:nvPr/>
          </p:nvSpPr>
          <p:spPr bwMode="auto">
            <a:xfrm>
              <a:off x="6034" y="2662"/>
              <a:ext cx="4302" cy="17"/>
            </a:xfrm>
            <a:prstGeom prst="rect">
              <a:avLst/>
            </a:prstGeom>
            <a:solidFill>
              <a:srgbClr val="AA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Rectangle 35"/>
            <p:cNvSpPr>
              <a:spLocks noChangeArrowheads="1"/>
            </p:cNvSpPr>
            <p:nvPr/>
          </p:nvSpPr>
          <p:spPr bwMode="auto">
            <a:xfrm>
              <a:off x="6034" y="-144"/>
              <a:ext cx="28" cy="2806"/>
            </a:xfrm>
            <a:prstGeom prst="rect">
              <a:avLst/>
            </a:prstGeom>
            <a:solidFill>
              <a:srgbClr val="AA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6" name="Rectangle 36"/>
            <p:cNvSpPr>
              <a:spLocks noChangeArrowheads="1"/>
            </p:cNvSpPr>
            <p:nvPr/>
          </p:nvSpPr>
          <p:spPr bwMode="auto">
            <a:xfrm>
              <a:off x="10308" y="-144"/>
              <a:ext cx="28" cy="2806"/>
            </a:xfrm>
            <a:prstGeom prst="rect">
              <a:avLst/>
            </a:prstGeom>
            <a:solidFill>
              <a:srgbClr val="AA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7" name="Rectangle 37"/>
            <p:cNvSpPr>
              <a:spLocks noChangeArrowheads="1"/>
            </p:cNvSpPr>
            <p:nvPr/>
          </p:nvSpPr>
          <p:spPr bwMode="auto">
            <a:xfrm>
              <a:off x="6062" y="-144"/>
              <a:ext cx="4246" cy="16"/>
            </a:xfrm>
            <a:prstGeom prst="rect">
              <a:avLst/>
            </a:prstGeom>
            <a:solidFill>
              <a:srgbClr val="AB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8" name="Rectangle 38"/>
            <p:cNvSpPr>
              <a:spLocks noChangeArrowheads="1"/>
            </p:cNvSpPr>
            <p:nvPr/>
          </p:nvSpPr>
          <p:spPr bwMode="auto">
            <a:xfrm>
              <a:off x="6062" y="2646"/>
              <a:ext cx="4246" cy="16"/>
            </a:xfrm>
            <a:prstGeom prst="rect">
              <a:avLst/>
            </a:prstGeom>
            <a:solidFill>
              <a:srgbClr val="AB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9" name="Rectangle 39"/>
            <p:cNvSpPr>
              <a:spLocks noChangeArrowheads="1"/>
            </p:cNvSpPr>
            <p:nvPr/>
          </p:nvSpPr>
          <p:spPr bwMode="auto">
            <a:xfrm>
              <a:off x="6062" y="-128"/>
              <a:ext cx="22" cy="2774"/>
            </a:xfrm>
            <a:prstGeom prst="rect">
              <a:avLst/>
            </a:prstGeom>
            <a:solidFill>
              <a:srgbClr val="AB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0" name="Rectangle 40"/>
            <p:cNvSpPr>
              <a:spLocks noChangeArrowheads="1"/>
            </p:cNvSpPr>
            <p:nvPr/>
          </p:nvSpPr>
          <p:spPr bwMode="auto">
            <a:xfrm>
              <a:off x="10285" y="-128"/>
              <a:ext cx="23" cy="2774"/>
            </a:xfrm>
            <a:prstGeom prst="rect">
              <a:avLst/>
            </a:prstGeom>
            <a:solidFill>
              <a:srgbClr val="AB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1" name="Rectangle 41"/>
            <p:cNvSpPr>
              <a:spLocks noChangeArrowheads="1"/>
            </p:cNvSpPr>
            <p:nvPr/>
          </p:nvSpPr>
          <p:spPr bwMode="auto">
            <a:xfrm>
              <a:off x="6084" y="-128"/>
              <a:ext cx="4201" cy="17"/>
            </a:xfrm>
            <a:prstGeom prst="rect">
              <a:avLst/>
            </a:prstGeom>
            <a:solidFill>
              <a:srgbClr val="AB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2" name="Rectangle 42"/>
            <p:cNvSpPr>
              <a:spLocks noChangeArrowheads="1"/>
            </p:cNvSpPr>
            <p:nvPr/>
          </p:nvSpPr>
          <p:spPr bwMode="auto">
            <a:xfrm>
              <a:off x="6084" y="2629"/>
              <a:ext cx="4201" cy="17"/>
            </a:xfrm>
            <a:prstGeom prst="rect">
              <a:avLst/>
            </a:prstGeom>
            <a:solidFill>
              <a:srgbClr val="AB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3" name="Rectangle 43"/>
            <p:cNvSpPr>
              <a:spLocks noChangeArrowheads="1"/>
            </p:cNvSpPr>
            <p:nvPr/>
          </p:nvSpPr>
          <p:spPr bwMode="auto">
            <a:xfrm>
              <a:off x="6084" y="-111"/>
              <a:ext cx="28" cy="2740"/>
            </a:xfrm>
            <a:prstGeom prst="rect">
              <a:avLst/>
            </a:prstGeom>
            <a:solidFill>
              <a:srgbClr val="AB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4" name="Rectangle 44"/>
            <p:cNvSpPr>
              <a:spLocks noChangeArrowheads="1"/>
            </p:cNvSpPr>
            <p:nvPr/>
          </p:nvSpPr>
          <p:spPr bwMode="auto">
            <a:xfrm>
              <a:off x="10258" y="-111"/>
              <a:ext cx="27" cy="2740"/>
            </a:xfrm>
            <a:prstGeom prst="rect">
              <a:avLst/>
            </a:prstGeom>
            <a:solidFill>
              <a:srgbClr val="AB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5" name="Rectangle 45"/>
            <p:cNvSpPr>
              <a:spLocks noChangeArrowheads="1"/>
            </p:cNvSpPr>
            <p:nvPr/>
          </p:nvSpPr>
          <p:spPr bwMode="auto">
            <a:xfrm>
              <a:off x="6112" y="-111"/>
              <a:ext cx="4146" cy="17"/>
            </a:xfrm>
            <a:prstGeom prst="rect">
              <a:avLst/>
            </a:prstGeom>
            <a:solidFill>
              <a:srgbClr val="ACA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6" name="Rectangle 46"/>
            <p:cNvSpPr>
              <a:spLocks noChangeArrowheads="1"/>
            </p:cNvSpPr>
            <p:nvPr/>
          </p:nvSpPr>
          <p:spPr bwMode="auto">
            <a:xfrm>
              <a:off x="6112" y="2612"/>
              <a:ext cx="4146" cy="17"/>
            </a:xfrm>
            <a:prstGeom prst="rect">
              <a:avLst/>
            </a:prstGeom>
            <a:solidFill>
              <a:srgbClr val="ACA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7" name="Rectangle 47"/>
            <p:cNvSpPr>
              <a:spLocks noChangeArrowheads="1"/>
            </p:cNvSpPr>
            <p:nvPr/>
          </p:nvSpPr>
          <p:spPr bwMode="auto">
            <a:xfrm>
              <a:off x="6112" y="-94"/>
              <a:ext cx="28" cy="2706"/>
            </a:xfrm>
            <a:prstGeom prst="rect">
              <a:avLst/>
            </a:prstGeom>
            <a:solidFill>
              <a:srgbClr val="ACA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8" name="Rectangle 48"/>
            <p:cNvSpPr>
              <a:spLocks noChangeArrowheads="1"/>
            </p:cNvSpPr>
            <p:nvPr/>
          </p:nvSpPr>
          <p:spPr bwMode="auto">
            <a:xfrm>
              <a:off x="10230" y="-94"/>
              <a:ext cx="28" cy="2706"/>
            </a:xfrm>
            <a:prstGeom prst="rect">
              <a:avLst/>
            </a:prstGeom>
            <a:solidFill>
              <a:srgbClr val="ACA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9" name="Rectangle 49"/>
            <p:cNvSpPr>
              <a:spLocks noChangeArrowheads="1"/>
            </p:cNvSpPr>
            <p:nvPr/>
          </p:nvSpPr>
          <p:spPr bwMode="auto">
            <a:xfrm>
              <a:off x="6140" y="-94"/>
              <a:ext cx="4090" cy="17"/>
            </a:xfrm>
            <a:prstGeom prst="rect">
              <a:avLst/>
            </a:prstGeom>
            <a:solidFill>
              <a:srgbClr val="ACA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0" name="Rectangle 50"/>
            <p:cNvSpPr>
              <a:spLocks noChangeArrowheads="1"/>
            </p:cNvSpPr>
            <p:nvPr/>
          </p:nvSpPr>
          <p:spPr bwMode="auto">
            <a:xfrm>
              <a:off x="6140" y="2590"/>
              <a:ext cx="4090" cy="22"/>
            </a:xfrm>
            <a:prstGeom prst="rect">
              <a:avLst/>
            </a:prstGeom>
            <a:solidFill>
              <a:srgbClr val="ACA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1" name="Rectangle 51"/>
            <p:cNvSpPr>
              <a:spLocks noChangeArrowheads="1"/>
            </p:cNvSpPr>
            <p:nvPr/>
          </p:nvSpPr>
          <p:spPr bwMode="auto">
            <a:xfrm>
              <a:off x="6140" y="-77"/>
              <a:ext cx="23" cy="2667"/>
            </a:xfrm>
            <a:prstGeom prst="rect">
              <a:avLst/>
            </a:prstGeom>
            <a:solidFill>
              <a:srgbClr val="ACA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2" name="Rectangle 52"/>
            <p:cNvSpPr>
              <a:spLocks noChangeArrowheads="1"/>
            </p:cNvSpPr>
            <p:nvPr/>
          </p:nvSpPr>
          <p:spPr bwMode="auto">
            <a:xfrm>
              <a:off x="10207" y="-77"/>
              <a:ext cx="23" cy="2667"/>
            </a:xfrm>
            <a:prstGeom prst="rect">
              <a:avLst/>
            </a:prstGeom>
            <a:solidFill>
              <a:srgbClr val="ACA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3" name="Rectangle 53"/>
            <p:cNvSpPr>
              <a:spLocks noChangeArrowheads="1"/>
            </p:cNvSpPr>
            <p:nvPr/>
          </p:nvSpPr>
          <p:spPr bwMode="auto">
            <a:xfrm>
              <a:off x="6163" y="-77"/>
              <a:ext cx="4044" cy="22"/>
            </a:xfrm>
            <a:prstGeom prst="rect">
              <a:avLst/>
            </a:prstGeom>
            <a:solidFill>
              <a:srgbClr val="ADA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4" name="Rectangle 54"/>
            <p:cNvSpPr>
              <a:spLocks noChangeArrowheads="1"/>
            </p:cNvSpPr>
            <p:nvPr/>
          </p:nvSpPr>
          <p:spPr bwMode="auto">
            <a:xfrm>
              <a:off x="6163" y="2573"/>
              <a:ext cx="4044" cy="17"/>
            </a:xfrm>
            <a:prstGeom prst="rect">
              <a:avLst/>
            </a:prstGeom>
            <a:solidFill>
              <a:srgbClr val="ADA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Rectangle 55"/>
            <p:cNvSpPr>
              <a:spLocks noChangeArrowheads="1"/>
            </p:cNvSpPr>
            <p:nvPr/>
          </p:nvSpPr>
          <p:spPr bwMode="auto">
            <a:xfrm>
              <a:off x="6163" y="-55"/>
              <a:ext cx="28" cy="2628"/>
            </a:xfrm>
            <a:prstGeom prst="rect">
              <a:avLst/>
            </a:prstGeom>
            <a:solidFill>
              <a:srgbClr val="ADA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6" name="Rectangle 56"/>
            <p:cNvSpPr>
              <a:spLocks noChangeArrowheads="1"/>
            </p:cNvSpPr>
            <p:nvPr/>
          </p:nvSpPr>
          <p:spPr bwMode="auto">
            <a:xfrm>
              <a:off x="10179" y="-55"/>
              <a:ext cx="28" cy="2628"/>
            </a:xfrm>
            <a:prstGeom prst="rect">
              <a:avLst/>
            </a:prstGeom>
            <a:solidFill>
              <a:srgbClr val="ADA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7" name="Rectangle 57"/>
            <p:cNvSpPr>
              <a:spLocks noChangeArrowheads="1"/>
            </p:cNvSpPr>
            <p:nvPr/>
          </p:nvSpPr>
          <p:spPr bwMode="auto">
            <a:xfrm>
              <a:off x="6191" y="-55"/>
              <a:ext cx="3988" cy="17"/>
            </a:xfrm>
            <a:prstGeom prst="rect">
              <a:avLst/>
            </a:prstGeom>
            <a:solidFill>
              <a:srgbClr val="AEA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8" name="Rectangle 58"/>
            <p:cNvSpPr>
              <a:spLocks noChangeArrowheads="1"/>
            </p:cNvSpPr>
            <p:nvPr/>
          </p:nvSpPr>
          <p:spPr bwMode="auto">
            <a:xfrm>
              <a:off x="6191" y="2556"/>
              <a:ext cx="3988" cy="17"/>
            </a:xfrm>
            <a:prstGeom prst="rect">
              <a:avLst/>
            </a:prstGeom>
            <a:solidFill>
              <a:srgbClr val="AEA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9" name="Rectangle 59"/>
            <p:cNvSpPr>
              <a:spLocks noChangeArrowheads="1"/>
            </p:cNvSpPr>
            <p:nvPr/>
          </p:nvSpPr>
          <p:spPr bwMode="auto">
            <a:xfrm>
              <a:off x="6191" y="-38"/>
              <a:ext cx="28" cy="2594"/>
            </a:xfrm>
            <a:prstGeom prst="rect">
              <a:avLst/>
            </a:prstGeom>
            <a:solidFill>
              <a:srgbClr val="AEA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0" name="Rectangle 60"/>
            <p:cNvSpPr>
              <a:spLocks noChangeArrowheads="1"/>
            </p:cNvSpPr>
            <p:nvPr/>
          </p:nvSpPr>
          <p:spPr bwMode="auto">
            <a:xfrm>
              <a:off x="10151" y="-38"/>
              <a:ext cx="28" cy="2594"/>
            </a:xfrm>
            <a:prstGeom prst="rect">
              <a:avLst/>
            </a:prstGeom>
            <a:solidFill>
              <a:srgbClr val="AEA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1" name="Rectangle 61"/>
            <p:cNvSpPr>
              <a:spLocks noChangeArrowheads="1"/>
            </p:cNvSpPr>
            <p:nvPr/>
          </p:nvSpPr>
          <p:spPr bwMode="auto">
            <a:xfrm>
              <a:off x="6219" y="-38"/>
              <a:ext cx="3932" cy="17"/>
            </a:xfrm>
            <a:prstGeom prst="rect">
              <a:avLst/>
            </a:prstGeom>
            <a:solidFill>
              <a:srgbClr val="AEA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2" name="Rectangle 62"/>
            <p:cNvSpPr>
              <a:spLocks noChangeArrowheads="1"/>
            </p:cNvSpPr>
            <p:nvPr/>
          </p:nvSpPr>
          <p:spPr bwMode="auto">
            <a:xfrm>
              <a:off x="6219" y="2540"/>
              <a:ext cx="3932" cy="16"/>
            </a:xfrm>
            <a:prstGeom prst="rect">
              <a:avLst/>
            </a:prstGeom>
            <a:solidFill>
              <a:srgbClr val="AEA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3" name="Rectangle 63"/>
            <p:cNvSpPr>
              <a:spLocks noChangeArrowheads="1"/>
            </p:cNvSpPr>
            <p:nvPr/>
          </p:nvSpPr>
          <p:spPr bwMode="auto">
            <a:xfrm>
              <a:off x="6219" y="-21"/>
              <a:ext cx="22" cy="2561"/>
            </a:xfrm>
            <a:prstGeom prst="rect">
              <a:avLst/>
            </a:prstGeom>
            <a:solidFill>
              <a:srgbClr val="AEA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4" name="Rectangle 64"/>
            <p:cNvSpPr>
              <a:spLocks noChangeArrowheads="1"/>
            </p:cNvSpPr>
            <p:nvPr/>
          </p:nvSpPr>
          <p:spPr bwMode="auto">
            <a:xfrm>
              <a:off x="10129" y="-21"/>
              <a:ext cx="22" cy="2561"/>
            </a:xfrm>
            <a:prstGeom prst="rect">
              <a:avLst/>
            </a:prstGeom>
            <a:solidFill>
              <a:srgbClr val="AEA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5" name="Rectangle 65"/>
            <p:cNvSpPr>
              <a:spLocks noChangeArrowheads="1"/>
            </p:cNvSpPr>
            <p:nvPr/>
          </p:nvSpPr>
          <p:spPr bwMode="auto">
            <a:xfrm>
              <a:off x="6241" y="-21"/>
              <a:ext cx="3888" cy="16"/>
            </a:xfrm>
            <a:prstGeom prst="rect">
              <a:avLst/>
            </a:prstGeom>
            <a:solidFill>
              <a:srgbClr val="AFA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6" name="Rectangle 66"/>
            <p:cNvSpPr>
              <a:spLocks noChangeArrowheads="1"/>
            </p:cNvSpPr>
            <p:nvPr/>
          </p:nvSpPr>
          <p:spPr bwMode="auto">
            <a:xfrm>
              <a:off x="6241" y="2523"/>
              <a:ext cx="3888" cy="17"/>
            </a:xfrm>
            <a:prstGeom prst="rect">
              <a:avLst/>
            </a:prstGeom>
            <a:solidFill>
              <a:srgbClr val="AFA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7" name="Rectangle 67"/>
            <p:cNvSpPr>
              <a:spLocks noChangeArrowheads="1"/>
            </p:cNvSpPr>
            <p:nvPr/>
          </p:nvSpPr>
          <p:spPr bwMode="auto">
            <a:xfrm>
              <a:off x="6241" y="-5"/>
              <a:ext cx="28" cy="2528"/>
            </a:xfrm>
            <a:prstGeom prst="rect">
              <a:avLst/>
            </a:prstGeom>
            <a:solidFill>
              <a:srgbClr val="AFA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8" name="Rectangle 68"/>
            <p:cNvSpPr>
              <a:spLocks noChangeArrowheads="1"/>
            </p:cNvSpPr>
            <p:nvPr/>
          </p:nvSpPr>
          <p:spPr bwMode="auto">
            <a:xfrm>
              <a:off x="10101" y="-5"/>
              <a:ext cx="28" cy="2528"/>
            </a:xfrm>
            <a:prstGeom prst="rect">
              <a:avLst/>
            </a:prstGeom>
            <a:solidFill>
              <a:srgbClr val="AFA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9" name="Rectangle 69"/>
            <p:cNvSpPr>
              <a:spLocks noChangeArrowheads="1"/>
            </p:cNvSpPr>
            <p:nvPr/>
          </p:nvSpPr>
          <p:spPr bwMode="auto">
            <a:xfrm>
              <a:off x="6269" y="-5"/>
              <a:ext cx="3832" cy="17"/>
            </a:xfrm>
            <a:prstGeom prst="rect">
              <a:avLst/>
            </a:prstGeom>
            <a:solidFill>
              <a:srgbClr val="B0B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0" name="Rectangle 70"/>
            <p:cNvSpPr>
              <a:spLocks noChangeArrowheads="1"/>
            </p:cNvSpPr>
            <p:nvPr/>
          </p:nvSpPr>
          <p:spPr bwMode="auto">
            <a:xfrm>
              <a:off x="6269" y="2506"/>
              <a:ext cx="3832" cy="17"/>
            </a:xfrm>
            <a:prstGeom prst="rect">
              <a:avLst/>
            </a:prstGeom>
            <a:solidFill>
              <a:srgbClr val="B0B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1" name="Rectangle 71"/>
            <p:cNvSpPr>
              <a:spLocks noChangeArrowheads="1"/>
            </p:cNvSpPr>
            <p:nvPr/>
          </p:nvSpPr>
          <p:spPr bwMode="auto">
            <a:xfrm>
              <a:off x="6269" y="12"/>
              <a:ext cx="28" cy="2494"/>
            </a:xfrm>
            <a:prstGeom prst="rect">
              <a:avLst/>
            </a:prstGeom>
            <a:solidFill>
              <a:srgbClr val="B0B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2" name="Rectangle 72"/>
            <p:cNvSpPr>
              <a:spLocks noChangeArrowheads="1"/>
            </p:cNvSpPr>
            <p:nvPr/>
          </p:nvSpPr>
          <p:spPr bwMode="auto">
            <a:xfrm>
              <a:off x="10073" y="12"/>
              <a:ext cx="28" cy="2494"/>
            </a:xfrm>
            <a:prstGeom prst="rect">
              <a:avLst/>
            </a:prstGeom>
            <a:solidFill>
              <a:srgbClr val="B0B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3" name="Rectangle 73"/>
            <p:cNvSpPr>
              <a:spLocks noChangeArrowheads="1"/>
            </p:cNvSpPr>
            <p:nvPr/>
          </p:nvSpPr>
          <p:spPr bwMode="auto">
            <a:xfrm>
              <a:off x="6297" y="12"/>
              <a:ext cx="3776" cy="17"/>
            </a:xfrm>
            <a:prstGeom prst="rect">
              <a:avLst/>
            </a:prstGeom>
            <a:solidFill>
              <a:srgbClr val="B1B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4" name="Rectangle 74"/>
            <p:cNvSpPr>
              <a:spLocks noChangeArrowheads="1"/>
            </p:cNvSpPr>
            <p:nvPr/>
          </p:nvSpPr>
          <p:spPr bwMode="auto">
            <a:xfrm>
              <a:off x="6297" y="2490"/>
              <a:ext cx="3776" cy="16"/>
            </a:xfrm>
            <a:prstGeom prst="rect">
              <a:avLst/>
            </a:prstGeom>
            <a:solidFill>
              <a:srgbClr val="B1B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5" name="Rectangle 75"/>
            <p:cNvSpPr>
              <a:spLocks noChangeArrowheads="1"/>
            </p:cNvSpPr>
            <p:nvPr/>
          </p:nvSpPr>
          <p:spPr bwMode="auto">
            <a:xfrm>
              <a:off x="6297" y="29"/>
              <a:ext cx="28" cy="2461"/>
            </a:xfrm>
            <a:prstGeom prst="rect">
              <a:avLst/>
            </a:prstGeom>
            <a:solidFill>
              <a:srgbClr val="B1B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6" name="Rectangle 76"/>
            <p:cNvSpPr>
              <a:spLocks noChangeArrowheads="1"/>
            </p:cNvSpPr>
            <p:nvPr/>
          </p:nvSpPr>
          <p:spPr bwMode="auto">
            <a:xfrm>
              <a:off x="10045" y="29"/>
              <a:ext cx="28" cy="2461"/>
            </a:xfrm>
            <a:prstGeom prst="rect">
              <a:avLst/>
            </a:prstGeom>
            <a:solidFill>
              <a:srgbClr val="B1B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7" name="Rectangle 77"/>
            <p:cNvSpPr>
              <a:spLocks noChangeArrowheads="1"/>
            </p:cNvSpPr>
            <p:nvPr/>
          </p:nvSpPr>
          <p:spPr bwMode="auto">
            <a:xfrm>
              <a:off x="6325" y="29"/>
              <a:ext cx="3720" cy="16"/>
            </a:xfrm>
            <a:prstGeom prst="rect">
              <a:avLst/>
            </a:prstGeom>
            <a:solidFill>
              <a:srgbClr val="B2B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8" name="Rectangle 78"/>
            <p:cNvSpPr>
              <a:spLocks noChangeArrowheads="1"/>
            </p:cNvSpPr>
            <p:nvPr/>
          </p:nvSpPr>
          <p:spPr bwMode="auto">
            <a:xfrm>
              <a:off x="6325" y="2473"/>
              <a:ext cx="3720" cy="17"/>
            </a:xfrm>
            <a:prstGeom prst="rect">
              <a:avLst/>
            </a:prstGeom>
            <a:solidFill>
              <a:srgbClr val="B2B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9" name="Rectangle 79"/>
            <p:cNvSpPr>
              <a:spLocks noChangeArrowheads="1"/>
            </p:cNvSpPr>
            <p:nvPr/>
          </p:nvSpPr>
          <p:spPr bwMode="auto">
            <a:xfrm>
              <a:off x="6325" y="45"/>
              <a:ext cx="22" cy="2428"/>
            </a:xfrm>
            <a:prstGeom prst="rect">
              <a:avLst/>
            </a:prstGeom>
            <a:solidFill>
              <a:srgbClr val="B2B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0" name="Rectangle 80"/>
            <p:cNvSpPr>
              <a:spLocks noChangeArrowheads="1"/>
            </p:cNvSpPr>
            <p:nvPr/>
          </p:nvSpPr>
          <p:spPr bwMode="auto">
            <a:xfrm>
              <a:off x="10023" y="45"/>
              <a:ext cx="22" cy="2428"/>
            </a:xfrm>
            <a:prstGeom prst="rect">
              <a:avLst/>
            </a:prstGeom>
            <a:solidFill>
              <a:srgbClr val="B2B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1" name="Rectangle 81"/>
            <p:cNvSpPr>
              <a:spLocks noChangeArrowheads="1"/>
            </p:cNvSpPr>
            <p:nvPr/>
          </p:nvSpPr>
          <p:spPr bwMode="auto">
            <a:xfrm>
              <a:off x="6347" y="45"/>
              <a:ext cx="3676" cy="17"/>
            </a:xfrm>
            <a:prstGeom prst="rect">
              <a:avLst/>
            </a:prstGeom>
            <a:solidFill>
              <a:srgbClr val="B3B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2" name="Rectangle 82"/>
            <p:cNvSpPr>
              <a:spLocks noChangeArrowheads="1"/>
            </p:cNvSpPr>
            <p:nvPr/>
          </p:nvSpPr>
          <p:spPr bwMode="auto">
            <a:xfrm>
              <a:off x="6347" y="2456"/>
              <a:ext cx="3676" cy="17"/>
            </a:xfrm>
            <a:prstGeom prst="rect">
              <a:avLst/>
            </a:prstGeom>
            <a:solidFill>
              <a:srgbClr val="B3B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3" name="Rectangle 83"/>
            <p:cNvSpPr>
              <a:spLocks noChangeArrowheads="1"/>
            </p:cNvSpPr>
            <p:nvPr/>
          </p:nvSpPr>
          <p:spPr bwMode="auto">
            <a:xfrm>
              <a:off x="6347" y="62"/>
              <a:ext cx="28" cy="2394"/>
            </a:xfrm>
            <a:prstGeom prst="rect">
              <a:avLst/>
            </a:prstGeom>
            <a:solidFill>
              <a:srgbClr val="B3B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4" name="Rectangle 84"/>
            <p:cNvSpPr>
              <a:spLocks noChangeArrowheads="1"/>
            </p:cNvSpPr>
            <p:nvPr/>
          </p:nvSpPr>
          <p:spPr bwMode="auto">
            <a:xfrm>
              <a:off x="9995" y="62"/>
              <a:ext cx="28" cy="2394"/>
            </a:xfrm>
            <a:prstGeom prst="rect">
              <a:avLst/>
            </a:prstGeom>
            <a:solidFill>
              <a:srgbClr val="B3B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5" name="Rectangle 85"/>
            <p:cNvSpPr>
              <a:spLocks noChangeArrowheads="1"/>
            </p:cNvSpPr>
            <p:nvPr/>
          </p:nvSpPr>
          <p:spPr bwMode="auto">
            <a:xfrm>
              <a:off x="6375" y="62"/>
              <a:ext cx="3620" cy="17"/>
            </a:xfrm>
            <a:prstGeom prst="rect">
              <a:avLst/>
            </a:prstGeom>
            <a:solidFill>
              <a:srgbClr val="B4B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6" name="Rectangle 86"/>
            <p:cNvSpPr>
              <a:spLocks noChangeArrowheads="1"/>
            </p:cNvSpPr>
            <p:nvPr/>
          </p:nvSpPr>
          <p:spPr bwMode="auto">
            <a:xfrm>
              <a:off x="6375" y="2439"/>
              <a:ext cx="3620" cy="17"/>
            </a:xfrm>
            <a:prstGeom prst="rect">
              <a:avLst/>
            </a:prstGeom>
            <a:solidFill>
              <a:srgbClr val="B4B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7" name="Rectangle 87"/>
            <p:cNvSpPr>
              <a:spLocks noChangeArrowheads="1"/>
            </p:cNvSpPr>
            <p:nvPr/>
          </p:nvSpPr>
          <p:spPr bwMode="auto">
            <a:xfrm>
              <a:off x="6375" y="79"/>
              <a:ext cx="28" cy="2360"/>
            </a:xfrm>
            <a:prstGeom prst="rect">
              <a:avLst/>
            </a:prstGeom>
            <a:solidFill>
              <a:srgbClr val="B4B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8" name="Rectangle 88"/>
            <p:cNvSpPr>
              <a:spLocks noChangeArrowheads="1"/>
            </p:cNvSpPr>
            <p:nvPr/>
          </p:nvSpPr>
          <p:spPr bwMode="auto">
            <a:xfrm>
              <a:off x="9967" y="79"/>
              <a:ext cx="28" cy="2360"/>
            </a:xfrm>
            <a:prstGeom prst="rect">
              <a:avLst/>
            </a:prstGeom>
            <a:solidFill>
              <a:srgbClr val="B4B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9" name="Rectangle 89"/>
            <p:cNvSpPr>
              <a:spLocks noChangeArrowheads="1"/>
            </p:cNvSpPr>
            <p:nvPr/>
          </p:nvSpPr>
          <p:spPr bwMode="auto">
            <a:xfrm>
              <a:off x="6403" y="79"/>
              <a:ext cx="3564" cy="17"/>
            </a:xfrm>
            <a:prstGeom prst="rect">
              <a:avLst/>
            </a:prstGeom>
            <a:solidFill>
              <a:srgbClr val="B5B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0" name="Rectangle 90"/>
            <p:cNvSpPr>
              <a:spLocks noChangeArrowheads="1"/>
            </p:cNvSpPr>
            <p:nvPr/>
          </p:nvSpPr>
          <p:spPr bwMode="auto">
            <a:xfrm>
              <a:off x="6403" y="2417"/>
              <a:ext cx="3564" cy="22"/>
            </a:xfrm>
            <a:prstGeom prst="rect">
              <a:avLst/>
            </a:prstGeom>
            <a:solidFill>
              <a:srgbClr val="B5B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1" name="Rectangle 91"/>
            <p:cNvSpPr>
              <a:spLocks noChangeArrowheads="1"/>
            </p:cNvSpPr>
            <p:nvPr/>
          </p:nvSpPr>
          <p:spPr bwMode="auto">
            <a:xfrm>
              <a:off x="6403" y="96"/>
              <a:ext cx="22" cy="2321"/>
            </a:xfrm>
            <a:prstGeom prst="rect">
              <a:avLst/>
            </a:prstGeom>
            <a:solidFill>
              <a:srgbClr val="B5B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2" name="Rectangle 92"/>
            <p:cNvSpPr>
              <a:spLocks noChangeArrowheads="1"/>
            </p:cNvSpPr>
            <p:nvPr/>
          </p:nvSpPr>
          <p:spPr bwMode="auto">
            <a:xfrm>
              <a:off x="9945" y="96"/>
              <a:ext cx="22" cy="2321"/>
            </a:xfrm>
            <a:prstGeom prst="rect">
              <a:avLst/>
            </a:prstGeom>
            <a:solidFill>
              <a:srgbClr val="B5B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3" name="Rectangle 93"/>
            <p:cNvSpPr>
              <a:spLocks noChangeArrowheads="1"/>
            </p:cNvSpPr>
            <p:nvPr/>
          </p:nvSpPr>
          <p:spPr bwMode="auto">
            <a:xfrm>
              <a:off x="6425" y="96"/>
              <a:ext cx="3520" cy="16"/>
            </a:xfrm>
            <a:prstGeom prst="rect">
              <a:avLst/>
            </a:prstGeom>
            <a:solidFill>
              <a:srgbClr val="B6B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4" name="Rectangle 94"/>
            <p:cNvSpPr>
              <a:spLocks noChangeArrowheads="1"/>
            </p:cNvSpPr>
            <p:nvPr/>
          </p:nvSpPr>
          <p:spPr bwMode="auto">
            <a:xfrm>
              <a:off x="6425" y="2400"/>
              <a:ext cx="3520" cy="17"/>
            </a:xfrm>
            <a:prstGeom prst="rect">
              <a:avLst/>
            </a:prstGeom>
            <a:solidFill>
              <a:srgbClr val="B6B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5" name="Rectangle 95"/>
            <p:cNvSpPr>
              <a:spLocks noChangeArrowheads="1"/>
            </p:cNvSpPr>
            <p:nvPr/>
          </p:nvSpPr>
          <p:spPr bwMode="auto">
            <a:xfrm>
              <a:off x="6425" y="112"/>
              <a:ext cx="28" cy="2288"/>
            </a:xfrm>
            <a:prstGeom prst="rect">
              <a:avLst/>
            </a:prstGeom>
            <a:solidFill>
              <a:srgbClr val="B6B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6" name="Rectangle 96"/>
            <p:cNvSpPr>
              <a:spLocks noChangeArrowheads="1"/>
            </p:cNvSpPr>
            <p:nvPr/>
          </p:nvSpPr>
          <p:spPr bwMode="auto">
            <a:xfrm>
              <a:off x="9917" y="112"/>
              <a:ext cx="28" cy="2288"/>
            </a:xfrm>
            <a:prstGeom prst="rect">
              <a:avLst/>
            </a:prstGeom>
            <a:solidFill>
              <a:srgbClr val="B6B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7" name="Rectangle 97"/>
            <p:cNvSpPr>
              <a:spLocks noChangeArrowheads="1"/>
            </p:cNvSpPr>
            <p:nvPr/>
          </p:nvSpPr>
          <p:spPr bwMode="auto">
            <a:xfrm>
              <a:off x="6453" y="112"/>
              <a:ext cx="3464" cy="23"/>
            </a:xfrm>
            <a:prstGeom prst="rect">
              <a:avLst/>
            </a:prstGeom>
            <a:solidFill>
              <a:srgbClr val="B7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8" name="Rectangle 98"/>
            <p:cNvSpPr>
              <a:spLocks noChangeArrowheads="1"/>
            </p:cNvSpPr>
            <p:nvPr/>
          </p:nvSpPr>
          <p:spPr bwMode="auto">
            <a:xfrm>
              <a:off x="6453" y="2383"/>
              <a:ext cx="3464" cy="17"/>
            </a:xfrm>
            <a:prstGeom prst="rect">
              <a:avLst/>
            </a:prstGeom>
            <a:solidFill>
              <a:srgbClr val="B7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9" name="Rectangle 99"/>
            <p:cNvSpPr>
              <a:spLocks noChangeArrowheads="1"/>
            </p:cNvSpPr>
            <p:nvPr/>
          </p:nvSpPr>
          <p:spPr bwMode="auto">
            <a:xfrm>
              <a:off x="6453" y="135"/>
              <a:ext cx="28" cy="2248"/>
            </a:xfrm>
            <a:prstGeom prst="rect">
              <a:avLst/>
            </a:prstGeom>
            <a:solidFill>
              <a:srgbClr val="B7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0" name="Rectangle 100"/>
            <p:cNvSpPr>
              <a:spLocks noChangeArrowheads="1"/>
            </p:cNvSpPr>
            <p:nvPr/>
          </p:nvSpPr>
          <p:spPr bwMode="auto">
            <a:xfrm>
              <a:off x="9889" y="135"/>
              <a:ext cx="28" cy="2248"/>
            </a:xfrm>
            <a:prstGeom prst="rect">
              <a:avLst/>
            </a:prstGeom>
            <a:solidFill>
              <a:srgbClr val="B7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1" name="Rectangle 101"/>
            <p:cNvSpPr>
              <a:spLocks noChangeArrowheads="1"/>
            </p:cNvSpPr>
            <p:nvPr/>
          </p:nvSpPr>
          <p:spPr bwMode="auto">
            <a:xfrm>
              <a:off x="6481" y="135"/>
              <a:ext cx="3408" cy="16"/>
            </a:xfrm>
            <a:prstGeom prst="rect">
              <a:avLst/>
            </a:prstGeom>
            <a:solidFill>
              <a:srgbClr val="B8B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2" name="Rectangle 102"/>
            <p:cNvSpPr>
              <a:spLocks noChangeArrowheads="1"/>
            </p:cNvSpPr>
            <p:nvPr/>
          </p:nvSpPr>
          <p:spPr bwMode="auto">
            <a:xfrm>
              <a:off x="6481" y="2367"/>
              <a:ext cx="3408" cy="16"/>
            </a:xfrm>
            <a:prstGeom prst="rect">
              <a:avLst/>
            </a:prstGeom>
            <a:solidFill>
              <a:srgbClr val="B8B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3" name="Rectangle 103"/>
            <p:cNvSpPr>
              <a:spLocks noChangeArrowheads="1"/>
            </p:cNvSpPr>
            <p:nvPr/>
          </p:nvSpPr>
          <p:spPr bwMode="auto">
            <a:xfrm>
              <a:off x="6481" y="151"/>
              <a:ext cx="22" cy="2216"/>
            </a:xfrm>
            <a:prstGeom prst="rect">
              <a:avLst/>
            </a:prstGeom>
            <a:solidFill>
              <a:srgbClr val="B8B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4" name="Rectangle 104"/>
            <p:cNvSpPr>
              <a:spLocks noChangeArrowheads="1"/>
            </p:cNvSpPr>
            <p:nvPr/>
          </p:nvSpPr>
          <p:spPr bwMode="auto">
            <a:xfrm>
              <a:off x="9867" y="151"/>
              <a:ext cx="22" cy="2216"/>
            </a:xfrm>
            <a:prstGeom prst="rect">
              <a:avLst/>
            </a:prstGeom>
            <a:solidFill>
              <a:srgbClr val="B8B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5" name="Rectangle 105"/>
            <p:cNvSpPr>
              <a:spLocks noChangeArrowheads="1"/>
            </p:cNvSpPr>
            <p:nvPr/>
          </p:nvSpPr>
          <p:spPr bwMode="auto">
            <a:xfrm>
              <a:off x="6503" y="151"/>
              <a:ext cx="3364" cy="17"/>
            </a:xfrm>
            <a:prstGeom prst="rect">
              <a:avLst/>
            </a:prstGeom>
            <a:solidFill>
              <a:srgbClr val="B9B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6" name="Rectangle 106"/>
            <p:cNvSpPr>
              <a:spLocks noChangeArrowheads="1"/>
            </p:cNvSpPr>
            <p:nvPr/>
          </p:nvSpPr>
          <p:spPr bwMode="auto">
            <a:xfrm>
              <a:off x="6503" y="2350"/>
              <a:ext cx="3364" cy="17"/>
            </a:xfrm>
            <a:prstGeom prst="rect">
              <a:avLst/>
            </a:prstGeom>
            <a:solidFill>
              <a:srgbClr val="B9B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7" name="Rectangle 107"/>
            <p:cNvSpPr>
              <a:spLocks noChangeArrowheads="1"/>
            </p:cNvSpPr>
            <p:nvPr/>
          </p:nvSpPr>
          <p:spPr bwMode="auto">
            <a:xfrm>
              <a:off x="6503" y="168"/>
              <a:ext cx="28" cy="2182"/>
            </a:xfrm>
            <a:prstGeom prst="rect">
              <a:avLst/>
            </a:prstGeom>
            <a:solidFill>
              <a:srgbClr val="B9B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8" name="Rectangle 108"/>
            <p:cNvSpPr>
              <a:spLocks noChangeArrowheads="1"/>
            </p:cNvSpPr>
            <p:nvPr/>
          </p:nvSpPr>
          <p:spPr bwMode="auto">
            <a:xfrm>
              <a:off x="9839" y="168"/>
              <a:ext cx="28" cy="2182"/>
            </a:xfrm>
            <a:prstGeom prst="rect">
              <a:avLst/>
            </a:prstGeom>
            <a:solidFill>
              <a:srgbClr val="B9B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9" name="Rectangle 109"/>
            <p:cNvSpPr>
              <a:spLocks noChangeArrowheads="1"/>
            </p:cNvSpPr>
            <p:nvPr/>
          </p:nvSpPr>
          <p:spPr bwMode="auto">
            <a:xfrm>
              <a:off x="6531" y="168"/>
              <a:ext cx="3308" cy="17"/>
            </a:xfrm>
            <a:prstGeom prst="rect">
              <a:avLst/>
            </a:prstGeom>
            <a:solidFill>
              <a:srgbClr val="BBB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0" name="Rectangle 110"/>
            <p:cNvSpPr>
              <a:spLocks noChangeArrowheads="1"/>
            </p:cNvSpPr>
            <p:nvPr/>
          </p:nvSpPr>
          <p:spPr bwMode="auto">
            <a:xfrm>
              <a:off x="6531" y="2333"/>
              <a:ext cx="3308" cy="17"/>
            </a:xfrm>
            <a:prstGeom prst="rect">
              <a:avLst/>
            </a:prstGeom>
            <a:solidFill>
              <a:srgbClr val="BBB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1" name="Rectangle 111"/>
            <p:cNvSpPr>
              <a:spLocks noChangeArrowheads="1"/>
            </p:cNvSpPr>
            <p:nvPr/>
          </p:nvSpPr>
          <p:spPr bwMode="auto">
            <a:xfrm>
              <a:off x="6531" y="185"/>
              <a:ext cx="28" cy="2148"/>
            </a:xfrm>
            <a:prstGeom prst="rect">
              <a:avLst/>
            </a:prstGeom>
            <a:solidFill>
              <a:srgbClr val="BBB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2" name="Rectangle 112"/>
            <p:cNvSpPr>
              <a:spLocks noChangeArrowheads="1"/>
            </p:cNvSpPr>
            <p:nvPr/>
          </p:nvSpPr>
          <p:spPr bwMode="auto">
            <a:xfrm>
              <a:off x="9811" y="185"/>
              <a:ext cx="28" cy="2148"/>
            </a:xfrm>
            <a:prstGeom prst="rect">
              <a:avLst/>
            </a:prstGeom>
            <a:solidFill>
              <a:srgbClr val="BBB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3" name="Rectangle 113"/>
            <p:cNvSpPr>
              <a:spLocks noChangeArrowheads="1"/>
            </p:cNvSpPr>
            <p:nvPr/>
          </p:nvSpPr>
          <p:spPr bwMode="auto">
            <a:xfrm>
              <a:off x="6559" y="185"/>
              <a:ext cx="3252" cy="17"/>
            </a:xfrm>
            <a:prstGeom prst="rect">
              <a:avLst/>
            </a:prstGeom>
            <a:solidFill>
              <a:srgbClr val="BCB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4" name="Rectangle 114"/>
            <p:cNvSpPr>
              <a:spLocks noChangeArrowheads="1"/>
            </p:cNvSpPr>
            <p:nvPr/>
          </p:nvSpPr>
          <p:spPr bwMode="auto">
            <a:xfrm>
              <a:off x="6559" y="2317"/>
              <a:ext cx="3252" cy="16"/>
            </a:xfrm>
            <a:prstGeom prst="rect">
              <a:avLst/>
            </a:prstGeom>
            <a:solidFill>
              <a:srgbClr val="BCB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5" name="Rectangle 115"/>
            <p:cNvSpPr>
              <a:spLocks noChangeArrowheads="1"/>
            </p:cNvSpPr>
            <p:nvPr/>
          </p:nvSpPr>
          <p:spPr bwMode="auto">
            <a:xfrm>
              <a:off x="6559" y="202"/>
              <a:ext cx="23" cy="2115"/>
            </a:xfrm>
            <a:prstGeom prst="rect">
              <a:avLst/>
            </a:prstGeom>
            <a:solidFill>
              <a:srgbClr val="BCB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6" name="Rectangle 116"/>
            <p:cNvSpPr>
              <a:spLocks noChangeArrowheads="1"/>
            </p:cNvSpPr>
            <p:nvPr/>
          </p:nvSpPr>
          <p:spPr bwMode="auto">
            <a:xfrm>
              <a:off x="9788" y="202"/>
              <a:ext cx="23" cy="2115"/>
            </a:xfrm>
            <a:prstGeom prst="rect">
              <a:avLst/>
            </a:prstGeom>
            <a:solidFill>
              <a:srgbClr val="BCB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7" name="Rectangle 117"/>
            <p:cNvSpPr>
              <a:spLocks noChangeArrowheads="1"/>
            </p:cNvSpPr>
            <p:nvPr/>
          </p:nvSpPr>
          <p:spPr bwMode="auto">
            <a:xfrm>
              <a:off x="6582" y="202"/>
              <a:ext cx="3206" cy="16"/>
            </a:xfrm>
            <a:prstGeom prst="rect">
              <a:avLst/>
            </a:prstGeom>
            <a:solidFill>
              <a:srgbClr val="BDB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8" name="Rectangle 118"/>
            <p:cNvSpPr>
              <a:spLocks noChangeArrowheads="1"/>
            </p:cNvSpPr>
            <p:nvPr/>
          </p:nvSpPr>
          <p:spPr bwMode="auto">
            <a:xfrm>
              <a:off x="6582" y="2300"/>
              <a:ext cx="3206" cy="17"/>
            </a:xfrm>
            <a:prstGeom prst="rect">
              <a:avLst/>
            </a:prstGeom>
            <a:solidFill>
              <a:srgbClr val="BDB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9" name="Rectangle 119"/>
            <p:cNvSpPr>
              <a:spLocks noChangeArrowheads="1"/>
            </p:cNvSpPr>
            <p:nvPr/>
          </p:nvSpPr>
          <p:spPr bwMode="auto">
            <a:xfrm>
              <a:off x="6582" y="218"/>
              <a:ext cx="28" cy="2082"/>
            </a:xfrm>
            <a:prstGeom prst="rect">
              <a:avLst/>
            </a:prstGeom>
            <a:solidFill>
              <a:srgbClr val="BDB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0" name="Rectangle 120"/>
            <p:cNvSpPr>
              <a:spLocks noChangeArrowheads="1"/>
            </p:cNvSpPr>
            <p:nvPr/>
          </p:nvSpPr>
          <p:spPr bwMode="auto">
            <a:xfrm>
              <a:off x="9760" y="218"/>
              <a:ext cx="28" cy="2082"/>
            </a:xfrm>
            <a:prstGeom prst="rect">
              <a:avLst/>
            </a:prstGeom>
            <a:solidFill>
              <a:srgbClr val="BDB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1" name="Rectangle 121"/>
            <p:cNvSpPr>
              <a:spLocks noChangeArrowheads="1"/>
            </p:cNvSpPr>
            <p:nvPr/>
          </p:nvSpPr>
          <p:spPr bwMode="auto">
            <a:xfrm>
              <a:off x="6610" y="218"/>
              <a:ext cx="3150" cy="17"/>
            </a:xfrm>
            <a:prstGeom prst="rect">
              <a:avLst/>
            </a:prstGeom>
            <a:solidFill>
              <a:srgbClr val="BEB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2" name="Rectangle 122"/>
            <p:cNvSpPr>
              <a:spLocks noChangeArrowheads="1"/>
            </p:cNvSpPr>
            <p:nvPr/>
          </p:nvSpPr>
          <p:spPr bwMode="auto">
            <a:xfrm>
              <a:off x="6610" y="2283"/>
              <a:ext cx="3150" cy="17"/>
            </a:xfrm>
            <a:prstGeom prst="rect">
              <a:avLst/>
            </a:prstGeom>
            <a:solidFill>
              <a:srgbClr val="BEB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3" name="Rectangle 123"/>
            <p:cNvSpPr>
              <a:spLocks noChangeArrowheads="1"/>
            </p:cNvSpPr>
            <p:nvPr/>
          </p:nvSpPr>
          <p:spPr bwMode="auto">
            <a:xfrm>
              <a:off x="6610" y="235"/>
              <a:ext cx="27" cy="2048"/>
            </a:xfrm>
            <a:prstGeom prst="rect">
              <a:avLst/>
            </a:prstGeom>
            <a:solidFill>
              <a:srgbClr val="BEB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4" name="Rectangle 124"/>
            <p:cNvSpPr>
              <a:spLocks noChangeArrowheads="1"/>
            </p:cNvSpPr>
            <p:nvPr/>
          </p:nvSpPr>
          <p:spPr bwMode="auto">
            <a:xfrm>
              <a:off x="9732" y="235"/>
              <a:ext cx="28" cy="2048"/>
            </a:xfrm>
            <a:prstGeom prst="rect">
              <a:avLst/>
            </a:prstGeom>
            <a:solidFill>
              <a:srgbClr val="BEB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5" name="Rectangle 125"/>
            <p:cNvSpPr>
              <a:spLocks noChangeArrowheads="1"/>
            </p:cNvSpPr>
            <p:nvPr/>
          </p:nvSpPr>
          <p:spPr bwMode="auto">
            <a:xfrm>
              <a:off x="6637" y="235"/>
              <a:ext cx="3095" cy="17"/>
            </a:xfrm>
            <a:prstGeom prst="rect">
              <a:avLst/>
            </a:prstGeom>
            <a:solidFill>
              <a:srgbClr val="C0C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6" name="Rectangle 126"/>
            <p:cNvSpPr>
              <a:spLocks noChangeArrowheads="1"/>
            </p:cNvSpPr>
            <p:nvPr/>
          </p:nvSpPr>
          <p:spPr bwMode="auto">
            <a:xfrm>
              <a:off x="6637" y="2261"/>
              <a:ext cx="3095" cy="22"/>
            </a:xfrm>
            <a:prstGeom prst="rect">
              <a:avLst/>
            </a:prstGeom>
            <a:solidFill>
              <a:srgbClr val="C0C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7" name="Rectangle 127"/>
            <p:cNvSpPr>
              <a:spLocks noChangeArrowheads="1"/>
            </p:cNvSpPr>
            <p:nvPr/>
          </p:nvSpPr>
          <p:spPr bwMode="auto">
            <a:xfrm>
              <a:off x="6637" y="252"/>
              <a:ext cx="28" cy="2009"/>
            </a:xfrm>
            <a:prstGeom prst="rect">
              <a:avLst/>
            </a:prstGeom>
            <a:solidFill>
              <a:srgbClr val="C0C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8" name="Rectangle 128"/>
            <p:cNvSpPr>
              <a:spLocks noChangeArrowheads="1"/>
            </p:cNvSpPr>
            <p:nvPr/>
          </p:nvSpPr>
          <p:spPr bwMode="auto">
            <a:xfrm>
              <a:off x="9704" y="252"/>
              <a:ext cx="28" cy="2009"/>
            </a:xfrm>
            <a:prstGeom prst="rect">
              <a:avLst/>
            </a:prstGeom>
            <a:solidFill>
              <a:srgbClr val="C0C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9" name="Rectangle 129"/>
            <p:cNvSpPr>
              <a:spLocks noChangeArrowheads="1"/>
            </p:cNvSpPr>
            <p:nvPr/>
          </p:nvSpPr>
          <p:spPr bwMode="auto">
            <a:xfrm>
              <a:off x="6665" y="252"/>
              <a:ext cx="3039" cy="17"/>
            </a:xfrm>
            <a:prstGeom prst="rect">
              <a:avLst/>
            </a:prstGeom>
            <a:solidFill>
              <a:srgbClr val="C1C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0" name="Rectangle 130"/>
            <p:cNvSpPr>
              <a:spLocks noChangeArrowheads="1"/>
            </p:cNvSpPr>
            <p:nvPr/>
          </p:nvSpPr>
          <p:spPr bwMode="auto">
            <a:xfrm>
              <a:off x="6665" y="2244"/>
              <a:ext cx="3039" cy="17"/>
            </a:xfrm>
            <a:prstGeom prst="rect">
              <a:avLst/>
            </a:prstGeom>
            <a:solidFill>
              <a:srgbClr val="C1C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1" name="Rectangle 131"/>
            <p:cNvSpPr>
              <a:spLocks noChangeArrowheads="1"/>
            </p:cNvSpPr>
            <p:nvPr/>
          </p:nvSpPr>
          <p:spPr bwMode="auto">
            <a:xfrm>
              <a:off x="6665" y="269"/>
              <a:ext cx="23" cy="1975"/>
            </a:xfrm>
            <a:prstGeom prst="rect">
              <a:avLst/>
            </a:prstGeom>
            <a:solidFill>
              <a:srgbClr val="C1C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2" name="Rectangle 132"/>
            <p:cNvSpPr>
              <a:spLocks noChangeArrowheads="1"/>
            </p:cNvSpPr>
            <p:nvPr/>
          </p:nvSpPr>
          <p:spPr bwMode="auto">
            <a:xfrm>
              <a:off x="9682" y="269"/>
              <a:ext cx="22" cy="1975"/>
            </a:xfrm>
            <a:prstGeom prst="rect">
              <a:avLst/>
            </a:prstGeom>
            <a:solidFill>
              <a:srgbClr val="C1C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3" name="Rectangle 133"/>
            <p:cNvSpPr>
              <a:spLocks noChangeArrowheads="1"/>
            </p:cNvSpPr>
            <p:nvPr/>
          </p:nvSpPr>
          <p:spPr bwMode="auto">
            <a:xfrm>
              <a:off x="6688" y="269"/>
              <a:ext cx="2994" cy="16"/>
            </a:xfrm>
            <a:prstGeom prst="rect">
              <a:avLst/>
            </a:prstGeom>
            <a:solidFill>
              <a:srgbClr val="C3C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4" name="Rectangle 134"/>
            <p:cNvSpPr>
              <a:spLocks noChangeArrowheads="1"/>
            </p:cNvSpPr>
            <p:nvPr/>
          </p:nvSpPr>
          <p:spPr bwMode="auto">
            <a:xfrm>
              <a:off x="6688" y="2227"/>
              <a:ext cx="2994" cy="17"/>
            </a:xfrm>
            <a:prstGeom prst="rect">
              <a:avLst/>
            </a:prstGeom>
            <a:solidFill>
              <a:srgbClr val="C3C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5" name="Rectangle 135"/>
            <p:cNvSpPr>
              <a:spLocks noChangeArrowheads="1"/>
            </p:cNvSpPr>
            <p:nvPr/>
          </p:nvSpPr>
          <p:spPr bwMode="auto">
            <a:xfrm>
              <a:off x="6688" y="285"/>
              <a:ext cx="28" cy="1942"/>
            </a:xfrm>
            <a:prstGeom prst="rect">
              <a:avLst/>
            </a:prstGeom>
            <a:solidFill>
              <a:srgbClr val="C3C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6" name="Rectangle 136"/>
            <p:cNvSpPr>
              <a:spLocks noChangeArrowheads="1"/>
            </p:cNvSpPr>
            <p:nvPr/>
          </p:nvSpPr>
          <p:spPr bwMode="auto">
            <a:xfrm>
              <a:off x="9654" y="285"/>
              <a:ext cx="28" cy="1942"/>
            </a:xfrm>
            <a:prstGeom prst="rect">
              <a:avLst/>
            </a:prstGeom>
            <a:solidFill>
              <a:srgbClr val="C3C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7" name="Rectangle 137"/>
            <p:cNvSpPr>
              <a:spLocks noChangeArrowheads="1"/>
            </p:cNvSpPr>
            <p:nvPr/>
          </p:nvSpPr>
          <p:spPr bwMode="auto">
            <a:xfrm>
              <a:off x="6716" y="285"/>
              <a:ext cx="2938" cy="17"/>
            </a:xfrm>
            <a:prstGeom prst="rect">
              <a:avLst/>
            </a:prstGeom>
            <a:solidFill>
              <a:srgbClr val="C4C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8" name="Rectangle 138"/>
            <p:cNvSpPr>
              <a:spLocks noChangeArrowheads="1"/>
            </p:cNvSpPr>
            <p:nvPr/>
          </p:nvSpPr>
          <p:spPr bwMode="auto">
            <a:xfrm>
              <a:off x="6716" y="2211"/>
              <a:ext cx="2938" cy="16"/>
            </a:xfrm>
            <a:prstGeom prst="rect">
              <a:avLst/>
            </a:prstGeom>
            <a:solidFill>
              <a:srgbClr val="C4C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9" name="Rectangle 139"/>
            <p:cNvSpPr>
              <a:spLocks noChangeArrowheads="1"/>
            </p:cNvSpPr>
            <p:nvPr/>
          </p:nvSpPr>
          <p:spPr bwMode="auto">
            <a:xfrm>
              <a:off x="6716" y="302"/>
              <a:ext cx="28" cy="1909"/>
            </a:xfrm>
            <a:prstGeom prst="rect">
              <a:avLst/>
            </a:prstGeom>
            <a:solidFill>
              <a:srgbClr val="C4C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0" name="Rectangle 140"/>
            <p:cNvSpPr>
              <a:spLocks noChangeArrowheads="1"/>
            </p:cNvSpPr>
            <p:nvPr/>
          </p:nvSpPr>
          <p:spPr bwMode="auto">
            <a:xfrm>
              <a:off x="9626" y="302"/>
              <a:ext cx="28" cy="1909"/>
            </a:xfrm>
            <a:prstGeom prst="rect">
              <a:avLst/>
            </a:prstGeom>
            <a:solidFill>
              <a:srgbClr val="C4C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1" name="Rectangle 141"/>
            <p:cNvSpPr>
              <a:spLocks noChangeArrowheads="1"/>
            </p:cNvSpPr>
            <p:nvPr/>
          </p:nvSpPr>
          <p:spPr bwMode="auto">
            <a:xfrm>
              <a:off x="6744" y="302"/>
              <a:ext cx="2882" cy="22"/>
            </a:xfrm>
            <a:prstGeom prst="rect">
              <a:avLst/>
            </a:prstGeom>
            <a:solidFill>
              <a:srgbClr val="C6C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2" name="Rectangle 142"/>
            <p:cNvSpPr>
              <a:spLocks noChangeArrowheads="1"/>
            </p:cNvSpPr>
            <p:nvPr/>
          </p:nvSpPr>
          <p:spPr bwMode="auto">
            <a:xfrm>
              <a:off x="6744" y="2194"/>
              <a:ext cx="2882" cy="17"/>
            </a:xfrm>
            <a:prstGeom prst="rect">
              <a:avLst/>
            </a:prstGeom>
            <a:solidFill>
              <a:srgbClr val="C6C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3" name="Rectangle 143"/>
            <p:cNvSpPr>
              <a:spLocks noChangeArrowheads="1"/>
            </p:cNvSpPr>
            <p:nvPr/>
          </p:nvSpPr>
          <p:spPr bwMode="auto">
            <a:xfrm>
              <a:off x="6744" y="324"/>
              <a:ext cx="22" cy="1870"/>
            </a:xfrm>
            <a:prstGeom prst="rect">
              <a:avLst/>
            </a:prstGeom>
            <a:solidFill>
              <a:srgbClr val="C6C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4" name="Rectangle 144"/>
            <p:cNvSpPr>
              <a:spLocks noChangeArrowheads="1"/>
            </p:cNvSpPr>
            <p:nvPr/>
          </p:nvSpPr>
          <p:spPr bwMode="auto">
            <a:xfrm>
              <a:off x="9604" y="324"/>
              <a:ext cx="22" cy="1870"/>
            </a:xfrm>
            <a:prstGeom prst="rect">
              <a:avLst/>
            </a:prstGeom>
            <a:solidFill>
              <a:srgbClr val="C6C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5" name="Rectangle 145"/>
            <p:cNvSpPr>
              <a:spLocks noChangeArrowheads="1"/>
            </p:cNvSpPr>
            <p:nvPr/>
          </p:nvSpPr>
          <p:spPr bwMode="auto">
            <a:xfrm>
              <a:off x="6766" y="324"/>
              <a:ext cx="2838" cy="17"/>
            </a:xfrm>
            <a:prstGeom prst="rect">
              <a:avLst/>
            </a:prstGeom>
            <a:solidFill>
              <a:srgbClr val="C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6" name="Rectangle 146"/>
            <p:cNvSpPr>
              <a:spLocks noChangeArrowheads="1"/>
            </p:cNvSpPr>
            <p:nvPr/>
          </p:nvSpPr>
          <p:spPr bwMode="auto">
            <a:xfrm>
              <a:off x="6766" y="2177"/>
              <a:ext cx="2838" cy="17"/>
            </a:xfrm>
            <a:prstGeom prst="rect">
              <a:avLst/>
            </a:prstGeom>
            <a:solidFill>
              <a:srgbClr val="C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7" name="Rectangle 147"/>
            <p:cNvSpPr>
              <a:spLocks noChangeArrowheads="1"/>
            </p:cNvSpPr>
            <p:nvPr/>
          </p:nvSpPr>
          <p:spPr bwMode="auto">
            <a:xfrm>
              <a:off x="6766" y="341"/>
              <a:ext cx="28" cy="1836"/>
            </a:xfrm>
            <a:prstGeom prst="rect">
              <a:avLst/>
            </a:prstGeom>
            <a:solidFill>
              <a:srgbClr val="C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8" name="Rectangle 148"/>
            <p:cNvSpPr>
              <a:spLocks noChangeArrowheads="1"/>
            </p:cNvSpPr>
            <p:nvPr/>
          </p:nvSpPr>
          <p:spPr bwMode="auto">
            <a:xfrm>
              <a:off x="9576" y="341"/>
              <a:ext cx="28" cy="1836"/>
            </a:xfrm>
            <a:prstGeom prst="rect">
              <a:avLst/>
            </a:prstGeom>
            <a:solidFill>
              <a:srgbClr val="C7C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9" name="Rectangle 149"/>
            <p:cNvSpPr>
              <a:spLocks noChangeArrowheads="1"/>
            </p:cNvSpPr>
            <p:nvPr/>
          </p:nvSpPr>
          <p:spPr bwMode="auto">
            <a:xfrm>
              <a:off x="6794" y="341"/>
              <a:ext cx="2782" cy="17"/>
            </a:xfrm>
            <a:prstGeom prst="rect">
              <a:avLst/>
            </a:prstGeom>
            <a:solidFill>
              <a:srgbClr val="C9C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0" name="Rectangle 150"/>
            <p:cNvSpPr>
              <a:spLocks noChangeArrowheads="1"/>
            </p:cNvSpPr>
            <p:nvPr/>
          </p:nvSpPr>
          <p:spPr bwMode="auto">
            <a:xfrm>
              <a:off x="6794" y="2160"/>
              <a:ext cx="2782" cy="17"/>
            </a:xfrm>
            <a:prstGeom prst="rect">
              <a:avLst/>
            </a:prstGeom>
            <a:solidFill>
              <a:srgbClr val="C9C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1" name="Rectangle 151"/>
            <p:cNvSpPr>
              <a:spLocks noChangeArrowheads="1"/>
            </p:cNvSpPr>
            <p:nvPr/>
          </p:nvSpPr>
          <p:spPr bwMode="auto">
            <a:xfrm>
              <a:off x="6794" y="358"/>
              <a:ext cx="28" cy="1802"/>
            </a:xfrm>
            <a:prstGeom prst="rect">
              <a:avLst/>
            </a:prstGeom>
            <a:solidFill>
              <a:srgbClr val="C9C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2" name="Rectangle 152"/>
            <p:cNvSpPr>
              <a:spLocks noChangeArrowheads="1"/>
            </p:cNvSpPr>
            <p:nvPr/>
          </p:nvSpPr>
          <p:spPr bwMode="auto">
            <a:xfrm>
              <a:off x="9548" y="358"/>
              <a:ext cx="28" cy="1802"/>
            </a:xfrm>
            <a:prstGeom prst="rect">
              <a:avLst/>
            </a:prstGeom>
            <a:solidFill>
              <a:srgbClr val="C9C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3" name="Rectangle 153"/>
            <p:cNvSpPr>
              <a:spLocks noChangeArrowheads="1"/>
            </p:cNvSpPr>
            <p:nvPr/>
          </p:nvSpPr>
          <p:spPr bwMode="auto">
            <a:xfrm>
              <a:off x="6822" y="358"/>
              <a:ext cx="2726" cy="17"/>
            </a:xfrm>
            <a:prstGeom prst="rect">
              <a:avLst/>
            </a:prstGeom>
            <a:solidFill>
              <a:srgbClr val="CBC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4" name="Rectangle 154"/>
            <p:cNvSpPr>
              <a:spLocks noChangeArrowheads="1"/>
            </p:cNvSpPr>
            <p:nvPr/>
          </p:nvSpPr>
          <p:spPr bwMode="auto">
            <a:xfrm>
              <a:off x="6822" y="2144"/>
              <a:ext cx="2726" cy="16"/>
            </a:xfrm>
            <a:prstGeom prst="rect">
              <a:avLst/>
            </a:prstGeom>
            <a:solidFill>
              <a:srgbClr val="CBC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5" name="Rectangle 155"/>
            <p:cNvSpPr>
              <a:spLocks noChangeArrowheads="1"/>
            </p:cNvSpPr>
            <p:nvPr/>
          </p:nvSpPr>
          <p:spPr bwMode="auto">
            <a:xfrm>
              <a:off x="6822" y="375"/>
              <a:ext cx="22" cy="1769"/>
            </a:xfrm>
            <a:prstGeom prst="rect">
              <a:avLst/>
            </a:prstGeom>
            <a:solidFill>
              <a:srgbClr val="CBC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6" name="Rectangle 156"/>
            <p:cNvSpPr>
              <a:spLocks noChangeArrowheads="1"/>
            </p:cNvSpPr>
            <p:nvPr/>
          </p:nvSpPr>
          <p:spPr bwMode="auto">
            <a:xfrm>
              <a:off x="9526" y="375"/>
              <a:ext cx="22" cy="1769"/>
            </a:xfrm>
            <a:prstGeom prst="rect">
              <a:avLst/>
            </a:prstGeom>
            <a:solidFill>
              <a:srgbClr val="CBC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7" name="Rectangle 157"/>
            <p:cNvSpPr>
              <a:spLocks noChangeArrowheads="1"/>
            </p:cNvSpPr>
            <p:nvPr/>
          </p:nvSpPr>
          <p:spPr bwMode="auto">
            <a:xfrm>
              <a:off x="6844" y="375"/>
              <a:ext cx="2682" cy="16"/>
            </a:xfrm>
            <a:prstGeom prst="rect">
              <a:avLst/>
            </a:prstGeom>
            <a:solidFill>
              <a:srgbClr val="CCC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8" name="Rectangle 158"/>
            <p:cNvSpPr>
              <a:spLocks noChangeArrowheads="1"/>
            </p:cNvSpPr>
            <p:nvPr/>
          </p:nvSpPr>
          <p:spPr bwMode="auto">
            <a:xfrm>
              <a:off x="6844" y="2127"/>
              <a:ext cx="2682" cy="17"/>
            </a:xfrm>
            <a:prstGeom prst="rect">
              <a:avLst/>
            </a:prstGeom>
            <a:solidFill>
              <a:srgbClr val="CCC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9" name="Rectangle 159"/>
            <p:cNvSpPr>
              <a:spLocks noChangeArrowheads="1"/>
            </p:cNvSpPr>
            <p:nvPr/>
          </p:nvSpPr>
          <p:spPr bwMode="auto">
            <a:xfrm>
              <a:off x="6844" y="391"/>
              <a:ext cx="28" cy="1736"/>
            </a:xfrm>
            <a:prstGeom prst="rect">
              <a:avLst/>
            </a:prstGeom>
            <a:solidFill>
              <a:srgbClr val="CCC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0" name="Rectangle 160"/>
            <p:cNvSpPr>
              <a:spLocks noChangeArrowheads="1"/>
            </p:cNvSpPr>
            <p:nvPr/>
          </p:nvSpPr>
          <p:spPr bwMode="auto">
            <a:xfrm>
              <a:off x="9498" y="391"/>
              <a:ext cx="28" cy="1736"/>
            </a:xfrm>
            <a:prstGeom prst="rect">
              <a:avLst/>
            </a:prstGeom>
            <a:solidFill>
              <a:srgbClr val="CCC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1" name="Rectangle 161"/>
            <p:cNvSpPr>
              <a:spLocks noChangeArrowheads="1"/>
            </p:cNvSpPr>
            <p:nvPr/>
          </p:nvSpPr>
          <p:spPr bwMode="auto">
            <a:xfrm>
              <a:off x="6872" y="391"/>
              <a:ext cx="2626" cy="17"/>
            </a:xfrm>
            <a:prstGeom prst="rect">
              <a:avLst/>
            </a:prstGeom>
            <a:solidFill>
              <a:srgbClr val="C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2" name="Rectangle 162"/>
            <p:cNvSpPr>
              <a:spLocks noChangeArrowheads="1"/>
            </p:cNvSpPr>
            <p:nvPr/>
          </p:nvSpPr>
          <p:spPr bwMode="auto">
            <a:xfrm>
              <a:off x="6872" y="2110"/>
              <a:ext cx="2626" cy="17"/>
            </a:xfrm>
            <a:prstGeom prst="rect">
              <a:avLst/>
            </a:prstGeom>
            <a:solidFill>
              <a:srgbClr val="C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3" name="Rectangle 163"/>
            <p:cNvSpPr>
              <a:spLocks noChangeArrowheads="1"/>
            </p:cNvSpPr>
            <p:nvPr/>
          </p:nvSpPr>
          <p:spPr bwMode="auto">
            <a:xfrm>
              <a:off x="6872" y="408"/>
              <a:ext cx="28" cy="1702"/>
            </a:xfrm>
            <a:prstGeom prst="rect">
              <a:avLst/>
            </a:prstGeom>
            <a:solidFill>
              <a:srgbClr val="C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4" name="Rectangle 164"/>
            <p:cNvSpPr>
              <a:spLocks noChangeArrowheads="1"/>
            </p:cNvSpPr>
            <p:nvPr/>
          </p:nvSpPr>
          <p:spPr bwMode="auto">
            <a:xfrm>
              <a:off x="9470" y="408"/>
              <a:ext cx="28" cy="1702"/>
            </a:xfrm>
            <a:prstGeom prst="rect">
              <a:avLst/>
            </a:prstGeom>
            <a:solidFill>
              <a:srgbClr val="C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5" name="Rectangle 165"/>
            <p:cNvSpPr>
              <a:spLocks noChangeArrowheads="1"/>
            </p:cNvSpPr>
            <p:nvPr/>
          </p:nvSpPr>
          <p:spPr bwMode="auto">
            <a:xfrm>
              <a:off x="6900" y="408"/>
              <a:ext cx="2570" cy="17"/>
            </a:xfrm>
            <a:prstGeom prst="rect">
              <a:avLst/>
            </a:prstGeom>
            <a:solidFill>
              <a:srgbClr val="D0D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6" name="Rectangle 166"/>
            <p:cNvSpPr>
              <a:spLocks noChangeArrowheads="1"/>
            </p:cNvSpPr>
            <p:nvPr/>
          </p:nvSpPr>
          <p:spPr bwMode="auto">
            <a:xfrm>
              <a:off x="6900" y="2088"/>
              <a:ext cx="2570" cy="22"/>
            </a:xfrm>
            <a:prstGeom prst="rect">
              <a:avLst/>
            </a:prstGeom>
            <a:solidFill>
              <a:srgbClr val="D0D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7" name="Rectangle 167"/>
            <p:cNvSpPr>
              <a:spLocks noChangeArrowheads="1"/>
            </p:cNvSpPr>
            <p:nvPr/>
          </p:nvSpPr>
          <p:spPr bwMode="auto">
            <a:xfrm>
              <a:off x="6900" y="425"/>
              <a:ext cx="22" cy="1663"/>
            </a:xfrm>
            <a:prstGeom prst="rect">
              <a:avLst/>
            </a:prstGeom>
            <a:solidFill>
              <a:srgbClr val="D0D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8" name="Rectangle 168"/>
            <p:cNvSpPr>
              <a:spLocks noChangeArrowheads="1"/>
            </p:cNvSpPr>
            <p:nvPr/>
          </p:nvSpPr>
          <p:spPr bwMode="auto">
            <a:xfrm>
              <a:off x="9448" y="425"/>
              <a:ext cx="22" cy="1663"/>
            </a:xfrm>
            <a:prstGeom prst="rect">
              <a:avLst/>
            </a:prstGeom>
            <a:solidFill>
              <a:srgbClr val="D0D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9" name="Rectangle 169"/>
            <p:cNvSpPr>
              <a:spLocks noChangeArrowheads="1"/>
            </p:cNvSpPr>
            <p:nvPr/>
          </p:nvSpPr>
          <p:spPr bwMode="auto">
            <a:xfrm>
              <a:off x="6922" y="425"/>
              <a:ext cx="2526" cy="17"/>
            </a:xfrm>
            <a:prstGeom prst="rect">
              <a:avLst/>
            </a:prstGeom>
            <a:solidFill>
              <a:srgbClr val="D1D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0" name="Rectangle 170"/>
            <p:cNvSpPr>
              <a:spLocks noChangeArrowheads="1"/>
            </p:cNvSpPr>
            <p:nvPr/>
          </p:nvSpPr>
          <p:spPr bwMode="auto">
            <a:xfrm>
              <a:off x="6922" y="2071"/>
              <a:ext cx="2526" cy="17"/>
            </a:xfrm>
            <a:prstGeom prst="rect">
              <a:avLst/>
            </a:prstGeom>
            <a:solidFill>
              <a:srgbClr val="D1D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1" name="Rectangle 171"/>
            <p:cNvSpPr>
              <a:spLocks noChangeArrowheads="1"/>
            </p:cNvSpPr>
            <p:nvPr/>
          </p:nvSpPr>
          <p:spPr bwMode="auto">
            <a:xfrm>
              <a:off x="6922" y="442"/>
              <a:ext cx="28" cy="1629"/>
            </a:xfrm>
            <a:prstGeom prst="rect">
              <a:avLst/>
            </a:prstGeom>
            <a:solidFill>
              <a:srgbClr val="D1D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2" name="Rectangle 172"/>
            <p:cNvSpPr>
              <a:spLocks noChangeArrowheads="1"/>
            </p:cNvSpPr>
            <p:nvPr/>
          </p:nvSpPr>
          <p:spPr bwMode="auto">
            <a:xfrm>
              <a:off x="9420" y="442"/>
              <a:ext cx="28" cy="1629"/>
            </a:xfrm>
            <a:prstGeom prst="rect">
              <a:avLst/>
            </a:prstGeom>
            <a:solidFill>
              <a:srgbClr val="D1D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3" name="Rectangle 173"/>
            <p:cNvSpPr>
              <a:spLocks noChangeArrowheads="1"/>
            </p:cNvSpPr>
            <p:nvPr/>
          </p:nvSpPr>
          <p:spPr bwMode="auto">
            <a:xfrm>
              <a:off x="6950" y="442"/>
              <a:ext cx="2470" cy="16"/>
            </a:xfrm>
            <a:prstGeom prst="rect">
              <a:avLst/>
            </a:prstGeom>
            <a:solidFill>
              <a:srgbClr val="D3D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4" name="Rectangle 174"/>
            <p:cNvSpPr>
              <a:spLocks noChangeArrowheads="1"/>
            </p:cNvSpPr>
            <p:nvPr/>
          </p:nvSpPr>
          <p:spPr bwMode="auto">
            <a:xfrm>
              <a:off x="6950" y="2054"/>
              <a:ext cx="2470" cy="17"/>
            </a:xfrm>
            <a:prstGeom prst="rect">
              <a:avLst/>
            </a:prstGeom>
            <a:solidFill>
              <a:srgbClr val="D3D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5" name="Rectangle 175"/>
            <p:cNvSpPr>
              <a:spLocks noChangeArrowheads="1"/>
            </p:cNvSpPr>
            <p:nvPr/>
          </p:nvSpPr>
          <p:spPr bwMode="auto">
            <a:xfrm>
              <a:off x="6950" y="458"/>
              <a:ext cx="28" cy="1596"/>
            </a:xfrm>
            <a:prstGeom prst="rect">
              <a:avLst/>
            </a:prstGeom>
            <a:solidFill>
              <a:srgbClr val="D3D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6" name="Rectangle 176"/>
            <p:cNvSpPr>
              <a:spLocks noChangeArrowheads="1"/>
            </p:cNvSpPr>
            <p:nvPr/>
          </p:nvSpPr>
          <p:spPr bwMode="auto">
            <a:xfrm>
              <a:off x="9392" y="458"/>
              <a:ext cx="28" cy="1596"/>
            </a:xfrm>
            <a:prstGeom prst="rect">
              <a:avLst/>
            </a:prstGeom>
            <a:solidFill>
              <a:srgbClr val="D3D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7" name="Rectangle 177"/>
            <p:cNvSpPr>
              <a:spLocks noChangeArrowheads="1"/>
            </p:cNvSpPr>
            <p:nvPr/>
          </p:nvSpPr>
          <p:spPr bwMode="auto">
            <a:xfrm>
              <a:off x="6978" y="458"/>
              <a:ext cx="2414" cy="17"/>
            </a:xfrm>
            <a:prstGeom prst="rect">
              <a:avLst/>
            </a:prstGeom>
            <a:solidFill>
              <a:srgbClr val="D5D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8" name="Rectangle 178"/>
            <p:cNvSpPr>
              <a:spLocks noChangeArrowheads="1"/>
            </p:cNvSpPr>
            <p:nvPr/>
          </p:nvSpPr>
          <p:spPr bwMode="auto">
            <a:xfrm>
              <a:off x="6978" y="2038"/>
              <a:ext cx="2414" cy="16"/>
            </a:xfrm>
            <a:prstGeom prst="rect">
              <a:avLst/>
            </a:prstGeom>
            <a:solidFill>
              <a:srgbClr val="D5D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9" name="Rectangle 179"/>
            <p:cNvSpPr>
              <a:spLocks noChangeArrowheads="1"/>
            </p:cNvSpPr>
            <p:nvPr/>
          </p:nvSpPr>
          <p:spPr bwMode="auto">
            <a:xfrm>
              <a:off x="6978" y="475"/>
              <a:ext cx="23" cy="1563"/>
            </a:xfrm>
            <a:prstGeom prst="rect">
              <a:avLst/>
            </a:prstGeom>
            <a:solidFill>
              <a:srgbClr val="D5D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0" name="Rectangle 180"/>
            <p:cNvSpPr>
              <a:spLocks noChangeArrowheads="1"/>
            </p:cNvSpPr>
            <p:nvPr/>
          </p:nvSpPr>
          <p:spPr bwMode="auto">
            <a:xfrm>
              <a:off x="9369" y="475"/>
              <a:ext cx="23" cy="1563"/>
            </a:xfrm>
            <a:prstGeom prst="rect">
              <a:avLst/>
            </a:prstGeom>
            <a:solidFill>
              <a:srgbClr val="D5D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1" name="Rectangle 181"/>
            <p:cNvSpPr>
              <a:spLocks noChangeArrowheads="1"/>
            </p:cNvSpPr>
            <p:nvPr/>
          </p:nvSpPr>
          <p:spPr bwMode="auto">
            <a:xfrm>
              <a:off x="7001" y="475"/>
              <a:ext cx="2368" cy="17"/>
            </a:xfrm>
            <a:prstGeom prst="rect">
              <a:avLst/>
            </a:prstGeom>
            <a:solidFill>
              <a:srgbClr val="D6D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2" name="Rectangle 182"/>
            <p:cNvSpPr>
              <a:spLocks noChangeArrowheads="1"/>
            </p:cNvSpPr>
            <p:nvPr/>
          </p:nvSpPr>
          <p:spPr bwMode="auto">
            <a:xfrm>
              <a:off x="7001" y="2021"/>
              <a:ext cx="2368" cy="17"/>
            </a:xfrm>
            <a:prstGeom prst="rect">
              <a:avLst/>
            </a:prstGeom>
            <a:solidFill>
              <a:srgbClr val="D6D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3" name="Rectangle 183"/>
            <p:cNvSpPr>
              <a:spLocks noChangeArrowheads="1"/>
            </p:cNvSpPr>
            <p:nvPr/>
          </p:nvSpPr>
          <p:spPr bwMode="auto">
            <a:xfrm>
              <a:off x="7001" y="492"/>
              <a:ext cx="28" cy="1529"/>
            </a:xfrm>
            <a:prstGeom prst="rect">
              <a:avLst/>
            </a:prstGeom>
            <a:solidFill>
              <a:srgbClr val="D6D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4" name="Rectangle 184"/>
            <p:cNvSpPr>
              <a:spLocks noChangeArrowheads="1"/>
            </p:cNvSpPr>
            <p:nvPr/>
          </p:nvSpPr>
          <p:spPr bwMode="auto">
            <a:xfrm>
              <a:off x="9341" y="492"/>
              <a:ext cx="28" cy="1529"/>
            </a:xfrm>
            <a:prstGeom prst="rect">
              <a:avLst/>
            </a:prstGeom>
            <a:solidFill>
              <a:srgbClr val="D6D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5" name="Rectangle 185"/>
            <p:cNvSpPr>
              <a:spLocks noChangeArrowheads="1"/>
            </p:cNvSpPr>
            <p:nvPr/>
          </p:nvSpPr>
          <p:spPr bwMode="auto">
            <a:xfrm>
              <a:off x="7029" y="492"/>
              <a:ext cx="2312" cy="22"/>
            </a:xfrm>
            <a:prstGeom prst="rect">
              <a:avLst/>
            </a:prstGeom>
            <a:solidFill>
              <a:srgbClr val="D8D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6" name="Rectangle 186"/>
            <p:cNvSpPr>
              <a:spLocks noChangeArrowheads="1"/>
            </p:cNvSpPr>
            <p:nvPr/>
          </p:nvSpPr>
          <p:spPr bwMode="auto">
            <a:xfrm>
              <a:off x="7029" y="2004"/>
              <a:ext cx="2312" cy="17"/>
            </a:xfrm>
            <a:prstGeom prst="rect">
              <a:avLst/>
            </a:prstGeom>
            <a:solidFill>
              <a:srgbClr val="D8D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7" name="Rectangle 187"/>
            <p:cNvSpPr>
              <a:spLocks noChangeArrowheads="1"/>
            </p:cNvSpPr>
            <p:nvPr/>
          </p:nvSpPr>
          <p:spPr bwMode="auto">
            <a:xfrm>
              <a:off x="7029" y="514"/>
              <a:ext cx="27" cy="1490"/>
            </a:xfrm>
            <a:prstGeom prst="rect">
              <a:avLst/>
            </a:prstGeom>
            <a:solidFill>
              <a:srgbClr val="D8D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8" name="Rectangle 188"/>
            <p:cNvSpPr>
              <a:spLocks noChangeArrowheads="1"/>
            </p:cNvSpPr>
            <p:nvPr/>
          </p:nvSpPr>
          <p:spPr bwMode="auto">
            <a:xfrm>
              <a:off x="9313" y="514"/>
              <a:ext cx="28" cy="1490"/>
            </a:xfrm>
            <a:prstGeom prst="rect">
              <a:avLst/>
            </a:prstGeom>
            <a:solidFill>
              <a:srgbClr val="D8D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9" name="Rectangle 189"/>
            <p:cNvSpPr>
              <a:spLocks noChangeArrowheads="1"/>
            </p:cNvSpPr>
            <p:nvPr/>
          </p:nvSpPr>
          <p:spPr bwMode="auto">
            <a:xfrm>
              <a:off x="7056" y="514"/>
              <a:ext cx="2257" cy="17"/>
            </a:xfrm>
            <a:prstGeom prst="rect">
              <a:avLst/>
            </a:prstGeom>
            <a:solidFill>
              <a:srgbClr val="D9D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0" name="Rectangle 190"/>
            <p:cNvSpPr>
              <a:spLocks noChangeArrowheads="1"/>
            </p:cNvSpPr>
            <p:nvPr/>
          </p:nvSpPr>
          <p:spPr bwMode="auto">
            <a:xfrm>
              <a:off x="7056" y="1987"/>
              <a:ext cx="2257" cy="17"/>
            </a:xfrm>
            <a:prstGeom prst="rect">
              <a:avLst/>
            </a:prstGeom>
            <a:solidFill>
              <a:srgbClr val="D9D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1" name="Rectangle 191"/>
            <p:cNvSpPr>
              <a:spLocks noChangeArrowheads="1"/>
            </p:cNvSpPr>
            <p:nvPr/>
          </p:nvSpPr>
          <p:spPr bwMode="auto">
            <a:xfrm>
              <a:off x="7056" y="531"/>
              <a:ext cx="28" cy="1456"/>
            </a:xfrm>
            <a:prstGeom prst="rect">
              <a:avLst/>
            </a:prstGeom>
            <a:solidFill>
              <a:srgbClr val="D9D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2" name="Rectangle 192"/>
            <p:cNvSpPr>
              <a:spLocks noChangeArrowheads="1"/>
            </p:cNvSpPr>
            <p:nvPr/>
          </p:nvSpPr>
          <p:spPr bwMode="auto">
            <a:xfrm>
              <a:off x="9286" y="531"/>
              <a:ext cx="27" cy="1456"/>
            </a:xfrm>
            <a:prstGeom prst="rect">
              <a:avLst/>
            </a:prstGeom>
            <a:solidFill>
              <a:srgbClr val="D9D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3" name="Rectangle 193"/>
            <p:cNvSpPr>
              <a:spLocks noChangeArrowheads="1"/>
            </p:cNvSpPr>
            <p:nvPr/>
          </p:nvSpPr>
          <p:spPr bwMode="auto">
            <a:xfrm>
              <a:off x="7084" y="531"/>
              <a:ext cx="2202" cy="17"/>
            </a:xfrm>
            <a:prstGeom prst="rect">
              <a:avLst/>
            </a:prstGeom>
            <a:solidFill>
              <a:srgbClr val="DBD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4" name="Rectangle 194"/>
            <p:cNvSpPr>
              <a:spLocks noChangeArrowheads="1"/>
            </p:cNvSpPr>
            <p:nvPr/>
          </p:nvSpPr>
          <p:spPr bwMode="auto">
            <a:xfrm>
              <a:off x="7084" y="1971"/>
              <a:ext cx="2202" cy="16"/>
            </a:xfrm>
            <a:prstGeom prst="rect">
              <a:avLst/>
            </a:prstGeom>
            <a:solidFill>
              <a:srgbClr val="DBD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5" name="Rectangle 195"/>
            <p:cNvSpPr>
              <a:spLocks noChangeArrowheads="1"/>
            </p:cNvSpPr>
            <p:nvPr/>
          </p:nvSpPr>
          <p:spPr bwMode="auto">
            <a:xfrm>
              <a:off x="7084" y="548"/>
              <a:ext cx="23" cy="1423"/>
            </a:xfrm>
            <a:prstGeom prst="rect">
              <a:avLst/>
            </a:prstGeom>
            <a:solidFill>
              <a:srgbClr val="DBD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6" name="Rectangle 196"/>
            <p:cNvSpPr>
              <a:spLocks noChangeArrowheads="1"/>
            </p:cNvSpPr>
            <p:nvPr/>
          </p:nvSpPr>
          <p:spPr bwMode="auto">
            <a:xfrm>
              <a:off x="9263" y="548"/>
              <a:ext cx="23" cy="1423"/>
            </a:xfrm>
            <a:prstGeom prst="rect">
              <a:avLst/>
            </a:prstGeom>
            <a:solidFill>
              <a:srgbClr val="DBD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7" name="Rectangle 197"/>
            <p:cNvSpPr>
              <a:spLocks noChangeArrowheads="1"/>
            </p:cNvSpPr>
            <p:nvPr/>
          </p:nvSpPr>
          <p:spPr bwMode="auto">
            <a:xfrm>
              <a:off x="7107" y="548"/>
              <a:ext cx="2156" cy="16"/>
            </a:xfrm>
            <a:prstGeom prst="rect">
              <a:avLst/>
            </a:prstGeom>
            <a:solidFill>
              <a:srgbClr val="DCD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8" name="Rectangle 198"/>
            <p:cNvSpPr>
              <a:spLocks noChangeArrowheads="1"/>
            </p:cNvSpPr>
            <p:nvPr/>
          </p:nvSpPr>
          <p:spPr bwMode="auto">
            <a:xfrm>
              <a:off x="7107" y="1954"/>
              <a:ext cx="2156" cy="17"/>
            </a:xfrm>
            <a:prstGeom prst="rect">
              <a:avLst/>
            </a:prstGeom>
            <a:solidFill>
              <a:srgbClr val="DCD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9" name="Rectangle 199"/>
            <p:cNvSpPr>
              <a:spLocks noChangeArrowheads="1"/>
            </p:cNvSpPr>
            <p:nvPr/>
          </p:nvSpPr>
          <p:spPr bwMode="auto">
            <a:xfrm>
              <a:off x="7107" y="564"/>
              <a:ext cx="28" cy="1390"/>
            </a:xfrm>
            <a:prstGeom prst="rect">
              <a:avLst/>
            </a:prstGeom>
            <a:solidFill>
              <a:srgbClr val="DCD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0" name="Rectangle 200"/>
            <p:cNvSpPr>
              <a:spLocks noChangeArrowheads="1"/>
            </p:cNvSpPr>
            <p:nvPr/>
          </p:nvSpPr>
          <p:spPr bwMode="auto">
            <a:xfrm>
              <a:off x="9235" y="564"/>
              <a:ext cx="28" cy="1390"/>
            </a:xfrm>
            <a:prstGeom prst="rect">
              <a:avLst/>
            </a:prstGeom>
            <a:solidFill>
              <a:srgbClr val="DCD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1" name="Rectangle 201"/>
            <p:cNvSpPr>
              <a:spLocks noChangeArrowheads="1"/>
            </p:cNvSpPr>
            <p:nvPr/>
          </p:nvSpPr>
          <p:spPr bwMode="auto">
            <a:xfrm>
              <a:off x="7135" y="564"/>
              <a:ext cx="2100" cy="17"/>
            </a:xfrm>
            <a:prstGeom prst="rect">
              <a:avLst/>
            </a:prstGeom>
            <a:solidFill>
              <a:srgbClr val="DED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2" name="Rectangle 202"/>
            <p:cNvSpPr>
              <a:spLocks noChangeArrowheads="1"/>
            </p:cNvSpPr>
            <p:nvPr/>
          </p:nvSpPr>
          <p:spPr bwMode="auto">
            <a:xfrm>
              <a:off x="7135" y="1937"/>
              <a:ext cx="2100" cy="17"/>
            </a:xfrm>
            <a:prstGeom prst="rect">
              <a:avLst/>
            </a:prstGeom>
            <a:solidFill>
              <a:srgbClr val="DED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3" name="Rectangle 203"/>
            <p:cNvSpPr>
              <a:spLocks noChangeArrowheads="1"/>
            </p:cNvSpPr>
            <p:nvPr/>
          </p:nvSpPr>
          <p:spPr bwMode="auto">
            <a:xfrm>
              <a:off x="7135" y="581"/>
              <a:ext cx="28" cy="1356"/>
            </a:xfrm>
            <a:prstGeom prst="rect">
              <a:avLst/>
            </a:prstGeom>
            <a:solidFill>
              <a:srgbClr val="DED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4" name="Rectangle 204"/>
            <p:cNvSpPr>
              <a:spLocks noChangeArrowheads="1"/>
            </p:cNvSpPr>
            <p:nvPr/>
          </p:nvSpPr>
          <p:spPr bwMode="auto">
            <a:xfrm>
              <a:off x="9207" y="581"/>
              <a:ext cx="28" cy="1356"/>
            </a:xfrm>
            <a:prstGeom prst="rect">
              <a:avLst/>
            </a:prstGeom>
            <a:solidFill>
              <a:srgbClr val="DED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5" name="Rectangle 205"/>
            <p:cNvSpPr>
              <a:spLocks noChangeArrowheads="1"/>
            </p:cNvSpPr>
            <p:nvPr/>
          </p:nvSpPr>
          <p:spPr bwMode="auto">
            <a:xfrm>
              <a:off x="7163" y="581"/>
              <a:ext cx="2044" cy="17"/>
            </a:xfrm>
            <a:prstGeom prst="rect">
              <a:avLst/>
            </a:prstGeom>
            <a:solidFill>
              <a:srgbClr val="E0E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6" name="Rectangle 206"/>
            <p:cNvSpPr>
              <a:spLocks noChangeArrowheads="1"/>
            </p:cNvSpPr>
            <p:nvPr/>
          </p:nvSpPr>
          <p:spPr bwMode="auto">
            <a:xfrm>
              <a:off x="7163" y="1915"/>
              <a:ext cx="2044" cy="22"/>
            </a:xfrm>
            <a:prstGeom prst="rect">
              <a:avLst/>
            </a:prstGeom>
            <a:solidFill>
              <a:srgbClr val="E0E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7" name="Rectangle 207"/>
            <p:cNvSpPr>
              <a:spLocks noChangeArrowheads="1"/>
            </p:cNvSpPr>
            <p:nvPr/>
          </p:nvSpPr>
          <p:spPr bwMode="auto">
            <a:xfrm>
              <a:off x="7163" y="598"/>
              <a:ext cx="22" cy="1317"/>
            </a:xfrm>
            <a:prstGeom prst="rect">
              <a:avLst/>
            </a:prstGeom>
            <a:solidFill>
              <a:srgbClr val="E0E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8" name="Rectangle 208"/>
            <p:cNvSpPr>
              <a:spLocks noChangeArrowheads="1"/>
            </p:cNvSpPr>
            <p:nvPr/>
          </p:nvSpPr>
          <p:spPr bwMode="auto">
            <a:xfrm>
              <a:off x="9185" y="598"/>
              <a:ext cx="22" cy="1317"/>
            </a:xfrm>
            <a:prstGeom prst="rect">
              <a:avLst/>
            </a:prstGeom>
            <a:solidFill>
              <a:srgbClr val="E0E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49" name="Rectangle 209"/>
            <p:cNvSpPr>
              <a:spLocks noChangeArrowheads="1"/>
            </p:cNvSpPr>
            <p:nvPr/>
          </p:nvSpPr>
          <p:spPr bwMode="auto">
            <a:xfrm>
              <a:off x="7185" y="598"/>
              <a:ext cx="2000" cy="17"/>
            </a:xfrm>
            <a:prstGeom prst="rect">
              <a:avLst/>
            </a:prstGeom>
            <a:solidFill>
              <a:srgbClr val="E1E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0" name="Rectangle 210"/>
            <p:cNvSpPr>
              <a:spLocks noChangeArrowheads="1"/>
            </p:cNvSpPr>
            <p:nvPr/>
          </p:nvSpPr>
          <p:spPr bwMode="auto">
            <a:xfrm>
              <a:off x="7185" y="1898"/>
              <a:ext cx="2000" cy="17"/>
            </a:xfrm>
            <a:prstGeom prst="rect">
              <a:avLst/>
            </a:prstGeom>
            <a:solidFill>
              <a:srgbClr val="E1E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" name="Rectangle 211"/>
            <p:cNvSpPr>
              <a:spLocks noChangeArrowheads="1"/>
            </p:cNvSpPr>
            <p:nvPr/>
          </p:nvSpPr>
          <p:spPr bwMode="auto">
            <a:xfrm>
              <a:off x="7185" y="615"/>
              <a:ext cx="28" cy="1283"/>
            </a:xfrm>
            <a:prstGeom prst="rect">
              <a:avLst/>
            </a:prstGeom>
            <a:solidFill>
              <a:srgbClr val="E1E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152" name="Group 212"/>
            <p:cNvGrpSpPr>
              <a:grpSpLocks/>
            </p:cNvGrpSpPr>
            <p:nvPr/>
          </p:nvGrpSpPr>
          <p:grpSpPr bwMode="auto">
            <a:xfrm>
              <a:off x="5855" y="-245"/>
              <a:ext cx="4609" cy="3041"/>
              <a:chOff x="752" y="556"/>
              <a:chExt cx="4609" cy="3041"/>
            </a:xfrm>
          </p:grpSpPr>
          <p:sp>
            <p:nvSpPr>
              <p:cNvPr id="83210" name="Rectangle 213"/>
              <p:cNvSpPr>
                <a:spLocks noChangeArrowheads="1"/>
              </p:cNvSpPr>
              <p:nvPr/>
            </p:nvSpPr>
            <p:spPr bwMode="auto">
              <a:xfrm>
                <a:off x="4054" y="1416"/>
                <a:ext cx="28" cy="1283"/>
              </a:xfrm>
              <a:prstGeom prst="rect">
                <a:avLst/>
              </a:prstGeom>
              <a:solidFill>
                <a:srgbClr val="E1E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1" name="Rectangle 214"/>
              <p:cNvSpPr>
                <a:spLocks noChangeArrowheads="1"/>
              </p:cNvSpPr>
              <p:nvPr/>
            </p:nvSpPr>
            <p:spPr bwMode="auto">
              <a:xfrm>
                <a:off x="2110" y="1416"/>
                <a:ext cx="1944" cy="16"/>
              </a:xfrm>
              <a:prstGeom prst="rect">
                <a:avLst/>
              </a:prstGeom>
              <a:solidFill>
                <a:srgbClr val="E3E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2" name="Rectangle 215"/>
              <p:cNvSpPr>
                <a:spLocks noChangeArrowheads="1"/>
              </p:cNvSpPr>
              <p:nvPr/>
            </p:nvSpPr>
            <p:spPr bwMode="auto">
              <a:xfrm>
                <a:off x="2110" y="2682"/>
                <a:ext cx="1944" cy="17"/>
              </a:xfrm>
              <a:prstGeom prst="rect">
                <a:avLst/>
              </a:prstGeom>
              <a:solidFill>
                <a:srgbClr val="E3E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3" name="Rectangle 216"/>
              <p:cNvSpPr>
                <a:spLocks noChangeArrowheads="1"/>
              </p:cNvSpPr>
              <p:nvPr/>
            </p:nvSpPr>
            <p:spPr bwMode="auto">
              <a:xfrm>
                <a:off x="2110" y="1432"/>
                <a:ext cx="28" cy="1250"/>
              </a:xfrm>
              <a:prstGeom prst="rect">
                <a:avLst/>
              </a:prstGeom>
              <a:solidFill>
                <a:srgbClr val="E3E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4" name="Rectangle 217"/>
              <p:cNvSpPr>
                <a:spLocks noChangeArrowheads="1"/>
              </p:cNvSpPr>
              <p:nvPr/>
            </p:nvSpPr>
            <p:spPr bwMode="auto">
              <a:xfrm>
                <a:off x="4026" y="1432"/>
                <a:ext cx="28" cy="1250"/>
              </a:xfrm>
              <a:prstGeom prst="rect">
                <a:avLst/>
              </a:prstGeom>
              <a:solidFill>
                <a:srgbClr val="E3E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5" name="Rectangle 218"/>
              <p:cNvSpPr>
                <a:spLocks noChangeArrowheads="1"/>
              </p:cNvSpPr>
              <p:nvPr/>
            </p:nvSpPr>
            <p:spPr bwMode="auto">
              <a:xfrm>
                <a:off x="2138" y="1432"/>
                <a:ext cx="1888" cy="17"/>
              </a:xfrm>
              <a:prstGeom prst="rect">
                <a:avLst/>
              </a:prstGeom>
              <a:solidFill>
                <a:srgbClr val="E4E4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6" name="Rectangle 219"/>
              <p:cNvSpPr>
                <a:spLocks noChangeArrowheads="1"/>
              </p:cNvSpPr>
              <p:nvPr/>
            </p:nvSpPr>
            <p:spPr bwMode="auto">
              <a:xfrm>
                <a:off x="2138" y="2666"/>
                <a:ext cx="1888" cy="16"/>
              </a:xfrm>
              <a:prstGeom prst="rect">
                <a:avLst/>
              </a:prstGeom>
              <a:solidFill>
                <a:srgbClr val="E4E4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7" name="Rectangle 220"/>
              <p:cNvSpPr>
                <a:spLocks noChangeArrowheads="1"/>
              </p:cNvSpPr>
              <p:nvPr/>
            </p:nvSpPr>
            <p:spPr bwMode="auto">
              <a:xfrm>
                <a:off x="2138" y="1449"/>
                <a:ext cx="22" cy="1217"/>
              </a:xfrm>
              <a:prstGeom prst="rect">
                <a:avLst/>
              </a:prstGeom>
              <a:solidFill>
                <a:srgbClr val="E4E4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8" name="Rectangle 221"/>
              <p:cNvSpPr>
                <a:spLocks noChangeArrowheads="1"/>
              </p:cNvSpPr>
              <p:nvPr/>
            </p:nvSpPr>
            <p:spPr bwMode="auto">
              <a:xfrm>
                <a:off x="4004" y="1449"/>
                <a:ext cx="22" cy="1217"/>
              </a:xfrm>
              <a:prstGeom prst="rect">
                <a:avLst/>
              </a:prstGeom>
              <a:solidFill>
                <a:srgbClr val="E4E4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9" name="Rectangle 222"/>
              <p:cNvSpPr>
                <a:spLocks noChangeArrowheads="1"/>
              </p:cNvSpPr>
              <p:nvPr/>
            </p:nvSpPr>
            <p:spPr bwMode="auto">
              <a:xfrm>
                <a:off x="2160" y="1449"/>
                <a:ext cx="1844" cy="17"/>
              </a:xfrm>
              <a:prstGeom prst="rect">
                <a:avLst/>
              </a:prstGeom>
              <a:solidFill>
                <a:srgbClr val="E6E6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0" name="Rectangle 223"/>
              <p:cNvSpPr>
                <a:spLocks noChangeArrowheads="1"/>
              </p:cNvSpPr>
              <p:nvPr/>
            </p:nvSpPr>
            <p:spPr bwMode="auto">
              <a:xfrm>
                <a:off x="2160" y="2649"/>
                <a:ext cx="1844" cy="17"/>
              </a:xfrm>
              <a:prstGeom prst="rect">
                <a:avLst/>
              </a:prstGeom>
              <a:solidFill>
                <a:srgbClr val="E6E6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1" name="Rectangle 224"/>
              <p:cNvSpPr>
                <a:spLocks noChangeArrowheads="1"/>
              </p:cNvSpPr>
              <p:nvPr/>
            </p:nvSpPr>
            <p:spPr bwMode="auto">
              <a:xfrm>
                <a:off x="2160" y="1466"/>
                <a:ext cx="28" cy="1183"/>
              </a:xfrm>
              <a:prstGeom prst="rect">
                <a:avLst/>
              </a:prstGeom>
              <a:solidFill>
                <a:srgbClr val="E6E6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2" name="Rectangle 225"/>
              <p:cNvSpPr>
                <a:spLocks noChangeArrowheads="1"/>
              </p:cNvSpPr>
              <p:nvPr/>
            </p:nvSpPr>
            <p:spPr bwMode="auto">
              <a:xfrm>
                <a:off x="3976" y="1466"/>
                <a:ext cx="28" cy="1183"/>
              </a:xfrm>
              <a:prstGeom prst="rect">
                <a:avLst/>
              </a:prstGeom>
              <a:solidFill>
                <a:srgbClr val="E6E6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3" name="Rectangle 226"/>
              <p:cNvSpPr>
                <a:spLocks noChangeArrowheads="1"/>
              </p:cNvSpPr>
              <p:nvPr/>
            </p:nvSpPr>
            <p:spPr bwMode="auto">
              <a:xfrm>
                <a:off x="2188" y="1466"/>
                <a:ext cx="1788" cy="17"/>
              </a:xfrm>
              <a:prstGeom prst="rect">
                <a:avLst/>
              </a:prstGeom>
              <a:solidFill>
                <a:srgbClr val="E7E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4" name="Rectangle 227"/>
              <p:cNvSpPr>
                <a:spLocks noChangeArrowheads="1"/>
              </p:cNvSpPr>
              <p:nvPr/>
            </p:nvSpPr>
            <p:spPr bwMode="auto">
              <a:xfrm>
                <a:off x="2188" y="2632"/>
                <a:ext cx="1788" cy="17"/>
              </a:xfrm>
              <a:prstGeom prst="rect">
                <a:avLst/>
              </a:prstGeom>
              <a:solidFill>
                <a:srgbClr val="E7E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5" name="Rectangle 228"/>
              <p:cNvSpPr>
                <a:spLocks noChangeArrowheads="1"/>
              </p:cNvSpPr>
              <p:nvPr/>
            </p:nvSpPr>
            <p:spPr bwMode="auto">
              <a:xfrm>
                <a:off x="2188" y="1483"/>
                <a:ext cx="28" cy="1149"/>
              </a:xfrm>
              <a:prstGeom prst="rect">
                <a:avLst/>
              </a:prstGeom>
              <a:solidFill>
                <a:srgbClr val="E7E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6" name="Rectangle 229"/>
              <p:cNvSpPr>
                <a:spLocks noChangeArrowheads="1"/>
              </p:cNvSpPr>
              <p:nvPr/>
            </p:nvSpPr>
            <p:spPr bwMode="auto">
              <a:xfrm>
                <a:off x="3948" y="1483"/>
                <a:ext cx="28" cy="1149"/>
              </a:xfrm>
              <a:prstGeom prst="rect">
                <a:avLst/>
              </a:prstGeom>
              <a:solidFill>
                <a:srgbClr val="E7E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7" name="Rectangle 230"/>
              <p:cNvSpPr>
                <a:spLocks noChangeArrowheads="1"/>
              </p:cNvSpPr>
              <p:nvPr/>
            </p:nvSpPr>
            <p:spPr bwMode="auto">
              <a:xfrm>
                <a:off x="2216" y="1483"/>
                <a:ext cx="1732" cy="22"/>
              </a:xfrm>
              <a:prstGeom prst="rect">
                <a:avLst/>
              </a:prstGeom>
              <a:solidFill>
                <a:srgbClr val="E8E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8" name="Rectangle 231"/>
              <p:cNvSpPr>
                <a:spLocks noChangeArrowheads="1"/>
              </p:cNvSpPr>
              <p:nvPr/>
            </p:nvSpPr>
            <p:spPr bwMode="auto">
              <a:xfrm>
                <a:off x="2216" y="2615"/>
                <a:ext cx="1732" cy="17"/>
              </a:xfrm>
              <a:prstGeom prst="rect">
                <a:avLst/>
              </a:prstGeom>
              <a:solidFill>
                <a:srgbClr val="E8E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9" name="Rectangle 232"/>
              <p:cNvSpPr>
                <a:spLocks noChangeArrowheads="1"/>
              </p:cNvSpPr>
              <p:nvPr/>
            </p:nvSpPr>
            <p:spPr bwMode="auto">
              <a:xfrm>
                <a:off x="2216" y="1505"/>
                <a:ext cx="22" cy="1110"/>
              </a:xfrm>
              <a:prstGeom prst="rect">
                <a:avLst/>
              </a:prstGeom>
              <a:solidFill>
                <a:srgbClr val="E8E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0" name="Rectangle 233"/>
              <p:cNvSpPr>
                <a:spLocks noChangeArrowheads="1"/>
              </p:cNvSpPr>
              <p:nvPr/>
            </p:nvSpPr>
            <p:spPr bwMode="auto">
              <a:xfrm>
                <a:off x="3926" y="1505"/>
                <a:ext cx="22" cy="1110"/>
              </a:xfrm>
              <a:prstGeom prst="rect">
                <a:avLst/>
              </a:prstGeom>
              <a:solidFill>
                <a:srgbClr val="E8E8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1" name="Rectangle 234"/>
              <p:cNvSpPr>
                <a:spLocks noChangeArrowheads="1"/>
              </p:cNvSpPr>
              <p:nvPr/>
            </p:nvSpPr>
            <p:spPr bwMode="auto">
              <a:xfrm>
                <a:off x="2238" y="1505"/>
                <a:ext cx="1688" cy="17"/>
              </a:xfrm>
              <a:prstGeom prst="rect">
                <a:avLst/>
              </a:prstGeom>
              <a:solidFill>
                <a:srgbClr val="EAE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2" name="Rectangle 235"/>
              <p:cNvSpPr>
                <a:spLocks noChangeArrowheads="1"/>
              </p:cNvSpPr>
              <p:nvPr/>
            </p:nvSpPr>
            <p:spPr bwMode="auto">
              <a:xfrm>
                <a:off x="2238" y="2599"/>
                <a:ext cx="1688" cy="16"/>
              </a:xfrm>
              <a:prstGeom prst="rect">
                <a:avLst/>
              </a:prstGeom>
              <a:solidFill>
                <a:srgbClr val="EAE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3" name="Rectangle 236"/>
              <p:cNvSpPr>
                <a:spLocks noChangeArrowheads="1"/>
              </p:cNvSpPr>
              <p:nvPr/>
            </p:nvSpPr>
            <p:spPr bwMode="auto">
              <a:xfrm>
                <a:off x="2238" y="1522"/>
                <a:ext cx="28" cy="1077"/>
              </a:xfrm>
              <a:prstGeom prst="rect">
                <a:avLst/>
              </a:prstGeom>
              <a:solidFill>
                <a:srgbClr val="EAE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4" name="Rectangle 237"/>
              <p:cNvSpPr>
                <a:spLocks noChangeArrowheads="1"/>
              </p:cNvSpPr>
              <p:nvPr/>
            </p:nvSpPr>
            <p:spPr bwMode="auto">
              <a:xfrm>
                <a:off x="3898" y="1522"/>
                <a:ext cx="28" cy="1077"/>
              </a:xfrm>
              <a:prstGeom prst="rect">
                <a:avLst/>
              </a:prstGeom>
              <a:solidFill>
                <a:srgbClr val="EAE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5" name="Rectangle 238"/>
              <p:cNvSpPr>
                <a:spLocks noChangeArrowheads="1"/>
              </p:cNvSpPr>
              <p:nvPr/>
            </p:nvSpPr>
            <p:spPr bwMode="auto">
              <a:xfrm>
                <a:off x="2266" y="1522"/>
                <a:ext cx="1632" cy="16"/>
              </a:xfrm>
              <a:prstGeom prst="rect">
                <a:avLst/>
              </a:prstGeom>
              <a:solidFill>
                <a:srgbClr val="EBE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6" name="Rectangle 239"/>
              <p:cNvSpPr>
                <a:spLocks noChangeArrowheads="1"/>
              </p:cNvSpPr>
              <p:nvPr/>
            </p:nvSpPr>
            <p:spPr bwMode="auto">
              <a:xfrm>
                <a:off x="2266" y="2582"/>
                <a:ext cx="1632" cy="17"/>
              </a:xfrm>
              <a:prstGeom prst="rect">
                <a:avLst/>
              </a:prstGeom>
              <a:solidFill>
                <a:srgbClr val="EBE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7" name="Rectangle 240"/>
              <p:cNvSpPr>
                <a:spLocks noChangeArrowheads="1"/>
              </p:cNvSpPr>
              <p:nvPr/>
            </p:nvSpPr>
            <p:spPr bwMode="auto">
              <a:xfrm>
                <a:off x="2266" y="1538"/>
                <a:ext cx="28" cy="1044"/>
              </a:xfrm>
              <a:prstGeom prst="rect">
                <a:avLst/>
              </a:prstGeom>
              <a:solidFill>
                <a:srgbClr val="EBE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8" name="Rectangle 241"/>
              <p:cNvSpPr>
                <a:spLocks noChangeArrowheads="1"/>
              </p:cNvSpPr>
              <p:nvPr/>
            </p:nvSpPr>
            <p:spPr bwMode="auto">
              <a:xfrm>
                <a:off x="3870" y="1538"/>
                <a:ext cx="28" cy="1044"/>
              </a:xfrm>
              <a:prstGeom prst="rect">
                <a:avLst/>
              </a:prstGeom>
              <a:solidFill>
                <a:srgbClr val="EBE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9" name="Rectangle 242"/>
              <p:cNvSpPr>
                <a:spLocks noChangeArrowheads="1"/>
              </p:cNvSpPr>
              <p:nvPr/>
            </p:nvSpPr>
            <p:spPr bwMode="auto">
              <a:xfrm>
                <a:off x="2294" y="1538"/>
                <a:ext cx="1576" cy="17"/>
              </a:xfrm>
              <a:prstGeom prst="rect">
                <a:avLst/>
              </a:prstGeom>
              <a:solidFill>
                <a:srgbClr val="ECEC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0" name="Rectangle 243"/>
              <p:cNvSpPr>
                <a:spLocks noChangeArrowheads="1"/>
              </p:cNvSpPr>
              <p:nvPr/>
            </p:nvSpPr>
            <p:spPr bwMode="auto">
              <a:xfrm>
                <a:off x="2294" y="2560"/>
                <a:ext cx="1576" cy="22"/>
              </a:xfrm>
              <a:prstGeom prst="rect">
                <a:avLst/>
              </a:prstGeom>
              <a:solidFill>
                <a:srgbClr val="ECEC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1" name="Rectangle 244"/>
              <p:cNvSpPr>
                <a:spLocks noChangeArrowheads="1"/>
              </p:cNvSpPr>
              <p:nvPr/>
            </p:nvSpPr>
            <p:spPr bwMode="auto">
              <a:xfrm>
                <a:off x="2294" y="1555"/>
                <a:ext cx="28" cy="1005"/>
              </a:xfrm>
              <a:prstGeom prst="rect">
                <a:avLst/>
              </a:prstGeom>
              <a:solidFill>
                <a:srgbClr val="ECEC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2" name="Rectangle 245"/>
              <p:cNvSpPr>
                <a:spLocks noChangeArrowheads="1"/>
              </p:cNvSpPr>
              <p:nvPr/>
            </p:nvSpPr>
            <p:spPr bwMode="auto">
              <a:xfrm>
                <a:off x="3842" y="1555"/>
                <a:ext cx="28" cy="1005"/>
              </a:xfrm>
              <a:prstGeom prst="rect">
                <a:avLst/>
              </a:prstGeom>
              <a:solidFill>
                <a:srgbClr val="ECEC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3" name="Rectangle 246"/>
              <p:cNvSpPr>
                <a:spLocks noChangeArrowheads="1"/>
              </p:cNvSpPr>
              <p:nvPr/>
            </p:nvSpPr>
            <p:spPr bwMode="auto">
              <a:xfrm>
                <a:off x="2322" y="1555"/>
                <a:ext cx="1520" cy="17"/>
              </a:xfrm>
              <a:prstGeom prst="rect">
                <a:avLst/>
              </a:prstGeom>
              <a:solidFill>
                <a:srgbClr val="ED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4" name="Rectangle 247"/>
              <p:cNvSpPr>
                <a:spLocks noChangeArrowheads="1"/>
              </p:cNvSpPr>
              <p:nvPr/>
            </p:nvSpPr>
            <p:spPr bwMode="auto">
              <a:xfrm>
                <a:off x="2322" y="2543"/>
                <a:ext cx="1520" cy="17"/>
              </a:xfrm>
              <a:prstGeom prst="rect">
                <a:avLst/>
              </a:prstGeom>
              <a:solidFill>
                <a:srgbClr val="ED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5" name="Rectangle 248"/>
              <p:cNvSpPr>
                <a:spLocks noChangeArrowheads="1"/>
              </p:cNvSpPr>
              <p:nvPr/>
            </p:nvSpPr>
            <p:spPr bwMode="auto">
              <a:xfrm>
                <a:off x="2322" y="1572"/>
                <a:ext cx="23" cy="971"/>
              </a:xfrm>
              <a:prstGeom prst="rect">
                <a:avLst/>
              </a:prstGeom>
              <a:solidFill>
                <a:srgbClr val="ED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6" name="Rectangle 249"/>
              <p:cNvSpPr>
                <a:spLocks noChangeArrowheads="1"/>
              </p:cNvSpPr>
              <p:nvPr/>
            </p:nvSpPr>
            <p:spPr bwMode="auto">
              <a:xfrm>
                <a:off x="3819" y="1572"/>
                <a:ext cx="23" cy="971"/>
              </a:xfrm>
              <a:prstGeom prst="rect">
                <a:avLst/>
              </a:prstGeom>
              <a:solidFill>
                <a:srgbClr val="EDED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7" name="Rectangle 250"/>
              <p:cNvSpPr>
                <a:spLocks noChangeArrowheads="1"/>
              </p:cNvSpPr>
              <p:nvPr/>
            </p:nvSpPr>
            <p:spPr bwMode="auto">
              <a:xfrm>
                <a:off x="2345" y="1572"/>
                <a:ext cx="1474" cy="17"/>
              </a:xfrm>
              <a:prstGeom prst="rect">
                <a:avLst/>
              </a:prstGeom>
              <a:solidFill>
                <a:srgbClr val="EFE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8" name="Rectangle 251"/>
              <p:cNvSpPr>
                <a:spLocks noChangeArrowheads="1"/>
              </p:cNvSpPr>
              <p:nvPr/>
            </p:nvSpPr>
            <p:spPr bwMode="auto">
              <a:xfrm>
                <a:off x="2345" y="2526"/>
                <a:ext cx="1474" cy="17"/>
              </a:xfrm>
              <a:prstGeom prst="rect">
                <a:avLst/>
              </a:prstGeom>
              <a:solidFill>
                <a:srgbClr val="EFE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9" name="Rectangle 252"/>
              <p:cNvSpPr>
                <a:spLocks noChangeArrowheads="1"/>
              </p:cNvSpPr>
              <p:nvPr/>
            </p:nvSpPr>
            <p:spPr bwMode="auto">
              <a:xfrm>
                <a:off x="2345" y="1589"/>
                <a:ext cx="27" cy="937"/>
              </a:xfrm>
              <a:prstGeom prst="rect">
                <a:avLst/>
              </a:prstGeom>
              <a:solidFill>
                <a:srgbClr val="EFE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0" name="Rectangle 253"/>
              <p:cNvSpPr>
                <a:spLocks noChangeArrowheads="1"/>
              </p:cNvSpPr>
              <p:nvPr/>
            </p:nvSpPr>
            <p:spPr bwMode="auto">
              <a:xfrm>
                <a:off x="3791" y="1589"/>
                <a:ext cx="28" cy="937"/>
              </a:xfrm>
              <a:prstGeom prst="rect">
                <a:avLst/>
              </a:prstGeom>
              <a:solidFill>
                <a:srgbClr val="EFE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1" name="Rectangle 254"/>
              <p:cNvSpPr>
                <a:spLocks noChangeArrowheads="1"/>
              </p:cNvSpPr>
              <p:nvPr/>
            </p:nvSpPr>
            <p:spPr bwMode="auto">
              <a:xfrm>
                <a:off x="2372" y="1589"/>
                <a:ext cx="1419" cy="16"/>
              </a:xfrm>
              <a:prstGeom prst="rect">
                <a:avLst/>
              </a:prstGeom>
              <a:solidFill>
                <a:srgbClr val="F0F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2" name="Rectangle 255"/>
              <p:cNvSpPr>
                <a:spLocks noChangeArrowheads="1"/>
              </p:cNvSpPr>
              <p:nvPr/>
            </p:nvSpPr>
            <p:spPr bwMode="auto">
              <a:xfrm>
                <a:off x="2372" y="2509"/>
                <a:ext cx="1419" cy="17"/>
              </a:xfrm>
              <a:prstGeom prst="rect">
                <a:avLst/>
              </a:prstGeom>
              <a:solidFill>
                <a:srgbClr val="F0F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3" name="Rectangle 256"/>
              <p:cNvSpPr>
                <a:spLocks noChangeArrowheads="1"/>
              </p:cNvSpPr>
              <p:nvPr/>
            </p:nvSpPr>
            <p:spPr bwMode="auto">
              <a:xfrm>
                <a:off x="2372" y="1605"/>
                <a:ext cx="28" cy="904"/>
              </a:xfrm>
              <a:prstGeom prst="rect">
                <a:avLst/>
              </a:prstGeom>
              <a:solidFill>
                <a:srgbClr val="F0F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4" name="Rectangle 257"/>
              <p:cNvSpPr>
                <a:spLocks noChangeArrowheads="1"/>
              </p:cNvSpPr>
              <p:nvPr/>
            </p:nvSpPr>
            <p:spPr bwMode="auto">
              <a:xfrm>
                <a:off x="3764" y="1605"/>
                <a:ext cx="27" cy="904"/>
              </a:xfrm>
              <a:prstGeom prst="rect">
                <a:avLst/>
              </a:prstGeom>
              <a:solidFill>
                <a:srgbClr val="F0F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5" name="Rectangle 258"/>
              <p:cNvSpPr>
                <a:spLocks noChangeArrowheads="1"/>
              </p:cNvSpPr>
              <p:nvPr/>
            </p:nvSpPr>
            <p:spPr bwMode="auto">
              <a:xfrm>
                <a:off x="2400" y="1605"/>
                <a:ext cx="1364" cy="17"/>
              </a:xfrm>
              <a:prstGeom prst="rect">
                <a:avLst/>
              </a:prstGeom>
              <a:solidFill>
                <a:srgbClr val="F0F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6" name="Rectangle 259"/>
              <p:cNvSpPr>
                <a:spLocks noChangeArrowheads="1"/>
              </p:cNvSpPr>
              <p:nvPr/>
            </p:nvSpPr>
            <p:spPr bwMode="auto">
              <a:xfrm>
                <a:off x="2400" y="2493"/>
                <a:ext cx="1364" cy="16"/>
              </a:xfrm>
              <a:prstGeom prst="rect">
                <a:avLst/>
              </a:prstGeom>
              <a:solidFill>
                <a:srgbClr val="F0F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7" name="Rectangle 260"/>
              <p:cNvSpPr>
                <a:spLocks noChangeArrowheads="1"/>
              </p:cNvSpPr>
              <p:nvPr/>
            </p:nvSpPr>
            <p:spPr bwMode="auto">
              <a:xfrm>
                <a:off x="2400" y="1622"/>
                <a:ext cx="23" cy="871"/>
              </a:xfrm>
              <a:prstGeom prst="rect">
                <a:avLst/>
              </a:prstGeom>
              <a:solidFill>
                <a:srgbClr val="F0F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8" name="Rectangle 261"/>
              <p:cNvSpPr>
                <a:spLocks noChangeArrowheads="1"/>
              </p:cNvSpPr>
              <p:nvPr/>
            </p:nvSpPr>
            <p:spPr bwMode="auto">
              <a:xfrm>
                <a:off x="3741" y="1622"/>
                <a:ext cx="23" cy="871"/>
              </a:xfrm>
              <a:prstGeom prst="rect">
                <a:avLst/>
              </a:prstGeom>
              <a:solidFill>
                <a:srgbClr val="F0F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9" name="Rectangle 262"/>
              <p:cNvSpPr>
                <a:spLocks noChangeArrowheads="1"/>
              </p:cNvSpPr>
              <p:nvPr/>
            </p:nvSpPr>
            <p:spPr bwMode="auto">
              <a:xfrm>
                <a:off x="2423" y="1622"/>
                <a:ext cx="1318" cy="17"/>
              </a:xfrm>
              <a:prstGeom prst="rect">
                <a:avLst/>
              </a:prstGeom>
              <a:solidFill>
                <a:srgbClr val="F1F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0" name="Rectangle 263"/>
              <p:cNvSpPr>
                <a:spLocks noChangeArrowheads="1"/>
              </p:cNvSpPr>
              <p:nvPr/>
            </p:nvSpPr>
            <p:spPr bwMode="auto">
              <a:xfrm>
                <a:off x="2423" y="2476"/>
                <a:ext cx="1318" cy="17"/>
              </a:xfrm>
              <a:prstGeom prst="rect">
                <a:avLst/>
              </a:prstGeom>
              <a:solidFill>
                <a:srgbClr val="F1F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1" name="Rectangle 264"/>
              <p:cNvSpPr>
                <a:spLocks noChangeArrowheads="1"/>
              </p:cNvSpPr>
              <p:nvPr/>
            </p:nvSpPr>
            <p:spPr bwMode="auto">
              <a:xfrm>
                <a:off x="2423" y="1639"/>
                <a:ext cx="28" cy="837"/>
              </a:xfrm>
              <a:prstGeom prst="rect">
                <a:avLst/>
              </a:prstGeom>
              <a:solidFill>
                <a:srgbClr val="F1F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2" name="Rectangle 265"/>
              <p:cNvSpPr>
                <a:spLocks noChangeArrowheads="1"/>
              </p:cNvSpPr>
              <p:nvPr/>
            </p:nvSpPr>
            <p:spPr bwMode="auto">
              <a:xfrm>
                <a:off x="3713" y="1639"/>
                <a:ext cx="28" cy="837"/>
              </a:xfrm>
              <a:prstGeom prst="rect">
                <a:avLst/>
              </a:prstGeom>
              <a:solidFill>
                <a:srgbClr val="F1F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3" name="Rectangle 266"/>
              <p:cNvSpPr>
                <a:spLocks noChangeArrowheads="1"/>
              </p:cNvSpPr>
              <p:nvPr/>
            </p:nvSpPr>
            <p:spPr bwMode="auto">
              <a:xfrm>
                <a:off x="2451" y="1639"/>
                <a:ext cx="1262" cy="17"/>
              </a:xfrm>
              <a:prstGeom prst="rect">
                <a:avLst/>
              </a:prstGeom>
              <a:solidFill>
                <a:srgbClr val="F2F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4" name="Rectangle 267"/>
              <p:cNvSpPr>
                <a:spLocks noChangeArrowheads="1"/>
              </p:cNvSpPr>
              <p:nvPr/>
            </p:nvSpPr>
            <p:spPr bwMode="auto">
              <a:xfrm>
                <a:off x="2451" y="2459"/>
                <a:ext cx="1262" cy="17"/>
              </a:xfrm>
              <a:prstGeom prst="rect">
                <a:avLst/>
              </a:prstGeom>
              <a:solidFill>
                <a:srgbClr val="F2F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5" name="Rectangle 268"/>
              <p:cNvSpPr>
                <a:spLocks noChangeArrowheads="1"/>
              </p:cNvSpPr>
              <p:nvPr/>
            </p:nvSpPr>
            <p:spPr bwMode="auto">
              <a:xfrm>
                <a:off x="2451" y="1656"/>
                <a:ext cx="28" cy="803"/>
              </a:xfrm>
              <a:prstGeom prst="rect">
                <a:avLst/>
              </a:prstGeom>
              <a:solidFill>
                <a:srgbClr val="F2F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6" name="Rectangle 269"/>
              <p:cNvSpPr>
                <a:spLocks noChangeArrowheads="1"/>
              </p:cNvSpPr>
              <p:nvPr/>
            </p:nvSpPr>
            <p:spPr bwMode="auto">
              <a:xfrm>
                <a:off x="3685" y="1656"/>
                <a:ext cx="28" cy="803"/>
              </a:xfrm>
              <a:prstGeom prst="rect">
                <a:avLst/>
              </a:prstGeom>
              <a:solidFill>
                <a:srgbClr val="F2F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7" name="Rectangle 270"/>
              <p:cNvSpPr>
                <a:spLocks noChangeArrowheads="1"/>
              </p:cNvSpPr>
              <p:nvPr/>
            </p:nvSpPr>
            <p:spPr bwMode="auto">
              <a:xfrm>
                <a:off x="2479" y="1656"/>
                <a:ext cx="1206" cy="16"/>
              </a:xfrm>
              <a:prstGeom prst="rect">
                <a:avLst/>
              </a:prstGeom>
              <a:solidFill>
                <a:srgbClr val="F3F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8" name="Rectangle 271"/>
              <p:cNvSpPr>
                <a:spLocks noChangeArrowheads="1"/>
              </p:cNvSpPr>
              <p:nvPr/>
            </p:nvSpPr>
            <p:spPr bwMode="auto">
              <a:xfrm>
                <a:off x="2479" y="2442"/>
                <a:ext cx="1206" cy="17"/>
              </a:xfrm>
              <a:prstGeom prst="rect">
                <a:avLst/>
              </a:prstGeom>
              <a:solidFill>
                <a:srgbClr val="F3F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9" name="Rectangle 272"/>
              <p:cNvSpPr>
                <a:spLocks noChangeArrowheads="1"/>
              </p:cNvSpPr>
              <p:nvPr/>
            </p:nvSpPr>
            <p:spPr bwMode="auto">
              <a:xfrm>
                <a:off x="2479" y="1672"/>
                <a:ext cx="22" cy="770"/>
              </a:xfrm>
              <a:prstGeom prst="rect">
                <a:avLst/>
              </a:prstGeom>
              <a:solidFill>
                <a:srgbClr val="F3F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0" name="Rectangle 273"/>
              <p:cNvSpPr>
                <a:spLocks noChangeArrowheads="1"/>
              </p:cNvSpPr>
              <p:nvPr/>
            </p:nvSpPr>
            <p:spPr bwMode="auto">
              <a:xfrm>
                <a:off x="3663" y="1672"/>
                <a:ext cx="22" cy="770"/>
              </a:xfrm>
              <a:prstGeom prst="rect">
                <a:avLst/>
              </a:prstGeom>
              <a:solidFill>
                <a:srgbClr val="F3F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1" name="Rectangle 274"/>
              <p:cNvSpPr>
                <a:spLocks noChangeArrowheads="1"/>
              </p:cNvSpPr>
              <p:nvPr/>
            </p:nvSpPr>
            <p:spPr bwMode="auto">
              <a:xfrm>
                <a:off x="2501" y="1672"/>
                <a:ext cx="1162" cy="23"/>
              </a:xfrm>
              <a:prstGeom prst="rect">
                <a:avLst/>
              </a:prstGeom>
              <a:solidFill>
                <a:srgbClr val="F4F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2" name="Rectangle 275"/>
              <p:cNvSpPr>
                <a:spLocks noChangeArrowheads="1"/>
              </p:cNvSpPr>
              <p:nvPr/>
            </p:nvSpPr>
            <p:spPr bwMode="auto">
              <a:xfrm>
                <a:off x="2501" y="2426"/>
                <a:ext cx="1162" cy="16"/>
              </a:xfrm>
              <a:prstGeom prst="rect">
                <a:avLst/>
              </a:prstGeom>
              <a:solidFill>
                <a:srgbClr val="F4F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3" name="Rectangle 276"/>
              <p:cNvSpPr>
                <a:spLocks noChangeArrowheads="1"/>
              </p:cNvSpPr>
              <p:nvPr/>
            </p:nvSpPr>
            <p:spPr bwMode="auto">
              <a:xfrm>
                <a:off x="2501" y="1695"/>
                <a:ext cx="28" cy="731"/>
              </a:xfrm>
              <a:prstGeom prst="rect">
                <a:avLst/>
              </a:prstGeom>
              <a:solidFill>
                <a:srgbClr val="F4F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4" name="Rectangle 277"/>
              <p:cNvSpPr>
                <a:spLocks noChangeArrowheads="1"/>
              </p:cNvSpPr>
              <p:nvPr/>
            </p:nvSpPr>
            <p:spPr bwMode="auto">
              <a:xfrm>
                <a:off x="3635" y="1695"/>
                <a:ext cx="28" cy="731"/>
              </a:xfrm>
              <a:prstGeom prst="rect">
                <a:avLst/>
              </a:prstGeom>
              <a:solidFill>
                <a:srgbClr val="F4F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5" name="Rectangle 278"/>
              <p:cNvSpPr>
                <a:spLocks noChangeArrowheads="1"/>
              </p:cNvSpPr>
              <p:nvPr/>
            </p:nvSpPr>
            <p:spPr bwMode="auto">
              <a:xfrm>
                <a:off x="2529" y="1695"/>
                <a:ext cx="1106" cy="16"/>
              </a:xfrm>
              <a:prstGeom prst="rect">
                <a:avLst/>
              </a:prstGeom>
              <a:solidFill>
                <a:srgbClr val="F5F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6" name="Rectangle 279"/>
              <p:cNvSpPr>
                <a:spLocks noChangeArrowheads="1"/>
              </p:cNvSpPr>
              <p:nvPr/>
            </p:nvSpPr>
            <p:spPr bwMode="auto">
              <a:xfrm>
                <a:off x="2529" y="2409"/>
                <a:ext cx="1106" cy="17"/>
              </a:xfrm>
              <a:prstGeom prst="rect">
                <a:avLst/>
              </a:prstGeom>
              <a:solidFill>
                <a:srgbClr val="F5F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7" name="Rectangle 280"/>
              <p:cNvSpPr>
                <a:spLocks noChangeArrowheads="1"/>
              </p:cNvSpPr>
              <p:nvPr/>
            </p:nvSpPr>
            <p:spPr bwMode="auto">
              <a:xfrm>
                <a:off x="2529" y="1711"/>
                <a:ext cx="28" cy="698"/>
              </a:xfrm>
              <a:prstGeom prst="rect">
                <a:avLst/>
              </a:prstGeom>
              <a:solidFill>
                <a:srgbClr val="F5F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8" name="Rectangle 281"/>
              <p:cNvSpPr>
                <a:spLocks noChangeArrowheads="1"/>
              </p:cNvSpPr>
              <p:nvPr/>
            </p:nvSpPr>
            <p:spPr bwMode="auto">
              <a:xfrm>
                <a:off x="3607" y="1711"/>
                <a:ext cx="28" cy="698"/>
              </a:xfrm>
              <a:prstGeom prst="rect">
                <a:avLst/>
              </a:prstGeom>
              <a:solidFill>
                <a:srgbClr val="F5F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9" name="Rectangle 282"/>
              <p:cNvSpPr>
                <a:spLocks noChangeArrowheads="1"/>
              </p:cNvSpPr>
              <p:nvPr/>
            </p:nvSpPr>
            <p:spPr bwMode="auto">
              <a:xfrm>
                <a:off x="2557" y="1711"/>
                <a:ext cx="1050" cy="17"/>
              </a:xfrm>
              <a:prstGeom prst="rect">
                <a:avLst/>
              </a:prstGeom>
              <a:solidFill>
                <a:srgbClr val="F6F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0" name="Rectangle 283"/>
              <p:cNvSpPr>
                <a:spLocks noChangeArrowheads="1"/>
              </p:cNvSpPr>
              <p:nvPr/>
            </p:nvSpPr>
            <p:spPr bwMode="auto">
              <a:xfrm>
                <a:off x="2557" y="2387"/>
                <a:ext cx="1050" cy="22"/>
              </a:xfrm>
              <a:prstGeom prst="rect">
                <a:avLst/>
              </a:prstGeom>
              <a:solidFill>
                <a:srgbClr val="F6F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1" name="Rectangle 284"/>
              <p:cNvSpPr>
                <a:spLocks noChangeArrowheads="1"/>
              </p:cNvSpPr>
              <p:nvPr/>
            </p:nvSpPr>
            <p:spPr bwMode="auto">
              <a:xfrm>
                <a:off x="2557" y="1728"/>
                <a:ext cx="22" cy="659"/>
              </a:xfrm>
              <a:prstGeom prst="rect">
                <a:avLst/>
              </a:prstGeom>
              <a:solidFill>
                <a:srgbClr val="F6F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2" name="Rectangle 285"/>
              <p:cNvSpPr>
                <a:spLocks noChangeArrowheads="1"/>
              </p:cNvSpPr>
              <p:nvPr/>
            </p:nvSpPr>
            <p:spPr bwMode="auto">
              <a:xfrm>
                <a:off x="3585" y="1728"/>
                <a:ext cx="22" cy="659"/>
              </a:xfrm>
              <a:prstGeom prst="rect">
                <a:avLst/>
              </a:prstGeom>
              <a:solidFill>
                <a:srgbClr val="F6F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3" name="Rectangle 286"/>
              <p:cNvSpPr>
                <a:spLocks noChangeArrowheads="1"/>
              </p:cNvSpPr>
              <p:nvPr/>
            </p:nvSpPr>
            <p:spPr bwMode="auto">
              <a:xfrm>
                <a:off x="2579" y="1728"/>
                <a:ext cx="1006" cy="17"/>
              </a:xfrm>
              <a:prstGeom prst="rect">
                <a:avLst/>
              </a:prstGeom>
              <a:solidFill>
                <a:srgbClr val="F7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4" name="Rectangle 287"/>
              <p:cNvSpPr>
                <a:spLocks noChangeArrowheads="1"/>
              </p:cNvSpPr>
              <p:nvPr/>
            </p:nvSpPr>
            <p:spPr bwMode="auto">
              <a:xfrm>
                <a:off x="2579" y="2370"/>
                <a:ext cx="1006" cy="17"/>
              </a:xfrm>
              <a:prstGeom prst="rect">
                <a:avLst/>
              </a:prstGeom>
              <a:solidFill>
                <a:srgbClr val="F7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5" name="Rectangle 288"/>
              <p:cNvSpPr>
                <a:spLocks noChangeArrowheads="1"/>
              </p:cNvSpPr>
              <p:nvPr/>
            </p:nvSpPr>
            <p:spPr bwMode="auto">
              <a:xfrm>
                <a:off x="2579" y="1745"/>
                <a:ext cx="28" cy="625"/>
              </a:xfrm>
              <a:prstGeom prst="rect">
                <a:avLst/>
              </a:prstGeom>
              <a:solidFill>
                <a:srgbClr val="F7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6" name="Rectangle 289"/>
              <p:cNvSpPr>
                <a:spLocks noChangeArrowheads="1"/>
              </p:cNvSpPr>
              <p:nvPr/>
            </p:nvSpPr>
            <p:spPr bwMode="auto">
              <a:xfrm>
                <a:off x="3557" y="1745"/>
                <a:ext cx="28" cy="625"/>
              </a:xfrm>
              <a:prstGeom prst="rect">
                <a:avLst/>
              </a:prstGeom>
              <a:solidFill>
                <a:srgbClr val="F7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7" name="Rectangle 290"/>
              <p:cNvSpPr>
                <a:spLocks noChangeArrowheads="1"/>
              </p:cNvSpPr>
              <p:nvPr/>
            </p:nvSpPr>
            <p:spPr bwMode="auto">
              <a:xfrm>
                <a:off x="2607" y="1745"/>
                <a:ext cx="950" cy="17"/>
              </a:xfrm>
              <a:prstGeom prst="rect">
                <a:avLst/>
              </a:prstGeom>
              <a:solidFill>
                <a:srgbClr val="F7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8" name="Rectangle 291"/>
              <p:cNvSpPr>
                <a:spLocks noChangeArrowheads="1"/>
              </p:cNvSpPr>
              <p:nvPr/>
            </p:nvSpPr>
            <p:spPr bwMode="auto">
              <a:xfrm>
                <a:off x="2607" y="2353"/>
                <a:ext cx="950" cy="17"/>
              </a:xfrm>
              <a:prstGeom prst="rect">
                <a:avLst/>
              </a:prstGeom>
              <a:solidFill>
                <a:srgbClr val="F7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9" name="Rectangle 292"/>
              <p:cNvSpPr>
                <a:spLocks noChangeArrowheads="1"/>
              </p:cNvSpPr>
              <p:nvPr/>
            </p:nvSpPr>
            <p:spPr bwMode="auto">
              <a:xfrm>
                <a:off x="2607" y="1762"/>
                <a:ext cx="28" cy="591"/>
              </a:xfrm>
              <a:prstGeom prst="rect">
                <a:avLst/>
              </a:prstGeom>
              <a:solidFill>
                <a:srgbClr val="F7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0" name="Rectangle 293"/>
              <p:cNvSpPr>
                <a:spLocks noChangeArrowheads="1"/>
              </p:cNvSpPr>
              <p:nvPr/>
            </p:nvSpPr>
            <p:spPr bwMode="auto">
              <a:xfrm>
                <a:off x="3529" y="1762"/>
                <a:ext cx="28" cy="591"/>
              </a:xfrm>
              <a:prstGeom prst="rect">
                <a:avLst/>
              </a:prstGeom>
              <a:solidFill>
                <a:srgbClr val="F7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1" name="Rectangle 294"/>
              <p:cNvSpPr>
                <a:spLocks noChangeArrowheads="1"/>
              </p:cNvSpPr>
              <p:nvPr/>
            </p:nvSpPr>
            <p:spPr bwMode="auto">
              <a:xfrm>
                <a:off x="2635" y="1762"/>
                <a:ext cx="894" cy="16"/>
              </a:xfrm>
              <a:prstGeom prst="rect">
                <a:avLst/>
              </a:prstGeom>
              <a:solidFill>
                <a:srgbClr val="F8F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2" name="Rectangle 295"/>
              <p:cNvSpPr>
                <a:spLocks noChangeArrowheads="1"/>
              </p:cNvSpPr>
              <p:nvPr/>
            </p:nvSpPr>
            <p:spPr bwMode="auto">
              <a:xfrm>
                <a:off x="2635" y="2336"/>
                <a:ext cx="894" cy="17"/>
              </a:xfrm>
              <a:prstGeom prst="rect">
                <a:avLst/>
              </a:prstGeom>
              <a:solidFill>
                <a:srgbClr val="F8F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3" name="Rectangle 296"/>
              <p:cNvSpPr>
                <a:spLocks noChangeArrowheads="1"/>
              </p:cNvSpPr>
              <p:nvPr/>
            </p:nvSpPr>
            <p:spPr bwMode="auto">
              <a:xfrm>
                <a:off x="2635" y="1778"/>
                <a:ext cx="22" cy="558"/>
              </a:xfrm>
              <a:prstGeom prst="rect">
                <a:avLst/>
              </a:prstGeom>
              <a:solidFill>
                <a:srgbClr val="F8F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4" name="Rectangle 297"/>
              <p:cNvSpPr>
                <a:spLocks noChangeArrowheads="1"/>
              </p:cNvSpPr>
              <p:nvPr/>
            </p:nvSpPr>
            <p:spPr bwMode="auto">
              <a:xfrm>
                <a:off x="3507" y="1778"/>
                <a:ext cx="22" cy="558"/>
              </a:xfrm>
              <a:prstGeom prst="rect">
                <a:avLst/>
              </a:prstGeom>
              <a:solidFill>
                <a:srgbClr val="F8F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5" name="Rectangle 298"/>
              <p:cNvSpPr>
                <a:spLocks noChangeArrowheads="1"/>
              </p:cNvSpPr>
              <p:nvPr/>
            </p:nvSpPr>
            <p:spPr bwMode="auto">
              <a:xfrm>
                <a:off x="2657" y="1778"/>
                <a:ext cx="850" cy="17"/>
              </a:xfrm>
              <a:prstGeom prst="rect">
                <a:avLst/>
              </a:prstGeom>
              <a:solidFill>
                <a:srgbClr val="F9F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6" name="Rectangle 299"/>
              <p:cNvSpPr>
                <a:spLocks noChangeArrowheads="1"/>
              </p:cNvSpPr>
              <p:nvPr/>
            </p:nvSpPr>
            <p:spPr bwMode="auto">
              <a:xfrm>
                <a:off x="2657" y="2320"/>
                <a:ext cx="850" cy="16"/>
              </a:xfrm>
              <a:prstGeom prst="rect">
                <a:avLst/>
              </a:prstGeom>
              <a:solidFill>
                <a:srgbClr val="F9F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7" name="Rectangle 300"/>
              <p:cNvSpPr>
                <a:spLocks noChangeArrowheads="1"/>
              </p:cNvSpPr>
              <p:nvPr/>
            </p:nvSpPr>
            <p:spPr bwMode="auto">
              <a:xfrm>
                <a:off x="2657" y="1795"/>
                <a:ext cx="28" cy="525"/>
              </a:xfrm>
              <a:prstGeom prst="rect">
                <a:avLst/>
              </a:prstGeom>
              <a:solidFill>
                <a:srgbClr val="F9F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8" name="Rectangle 301"/>
              <p:cNvSpPr>
                <a:spLocks noChangeArrowheads="1"/>
              </p:cNvSpPr>
              <p:nvPr/>
            </p:nvSpPr>
            <p:spPr bwMode="auto">
              <a:xfrm>
                <a:off x="3479" y="1795"/>
                <a:ext cx="28" cy="525"/>
              </a:xfrm>
              <a:prstGeom prst="rect">
                <a:avLst/>
              </a:prstGeom>
              <a:solidFill>
                <a:srgbClr val="F9F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9" name="Rectangle 302"/>
              <p:cNvSpPr>
                <a:spLocks noChangeArrowheads="1"/>
              </p:cNvSpPr>
              <p:nvPr/>
            </p:nvSpPr>
            <p:spPr bwMode="auto">
              <a:xfrm>
                <a:off x="2685" y="1795"/>
                <a:ext cx="794" cy="17"/>
              </a:xfrm>
              <a:prstGeom prst="rect">
                <a:avLst/>
              </a:prstGeom>
              <a:solidFill>
                <a:srgbClr val="F9F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0" name="Rectangle 303"/>
              <p:cNvSpPr>
                <a:spLocks noChangeArrowheads="1"/>
              </p:cNvSpPr>
              <p:nvPr/>
            </p:nvSpPr>
            <p:spPr bwMode="auto">
              <a:xfrm>
                <a:off x="2685" y="2303"/>
                <a:ext cx="794" cy="17"/>
              </a:xfrm>
              <a:prstGeom prst="rect">
                <a:avLst/>
              </a:prstGeom>
              <a:solidFill>
                <a:srgbClr val="F9F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1" name="Rectangle 304"/>
              <p:cNvSpPr>
                <a:spLocks noChangeArrowheads="1"/>
              </p:cNvSpPr>
              <p:nvPr/>
            </p:nvSpPr>
            <p:spPr bwMode="auto">
              <a:xfrm>
                <a:off x="2685" y="1812"/>
                <a:ext cx="28" cy="491"/>
              </a:xfrm>
              <a:prstGeom prst="rect">
                <a:avLst/>
              </a:prstGeom>
              <a:solidFill>
                <a:srgbClr val="F9F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2" name="Rectangle 305"/>
              <p:cNvSpPr>
                <a:spLocks noChangeArrowheads="1"/>
              </p:cNvSpPr>
              <p:nvPr/>
            </p:nvSpPr>
            <p:spPr bwMode="auto">
              <a:xfrm>
                <a:off x="3451" y="1812"/>
                <a:ext cx="28" cy="491"/>
              </a:xfrm>
              <a:prstGeom prst="rect">
                <a:avLst/>
              </a:prstGeom>
              <a:solidFill>
                <a:srgbClr val="F9F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3" name="Rectangle 306"/>
              <p:cNvSpPr>
                <a:spLocks noChangeArrowheads="1"/>
              </p:cNvSpPr>
              <p:nvPr/>
            </p:nvSpPr>
            <p:spPr bwMode="auto">
              <a:xfrm>
                <a:off x="2713" y="1812"/>
                <a:ext cx="738" cy="17"/>
              </a:xfrm>
              <a:prstGeom prst="rect">
                <a:avLst/>
              </a:prstGeom>
              <a:solidFill>
                <a:srgbClr val="FAF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4" name="Rectangle 307"/>
              <p:cNvSpPr>
                <a:spLocks noChangeArrowheads="1"/>
              </p:cNvSpPr>
              <p:nvPr/>
            </p:nvSpPr>
            <p:spPr bwMode="auto">
              <a:xfrm>
                <a:off x="2713" y="2286"/>
                <a:ext cx="738" cy="17"/>
              </a:xfrm>
              <a:prstGeom prst="rect">
                <a:avLst/>
              </a:prstGeom>
              <a:solidFill>
                <a:srgbClr val="FAF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5" name="Rectangle 308"/>
              <p:cNvSpPr>
                <a:spLocks noChangeArrowheads="1"/>
              </p:cNvSpPr>
              <p:nvPr/>
            </p:nvSpPr>
            <p:spPr bwMode="auto">
              <a:xfrm>
                <a:off x="2713" y="1829"/>
                <a:ext cx="28" cy="457"/>
              </a:xfrm>
              <a:prstGeom prst="rect">
                <a:avLst/>
              </a:prstGeom>
              <a:solidFill>
                <a:srgbClr val="FAF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6" name="Rectangle 309"/>
              <p:cNvSpPr>
                <a:spLocks noChangeArrowheads="1"/>
              </p:cNvSpPr>
              <p:nvPr/>
            </p:nvSpPr>
            <p:spPr bwMode="auto">
              <a:xfrm>
                <a:off x="3423" y="1829"/>
                <a:ext cx="28" cy="457"/>
              </a:xfrm>
              <a:prstGeom prst="rect">
                <a:avLst/>
              </a:prstGeom>
              <a:solidFill>
                <a:srgbClr val="FAF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7" name="Rectangle 310"/>
              <p:cNvSpPr>
                <a:spLocks noChangeArrowheads="1"/>
              </p:cNvSpPr>
              <p:nvPr/>
            </p:nvSpPr>
            <p:spPr bwMode="auto">
              <a:xfrm>
                <a:off x="2741" y="1829"/>
                <a:ext cx="682" cy="16"/>
              </a:xfrm>
              <a:prstGeom prst="rect">
                <a:avLst/>
              </a:prstGeom>
              <a:solidFill>
                <a:srgbClr val="FBF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8" name="Rectangle 311"/>
              <p:cNvSpPr>
                <a:spLocks noChangeArrowheads="1"/>
              </p:cNvSpPr>
              <p:nvPr/>
            </p:nvSpPr>
            <p:spPr bwMode="auto">
              <a:xfrm>
                <a:off x="2741" y="2269"/>
                <a:ext cx="682" cy="17"/>
              </a:xfrm>
              <a:prstGeom prst="rect">
                <a:avLst/>
              </a:prstGeom>
              <a:solidFill>
                <a:srgbClr val="FBF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9" name="Rectangle 312"/>
              <p:cNvSpPr>
                <a:spLocks noChangeArrowheads="1"/>
              </p:cNvSpPr>
              <p:nvPr/>
            </p:nvSpPr>
            <p:spPr bwMode="auto">
              <a:xfrm>
                <a:off x="2741" y="1845"/>
                <a:ext cx="23" cy="424"/>
              </a:xfrm>
              <a:prstGeom prst="rect">
                <a:avLst/>
              </a:prstGeom>
              <a:solidFill>
                <a:srgbClr val="FBF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0" name="Rectangle 313"/>
              <p:cNvSpPr>
                <a:spLocks noChangeArrowheads="1"/>
              </p:cNvSpPr>
              <p:nvPr/>
            </p:nvSpPr>
            <p:spPr bwMode="auto">
              <a:xfrm>
                <a:off x="3400" y="1845"/>
                <a:ext cx="23" cy="424"/>
              </a:xfrm>
              <a:prstGeom prst="rect">
                <a:avLst/>
              </a:prstGeom>
              <a:solidFill>
                <a:srgbClr val="FBF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1" name="Rectangle 314"/>
              <p:cNvSpPr>
                <a:spLocks noChangeArrowheads="1"/>
              </p:cNvSpPr>
              <p:nvPr/>
            </p:nvSpPr>
            <p:spPr bwMode="auto">
              <a:xfrm>
                <a:off x="2764" y="1845"/>
                <a:ext cx="636" cy="17"/>
              </a:xfrm>
              <a:prstGeom prst="rect">
                <a:avLst/>
              </a:prstGeom>
              <a:solidFill>
                <a:srgbClr val="FBF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2" name="Rectangle 315"/>
              <p:cNvSpPr>
                <a:spLocks noChangeArrowheads="1"/>
              </p:cNvSpPr>
              <p:nvPr/>
            </p:nvSpPr>
            <p:spPr bwMode="auto">
              <a:xfrm>
                <a:off x="2764" y="2253"/>
                <a:ext cx="636" cy="16"/>
              </a:xfrm>
              <a:prstGeom prst="rect">
                <a:avLst/>
              </a:prstGeom>
              <a:solidFill>
                <a:srgbClr val="FBF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3" name="Rectangle 316"/>
              <p:cNvSpPr>
                <a:spLocks noChangeArrowheads="1"/>
              </p:cNvSpPr>
              <p:nvPr/>
            </p:nvSpPr>
            <p:spPr bwMode="auto">
              <a:xfrm>
                <a:off x="2764" y="1862"/>
                <a:ext cx="27" cy="391"/>
              </a:xfrm>
              <a:prstGeom prst="rect">
                <a:avLst/>
              </a:prstGeom>
              <a:solidFill>
                <a:srgbClr val="FBF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4" name="Rectangle 317"/>
              <p:cNvSpPr>
                <a:spLocks noChangeArrowheads="1"/>
              </p:cNvSpPr>
              <p:nvPr/>
            </p:nvSpPr>
            <p:spPr bwMode="auto">
              <a:xfrm>
                <a:off x="3372" y="1862"/>
                <a:ext cx="28" cy="391"/>
              </a:xfrm>
              <a:prstGeom prst="rect">
                <a:avLst/>
              </a:prstGeom>
              <a:solidFill>
                <a:srgbClr val="FBF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5" name="Rectangle 318"/>
              <p:cNvSpPr>
                <a:spLocks noChangeArrowheads="1"/>
              </p:cNvSpPr>
              <p:nvPr/>
            </p:nvSpPr>
            <p:spPr bwMode="auto">
              <a:xfrm>
                <a:off x="2791" y="1862"/>
                <a:ext cx="581" cy="22"/>
              </a:xfrm>
              <a:prstGeom prst="rect">
                <a:avLst/>
              </a:prstGeom>
              <a:solidFill>
                <a:srgbClr val="FBF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6" name="Rectangle 319"/>
              <p:cNvSpPr>
                <a:spLocks noChangeArrowheads="1"/>
              </p:cNvSpPr>
              <p:nvPr/>
            </p:nvSpPr>
            <p:spPr bwMode="auto">
              <a:xfrm>
                <a:off x="2791" y="2236"/>
                <a:ext cx="581" cy="17"/>
              </a:xfrm>
              <a:prstGeom prst="rect">
                <a:avLst/>
              </a:prstGeom>
              <a:solidFill>
                <a:srgbClr val="FBF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7" name="Rectangle 320"/>
              <p:cNvSpPr>
                <a:spLocks noChangeArrowheads="1"/>
              </p:cNvSpPr>
              <p:nvPr/>
            </p:nvSpPr>
            <p:spPr bwMode="auto">
              <a:xfrm>
                <a:off x="2791" y="1884"/>
                <a:ext cx="28" cy="352"/>
              </a:xfrm>
              <a:prstGeom prst="rect">
                <a:avLst/>
              </a:prstGeom>
              <a:solidFill>
                <a:srgbClr val="FBF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8" name="Rectangle 321"/>
              <p:cNvSpPr>
                <a:spLocks noChangeArrowheads="1"/>
              </p:cNvSpPr>
              <p:nvPr/>
            </p:nvSpPr>
            <p:spPr bwMode="auto">
              <a:xfrm>
                <a:off x="3345" y="1884"/>
                <a:ext cx="27" cy="352"/>
              </a:xfrm>
              <a:prstGeom prst="rect">
                <a:avLst/>
              </a:prstGeom>
              <a:solidFill>
                <a:srgbClr val="FBF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9" name="Rectangle 322"/>
              <p:cNvSpPr>
                <a:spLocks noChangeArrowheads="1"/>
              </p:cNvSpPr>
              <p:nvPr/>
            </p:nvSpPr>
            <p:spPr bwMode="auto">
              <a:xfrm>
                <a:off x="2819" y="1884"/>
                <a:ext cx="526" cy="17"/>
              </a:xfrm>
              <a:prstGeom prst="rect">
                <a:avLst/>
              </a:prstGeom>
              <a:solidFill>
                <a:srgbClr val="FCF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0" name="Rectangle 323"/>
              <p:cNvSpPr>
                <a:spLocks noChangeArrowheads="1"/>
              </p:cNvSpPr>
              <p:nvPr/>
            </p:nvSpPr>
            <p:spPr bwMode="auto">
              <a:xfrm>
                <a:off x="2819" y="2214"/>
                <a:ext cx="526" cy="22"/>
              </a:xfrm>
              <a:prstGeom prst="rect">
                <a:avLst/>
              </a:prstGeom>
              <a:solidFill>
                <a:srgbClr val="FCF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1" name="Rectangle 324"/>
              <p:cNvSpPr>
                <a:spLocks noChangeArrowheads="1"/>
              </p:cNvSpPr>
              <p:nvPr/>
            </p:nvSpPr>
            <p:spPr bwMode="auto">
              <a:xfrm>
                <a:off x="2819" y="1901"/>
                <a:ext cx="23" cy="313"/>
              </a:xfrm>
              <a:prstGeom prst="rect">
                <a:avLst/>
              </a:prstGeom>
              <a:solidFill>
                <a:srgbClr val="FCF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2" name="Rectangle 325"/>
              <p:cNvSpPr>
                <a:spLocks noChangeArrowheads="1"/>
              </p:cNvSpPr>
              <p:nvPr/>
            </p:nvSpPr>
            <p:spPr bwMode="auto">
              <a:xfrm>
                <a:off x="3322" y="1901"/>
                <a:ext cx="23" cy="313"/>
              </a:xfrm>
              <a:prstGeom prst="rect">
                <a:avLst/>
              </a:prstGeom>
              <a:solidFill>
                <a:srgbClr val="FCF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3" name="Rectangle 326"/>
              <p:cNvSpPr>
                <a:spLocks noChangeArrowheads="1"/>
              </p:cNvSpPr>
              <p:nvPr/>
            </p:nvSpPr>
            <p:spPr bwMode="auto">
              <a:xfrm>
                <a:off x="2842" y="1901"/>
                <a:ext cx="480" cy="17"/>
              </a:xfrm>
              <a:prstGeom prst="rect">
                <a:avLst/>
              </a:prstGeom>
              <a:solidFill>
                <a:srgbClr val="FCF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4" name="Rectangle 327"/>
              <p:cNvSpPr>
                <a:spLocks noChangeArrowheads="1"/>
              </p:cNvSpPr>
              <p:nvPr/>
            </p:nvSpPr>
            <p:spPr bwMode="auto">
              <a:xfrm>
                <a:off x="2842" y="2197"/>
                <a:ext cx="480" cy="17"/>
              </a:xfrm>
              <a:prstGeom prst="rect">
                <a:avLst/>
              </a:prstGeom>
              <a:solidFill>
                <a:srgbClr val="FCF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5" name="Rectangle 328"/>
              <p:cNvSpPr>
                <a:spLocks noChangeArrowheads="1"/>
              </p:cNvSpPr>
              <p:nvPr/>
            </p:nvSpPr>
            <p:spPr bwMode="auto">
              <a:xfrm>
                <a:off x="2842" y="1918"/>
                <a:ext cx="28" cy="279"/>
              </a:xfrm>
              <a:prstGeom prst="rect">
                <a:avLst/>
              </a:prstGeom>
              <a:solidFill>
                <a:srgbClr val="FCF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6" name="Rectangle 329"/>
              <p:cNvSpPr>
                <a:spLocks noChangeArrowheads="1"/>
              </p:cNvSpPr>
              <p:nvPr/>
            </p:nvSpPr>
            <p:spPr bwMode="auto">
              <a:xfrm>
                <a:off x="3294" y="1918"/>
                <a:ext cx="28" cy="279"/>
              </a:xfrm>
              <a:prstGeom prst="rect">
                <a:avLst/>
              </a:prstGeom>
              <a:solidFill>
                <a:srgbClr val="FCF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7" name="Rectangle 330"/>
              <p:cNvSpPr>
                <a:spLocks noChangeArrowheads="1"/>
              </p:cNvSpPr>
              <p:nvPr/>
            </p:nvSpPr>
            <p:spPr bwMode="auto">
              <a:xfrm>
                <a:off x="2870" y="1918"/>
                <a:ext cx="424" cy="17"/>
              </a:xfrm>
              <a:prstGeom prst="rect">
                <a:avLst/>
              </a:prstGeom>
              <a:solidFill>
                <a:srgbClr val="FDF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8" name="Rectangle 331"/>
              <p:cNvSpPr>
                <a:spLocks noChangeArrowheads="1"/>
              </p:cNvSpPr>
              <p:nvPr/>
            </p:nvSpPr>
            <p:spPr bwMode="auto">
              <a:xfrm>
                <a:off x="2870" y="2180"/>
                <a:ext cx="424" cy="17"/>
              </a:xfrm>
              <a:prstGeom prst="rect">
                <a:avLst/>
              </a:prstGeom>
              <a:solidFill>
                <a:srgbClr val="FDF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9" name="Rectangle 332"/>
              <p:cNvSpPr>
                <a:spLocks noChangeArrowheads="1"/>
              </p:cNvSpPr>
              <p:nvPr/>
            </p:nvSpPr>
            <p:spPr bwMode="auto">
              <a:xfrm>
                <a:off x="2870" y="1935"/>
                <a:ext cx="28" cy="245"/>
              </a:xfrm>
              <a:prstGeom prst="rect">
                <a:avLst/>
              </a:prstGeom>
              <a:solidFill>
                <a:srgbClr val="FDF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0" name="Rectangle 333"/>
              <p:cNvSpPr>
                <a:spLocks noChangeArrowheads="1"/>
              </p:cNvSpPr>
              <p:nvPr/>
            </p:nvSpPr>
            <p:spPr bwMode="auto">
              <a:xfrm>
                <a:off x="3266" y="1935"/>
                <a:ext cx="28" cy="245"/>
              </a:xfrm>
              <a:prstGeom prst="rect">
                <a:avLst/>
              </a:prstGeom>
              <a:solidFill>
                <a:srgbClr val="FDF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1" name="Rectangle 334"/>
              <p:cNvSpPr>
                <a:spLocks noChangeArrowheads="1"/>
              </p:cNvSpPr>
              <p:nvPr/>
            </p:nvSpPr>
            <p:spPr bwMode="auto">
              <a:xfrm>
                <a:off x="2898" y="1935"/>
                <a:ext cx="368" cy="16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2" name="Rectangle 335"/>
              <p:cNvSpPr>
                <a:spLocks noChangeArrowheads="1"/>
              </p:cNvSpPr>
              <p:nvPr/>
            </p:nvSpPr>
            <p:spPr bwMode="auto">
              <a:xfrm>
                <a:off x="2898" y="2163"/>
                <a:ext cx="368" cy="17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3" name="Rectangle 336"/>
              <p:cNvSpPr>
                <a:spLocks noChangeArrowheads="1"/>
              </p:cNvSpPr>
              <p:nvPr/>
            </p:nvSpPr>
            <p:spPr bwMode="auto">
              <a:xfrm>
                <a:off x="2898" y="1951"/>
                <a:ext cx="22" cy="212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4" name="Rectangle 337"/>
              <p:cNvSpPr>
                <a:spLocks noChangeArrowheads="1"/>
              </p:cNvSpPr>
              <p:nvPr/>
            </p:nvSpPr>
            <p:spPr bwMode="auto">
              <a:xfrm>
                <a:off x="3244" y="1951"/>
                <a:ext cx="22" cy="212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5" name="Rectangle 338"/>
              <p:cNvSpPr>
                <a:spLocks noChangeArrowheads="1"/>
              </p:cNvSpPr>
              <p:nvPr/>
            </p:nvSpPr>
            <p:spPr bwMode="auto">
              <a:xfrm>
                <a:off x="2920" y="1951"/>
                <a:ext cx="324" cy="17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6" name="Rectangle 339"/>
              <p:cNvSpPr>
                <a:spLocks noChangeArrowheads="1"/>
              </p:cNvSpPr>
              <p:nvPr/>
            </p:nvSpPr>
            <p:spPr bwMode="auto">
              <a:xfrm>
                <a:off x="2920" y="2147"/>
                <a:ext cx="324" cy="16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7" name="Rectangle 340"/>
              <p:cNvSpPr>
                <a:spLocks noChangeArrowheads="1"/>
              </p:cNvSpPr>
              <p:nvPr/>
            </p:nvSpPr>
            <p:spPr bwMode="auto">
              <a:xfrm>
                <a:off x="2920" y="1968"/>
                <a:ext cx="28" cy="179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8" name="Rectangle 341"/>
              <p:cNvSpPr>
                <a:spLocks noChangeArrowheads="1"/>
              </p:cNvSpPr>
              <p:nvPr/>
            </p:nvSpPr>
            <p:spPr bwMode="auto">
              <a:xfrm>
                <a:off x="3216" y="1968"/>
                <a:ext cx="28" cy="179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9" name="Rectangle 342"/>
              <p:cNvSpPr>
                <a:spLocks noChangeArrowheads="1"/>
              </p:cNvSpPr>
              <p:nvPr/>
            </p:nvSpPr>
            <p:spPr bwMode="auto">
              <a:xfrm>
                <a:off x="2948" y="1968"/>
                <a:ext cx="268" cy="17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0" name="Rectangle 343"/>
              <p:cNvSpPr>
                <a:spLocks noChangeArrowheads="1"/>
              </p:cNvSpPr>
              <p:nvPr/>
            </p:nvSpPr>
            <p:spPr bwMode="auto">
              <a:xfrm>
                <a:off x="2948" y="2130"/>
                <a:ext cx="268" cy="17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1" name="Rectangle 344"/>
              <p:cNvSpPr>
                <a:spLocks noChangeArrowheads="1"/>
              </p:cNvSpPr>
              <p:nvPr/>
            </p:nvSpPr>
            <p:spPr bwMode="auto">
              <a:xfrm>
                <a:off x="2948" y="1985"/>
                <a:ext cx="28" cy="145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2" name="Rectangle 345"/>
              <p:cNvSpPr>
                <a:spLocks noChangeArrowheads="1"/>
              </p:cNvSpPr>
              <p:nvPr/>
            </p:nvSpPr>
            <p:spPr bwMode="auto">
              <a:xfrm>
                <a:off x="3188" y="1985"/>
                <a:ext cx="28" cy="145"/>
              </a:xfrm>
              <a:prstGeom prst="rect">
                <a:avLst/>
              </a:prstGeom>
              <a:solidFill>
                <a:srgbClr val="FDF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3" name="Rectangle 346"/>
              <p:cNvSpPr>
                <a:spLocks noChangeArrowheads="1"/>
              </p:cNvSpPr>
              <p:nvPr/>
            </p:nvSpPr>
            <p:spPr bwMode="auto">
              <a:xfrm>
                <a:off x="2976" y="1985"/>
                <a:ext cx="212" cy="17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4" name="Rectangle 347"/>
              <p:cNvSpPr>
                <a:spLocks noChangeArrowheads="1"/>
              </p:cNvSpPr>
              <p:nvPr/>
            </p:nvSpPr>
            <p:spPr bwMode="auto">
              <a:xfrm>
                <a:off x="2976" y="2113"/>
                <a:ext cx="212" cy="17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5" name="Rectangle 348"/>
              <p:cNvSpPr>
                <a:spLocks noChangeArrowheads="1"/>
              </p:cNvSpPr>
              <p:nvPr/>
            </p:nvSpPr>
            <p:spPr bwMode="auto">
              <a:xfrm>
                <a:off x="2976" y="2002"/>
                <a:ext cx="22" cy="111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6" name="Rectangle 349"/>
              <p:cNvSpPr>
                <a:spLocks noChangeArrowheads="1"/>
              </p:cNvSpPr>
              <p:nvPr/>
            </p:nvSpPr>
            <p:spPr bwMode="auto">
              <a:xfrm>
                <a:off x="3166" y="2002"/>
                <a:ext cx="22" cy="111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7" name="Rectangle 350"/>
              <p:cNvSpPr>
                <a:spLocks noChangeArrowheads="1"/>
              </p:cNvSpPr>
              <p:nvPr/>
            </p:nvSpPr>
            <p:spPr bwMode="auto">
              <a:xfrm>
                <a:off x="2998" y="2002"/>
                <a:ext cx="168" cy="16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8" name="Rectangle 351"/>
              <p:cNvSpPr>
                <a:spLocks noChangeArrowheads="1"/>
              </p:cNvSpPr>
              <p:nvPr/>
            </p:nvSpPr>
            <p:spPr bwMode="auto">
              <a:xfrm>
                <a:off x="2998" y="2096"/>
                <a:ext cx="168" cy="17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9" name="Rectangle 352"/>
              <p:cNvSpPr>
                <a:spLocks noChangeArrowheads="1"/>
              </p:cNvSpPr>
              <p:nvPr/>
            </p:nvSpPr>
            <p:spPr bwMode="auto">
              <a:xfrm>
                <a:off x="2998" y="2018"/>
                <a:ext cx="28" cy="78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0" name="Rectangle 353"/>
              <p:cNvSpPr>
                <a:spLocks noChangeArrowheads="1"/>
              </p:cNvSpPr>
              <p:nvPr/>
            </p:nvSpPr>
            <p:spPr bwMode="auto">
              <a:xfrm>
                <a:off x="3138" y="2018"/>
                <a:ext cx="28" cy="78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1" name="Rectangle 354"/>
              <p:cNvSpPr>
                <a:spLocks noChangeArrowheads="1"/>
              </p:cNvSpPr>
              <p:nvPr/>
            </p:nvSpPr>
            <p:spPr bwMode="auto">
              <a:xfrm>
                <a:off x="3026" y="2018"/>
                <a:ext cx="112" cy="17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2" name="Rectangle 355"/>
              <p:cNvSpPr>
                <a:spLocks noChangeArrowheads="1"/>
              </p:cNvSpPr>
              <p:nvPr/>
            </p:nvSpPr>
            <p:spPr bwMode="auto">
              <a:xfrm>
                <a:off x="3026" y="2080"/>
                <a:ext cx="112" cy="16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3" name="Rectangle 356"/>
              <p:cNvSpPr>
                <a:spLocks noChangeArrowheads="1"/>
              </p:cNvSpPr>
              <p:nvPr/>
            </p:nvSpPr>
            <p:spPr bwMode="auto">
              <a:xfrm>
                <a:off x="3026" y="2035"/>
                <a:ext cx="28" cy="45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4" name="Rectangle 357"/>
              <p:cNvSpPr>
                <a:spLocks noChangeArrowheads="1"/>
              </p:cNvSpPr>
              <p:nvPr/>
            </p:nvSpPr>
            <p:spPr bwMode="auto">
              <a:xfrm>
                <a:off x="3110" y="2035"/>
                <a:ext cx="28" cy="45"/>
              </a:xfrm>
              <a:prstGeom prst="rect">
                <a:avLst/>
              </a:prstGeom>
              <a:solidFill>
                <a:srgbClr val="FEF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5" name="Rectangle 358"/>
              <p:cNvSpPr>
                <a:spLocks noChangeArrowheads="1"/>
              </p:cNvSpPr>
              <p:nvPr/>
            </p:nvSpPr>
            <p:spPr bwMode="auto">
              <a:xfrm>
                <a:off x="3054" y="2035"/>
                <a:ext cx="56" cy="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6" name="Rectangle 359"/>
              <p:cNvSpPr>
                <a:spLocks noChangeArrowheads="1"/>
              </p:cNvSpPr>
              <p:nvPr/>
            </p:nvSpPr>
            <p:spPr bwMode="auto">
              <a:xfrm>
                <a:off x="803" y="556"/>
                <a:ext cx="4558" cy="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7" name="Rectangle 360"/>
              <p:cNvSpPr>
                <a:spLocks noChangeArrowheads="1"/>
              </p:cNvSpPr>
              <p:nvPr/>
            </p:nvSpPr>
            <p:spPr bwMode="auto">
              <a:xfrm>
                <a:off x="803" y="556"/>
                <a:ext cx="4558" cy="3008"/>
              </a:xfrm>
              <a:prstGeom prst="rect">
                <a:avLst/>
              </a:prstGeom>
              <a:noFill/>
              <a:ln w="174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8" name="Line 361"/>
              <p:cNvSpPr>
                <a:spLocks noChangeShapeType="1"/>
              </p:cNvSpPr>
              <p:nvPr/>
            </p:nvSpPr>
            <p:spPr bwMode="auto">
              <a:xfrm>
                <a:off x="803" y="556"/>
                <a:ext cx="1" cy="30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9" name="Line 362"/>
              <p:cNvSpPr>
                <a:spLocks noChangeShapeType="1"/>
              </p:cNvSpPr>
              <p:nvPr/>
            </p:nvSpPr>
            <p:spPr bwMode="auto">
              <a:xfrm>
                <a:off x="769" y="3564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0" name="Line 363"/>
              <p:cNvSpPr>
                <a:spLocks noChangeShapeType="1"/>
              </p:cNvSpPr>
              <p:nvPr/>
            </p:nvSpPr>
            <p:spPr bwMode="auto">
              <a:xfrm>
                <a:off x="769" y="3413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1" name="Line 364"/>
              <p:cNvSpPr>
                <a:spLocks noChangeShapeType="1"/>
              </p:cNvSpPr>
              <p:nvPr/>
            </p:nvSpPr>
            <p:spPr bwMode="auto">
              <a:xfrm>
                <a:off x="769" y="3263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2" name="Line 365"/>
              <p:cNvSpPr>
                <a:spLocks noChangeShapeType="1"/>
              </p:cNvSpPr>
              <p:nvPr/>
            </p:nvSpPr>
            <p:spPr bwMode="auto">
              <a:xfrm>
                <a:off x="769" y="3112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3" name="Line 366"/>
              <p:cNvSpPr>
                <a:spLocks noChangeShapeType="1"/>
              </p:cNvSpPr>
              <p:nvPr/>
            </p:nvSpPr>
            <p:spPr bwMode="auto">
              <a:xfrm>
                <a:off x="769" y="2961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4" name="Line 367"/>
              <p:cNvSpPr>
                <a:spLocks noChangeShapeType="1"/>
              </p:cNvSpPr>
              <p:nvPr/>
            </p:nvSpPr>
            <p:spPr bwMode="auto">
              <a:xfrm>
                <a:off x="769" y="2811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5" name="Line 368"/>
              <p:cNvSpPr>
                <a:spLocks noChangeShapeType="1"/>
              </p:cNvSpPr>
              <p:nvPr/>
            </p:nvSpPr>
            <p:spPr bwMode="auto">
              <a:xfrm>
                <a:off x="769" y="2660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6" name="Line 369"/>
              <p:cNvSpPr>
                <a:spLocks noChangeShapeType="1"/>
              </p:cNvSpPr>
              <p:nvPr/>
            </p:nvSpPr>
            <p:spPr bwMode="auto">
              <a:xfrm>
                <a:off x="769" y="2509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7" name="Line 370"/>
              <p:cNvSpPr>
                <a:spLocks noChangeShapeType="1"/>
              </p:cNvSpPr>
              <p:nvPr/>
            </p:nvSpPr>
            <p:spPr bwMode="auto">
              <a:xfrm>
                <a:off x="769" y="2359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8" name="Line 371"/>
              <p:cNvSpPr>
                <a:spLocks noChangeShapeType="1"/>
              </p:cNvSpPr>
              <p:nvPr/>
            </p:nvSpPr>
            <p:spPr bwMode="auto">
              <a:xfrm>
                <a:off x="769" y="2208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9" name="Line 372"/>
              <p:cNvSpPr>
                <a:spLocks noChangeShapeType="1"/>
              </p:cNvSpPr>
              <p:nvPr/>
            </p:nvSpPr>
            <p:spPr bwMode="auto">
              <a:xfrm>
                <a:off x="769" y="2063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0" name="Line 373"/>
              <p:cNvSpPr>
                <a:spLocks noChangeShapeType="1"/>
              </p:cNvSpPr>
              <p:nvPr/>
            </p:nvSpPr>
            <p:spPr bwMode="auto">
              <a:xfrm>
                <a:off x="769" y="1912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1" name="Line 374"/>
              <p:cNvSpPr>
                <a:spLocks noChangeShapeType="1"/>
              </p:cNvSpPr>
              <p:nvPr/>
            </p:nvSpPr>
            <p:spPr bwMode="auto">
              <a:xfrm>
                <a:off x="769" y="1762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2" name="Line 375"/>
              <p:cNvSpPr>
                <a:spLocks noChangeShapeType="1"/>
              </p:cNvSpPr>
              <p:nvPr/>
            </p:nvSpPr>
            <p:spPr bwMode="auto">
              <a:xfrm>
                <a:off x="769" y="1611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3" name="Line 376"/>
              <p:cNvSpPr>
                <a:spLocks noChangeShapeType="1"/>
              </p:cNvSpPr>
              <p:nvPr/>
            </p:nvSpPr>
            <p:spPr bwMode="auto">
              <a:xfrm>
                <a:off x="769" y="1460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4" name="Line 377"/>
              <p:cNvSpPr>
                <a:spLocks noChangeShapeType="1"/>
              </p:cNvSpPr>
              <p:nvPr/>
            </p:nvSpPr>
            <p:spPr bwMode="auto">
              <a:xfrm>
                <a:off x="769" y="1310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5" name="Line 378"/>
              <p:cNvSpPr>
                <a:spLocks noChangeShapeType="1"/>
              </p:cNvSpPr>
              <p:nvPr/>
            </p:nvSpPr>
            <p:spPr bwMode="auto">
              <a:xfrm>
                <a:off x="769" y="1159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6" name="Line 379"/>
              <p:cNvSpPr>
                <a:spLocks noChangeShapeType="1"/>
              </p:cNvSpPr>
              <p:nvPr/>
            </p:nvSpPr>
            <p:spPr bwMode="auto">
              <a:xfrm>
                <a:off x="769" y="1008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7" name="Line 380"/>
              <p:cNvSpPr>
                <a:spLocks noChangeShapeType="1"/>
              </p:cNvSpPr>
              <p:nvPr/>
            </p:nvSpPr>
            <p:spPr bwMode="auto">
              <a:xfrm>
                <a:off x="769" y="858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8" name="Line 381"/>
              <p:cNvSpPr>
                <a:spLocks noChangeShapeType="1"/>
              </p:cNvSpPr>
              <p:nvPr/>
            </p:nvSpPr>
            <p:spPr bwMode="auto">
              <a:xfrm>
                <a:off x="769" y="707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9" name="Line 382"/>
              <p:cNvSpPr>
                <a:spLocks noChangeShapeType="1"/>
              </p:cNvSpPr>
              <p:nvPr/>
            </p:nvSpPr>
            <p:spPr bwMode="auto">
              <a:xfrm>
                <a:off x="769" y="556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0" name="Line 383"/>
              <p:cNvSpPr>
                <a:spLocks noChangeShapeType="1"/>
              </p:cNvSpPr>
              <p:nvPr/>
            </p:nvSpPr>
            <p:spPr bwMode="auto">
              <a:xfrm>
                <a:off x="752" y="3564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1" name="Line 384"/>
              <p:cNvSpPr>
                <a:spLocks noChangeShapeType="1"/>
              </p:cNvSpPr>
              <p:nvPr/>
            </p:nvSpPr>
            <p:spPr bwMode="auto">
              <a:xfrm>
                <a:off x="752" y="3263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2" name="Line 385"/>
              <p:cNvSpPr>
                <a:spLocks noChangeShapeType="1"/>
              </p:cNvSpPr>
              <p:nvPr/>
            </p:nvSpPr>
            <p:spPr bwMode="auto">
              <a:xfrm>
                <a:off x="752" y="2961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3" name="Line 386"/>
              <p:cNvSpPr>
                <a:spLocks noChangeShapeType="1"/>
              </p:cNvSpPr>
              <p:nvPr/>
            </p:nvSpPr>
            <p:spPr bwMode="auto">
              <a:xfrm>
                <a:off x="752" y="2660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4" name="Line 387"/>
              <p:cNvSpPr>
                <a:spLocks noChangeShapeType="1"/>
              </p:cNvSpPr>
              <p:nvPr/>
            </p:nvSpPr>
            <p:spPr bwMode="auto">
              <a:xfrm>
                <a:off x="752" y="2359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5" name="Line 388"/>
              <p:cNvSpPr>
                <a:spLocks noChangeShapeType="1"/>
              </p:cNvSpPr>
              <p:nvPr/>
            </p:nvSpPr>
            <p:spPr bwMode="auto">
              <a:xfrm>
                <a:off x="752" y="2063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6" name="Line 389"/>
              <p:cNvSpPr>
                <a:spLocks noChangeShapeType="1"/>
              </p:cNvSpPr>
              <p:nvPr/>
            </p:nvSpPr>
            <p:spPr bwMode="auto">
              <a:xfrm>
                <a:off x="752" y="1762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7" name="Line 390"/>
              <p:cNvSpPr>
                <a:spLocks noChangeShapeType="1"/>
              </p:cNvSpPr>
              <p:nvPr/>
            </p:nvSpPr>
            <p:spPr bwMode="auto">
              <a:xfrm>
                <a:off x="752" y="1460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" name="Line 391"/>
              <p:cNvSpPr>
                <a:spLocks noChangeShapeType="1"/>
              </p:cNvSpPr>
              <p:nvPr/>
            </p:nvSpPr>
            <p:spPr bwMode="auto">
              <a:xfrm>
                <a:off x="752" y="1159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9" name="Line 392"/>
              <p:cNvSpPr>
                <a:spLocks noChangeShapeType="1"/>
              </p:cNvSpPr>
              <p:nvPr/>
            </p:nvSpPr>
            <p:spPr bwMode="auto">
              <a:xfrm>
                <a:off x="752" y="858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0" name="Line 393"/>
              <p:cNvSpPr>
                <a:spLocks noChangeShapeType="1"/>
              </p:cNvSpPr>
              <p:nvPr/>
            </p:nvSpPr>
            <p:spPr bwMode="auto">
              <a:xfrm>
                <a:off x="752" y="556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1" name="Line 394"/>
              <p:cNvSpPr>
                <a:spLocks noChangeShapeType="1"/>
              </p:cNvSpPr>
              <p:nvPr/>
            </p:nvSpPr>
            <p:spPr bwMode="auto">
              <a:xfrm>
                <a:off x="803" y="3564"/>
                <a:ext cx="45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" name="Line 395"/>
              <p:cNvSpPr>
                <a:spLocks noChangeShapeType="1"/>
              </p:cNvSpPr>
              <p:nvPr/>
            </p:nvSpPr>
            <p:spPr bwMode="auto">
              <a:xfrm flipV="1">
                <a:off x="803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3" name="Line 396"/>
              <p:cNvSpPr>
                <a:spLocks noChangeShapeType="1"/>
              </p:cNvSpPr>
              <p:nvPr/>
            </p:nvSpPr>
            <p:spPr bwMode="auto">
              <a:xfrm flipV="1">
                <a:off x="953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4" name="Line 397"/>
              <p:cNvSpPr>
                <a:spLocks noChangeShapeType="1"/>
              </p:cNvSpPr>
              <p:nvPr/>
            </p:nvSpPr>
            <p:spPr bwMode="auto">
              <a:xfrm flipV="1">
                <a:off x="1104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5" name="Line 398"/>
              <p:cNvSpPr>
                <a:spLocks noChangeShapeType="1"/>
              </p:cNvSpPr>
              <p:nvPr/>
            </p:nvSpPr>
            <p:spPr bwMode="auto">
              <a:xfrm flipV="1">
                <a:off x="1261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6" name="Line 399"/>
              <p:cNvSpPr>
                <a:spLocks noChangeShapeType="1"/>
              </p:cNvSpPr>
              <p:nvPr/>
            </p:nvSpPr>
            <p:spPr bwMode="auto">
              <a:xfrm flipV="1">
                <a:off x="1412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7" name="Line 400"/>
              <p:cNvSpPr>
                <a:spLocks noChangeShapeType="1"/>
              </p:cNvSpPr>
              <p:nvPr/>
            </p:nvSpPr>
            <p:spPr bwMode="auto">
              <a:xfrm flipV="1">
                <a:off x="1562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8" name="Line 401"/>
              <p:cNvSpPr>
                <a:spLocks noChangeShapeType="1"/>
              </p:cNvSpPr>
              <p:nvPr/>
            </p:nvSpPr>
            <p:spPr bwMode="auto">
              <a:xfrm flipV="1">
                <a:off x="1713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9" name="Line 402"/>
              <p:cNvSpPr>
                <a:spLocks noChangeShapeType="1"/>
              </p:cNvSpPr>
              <p:nvPr/>
            </p:nvSpPr>
            <p:spPr bwMode="auto">
              <a:xfrm flipV="1">
                <a:off x="1864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0" name="Line 403"/>
              <p:cNvSpPr>
                <a:spLocks noChangeShapeType="1"/>
              </p:cNvSpPr>
              <p:nvPr/>
            </p:nvSpPr>
            <p:spPr bwMode="auto">
              <a:xfrm flipV="1">
                <a:off x="2021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1" name="Line 404"/>
              <p:cNvSpPr>
                <a:spLocks noChangeShapeType="1"/>
              </p:cNvSpPr>
              <p:nvPr/>
            </p:nvSpPr>
            <p:spPr bwMode="auto">
              <a:xfrm flipV="1">
                <a:off x="2171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2" name="Line 405"/>
              <p:cNvSpPr>
                <a:spLocks noChangeShapeType="1"/>
              </p:cNvSpPr>
              <p:nvPr/>
            </p:nvSpPr>
            <p:spPr bwMode="auto">
              <a:xfrm flipV="1">
                <a:off x="2322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3" name="Line 406"/>
              <p:cNvSpPr>
                <a:spLocks noChangeShapeType="1"/>
              </p:cNvSpPr>
              <p:nvPr/>
            </p:nvSpPr>
            <p:spPr bwMode="auto">
              <a:xfrm flipV="1">
                <a:off x="2473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4" name="Line 407"/>
              <p:cNvSpPr>
                <a:spLocks noChangeShapeType="1"/>
              </p:cNvSpPr>
              <p:nvPr/>
            </p:nvSpPr>
            <p:spPr bwMode="auto">
              <a:xfrm flipV="1">
                <a:off x="2624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5" name="Line 408"/>
              <p:cNvSpPr>
                <a:spLocks noChangeShapeType="1"/>
              </p:cNvSpPr>
              <p:nvPr/>
            </p:nvSpPr>
            <p:spPr bwMode="auto">
              <a:xfrm flipV="1">
                <a:off x="2780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6" name="Line 409"/>
              <p:cNvSpPr>
                <a:spLocks noChangeShapeType="1"/>
              </p:cNvSpPr>
              <p:nvPr/>
            </p:nvSpPr>
            <p:spPr bwMode="auto">
              <a:xfrm flipV="1">
                <a:off x="2931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7" name="Line 410"/>
              <p:cNvSpPr>
                <a:spLocks noChangeShapeType="1"/>
              </p:cNvSpPr>
              <p:nvPr/>
            </p:nvSpPr>
            <p:spPr bwMode="auto">
              <a:xfrm flipV="1">
                <a:off x="3082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8" name="Line 411"/>
              <p:cNvSpPr>
                <a:spLocks noChangeShapeType="1"/>
              </p:cNvSpPr>
              <p:nvPr/>
            </p:nvSpPr>
            <p:spPr bwMode="auto">
              <a:xfrm flipV="1">
                <a:off x="3233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9" name="Line 412"/>
              <p:cNvSpPr>
                <a:spLocks noChangeShapeType="1"/>
              </p:cNvSpPr>
              <p:nvPr/>
            </p:nvSpPr>
            <p:spPr bwMode="auto">
              <a:xfrm flipV="1">
                <a:off x="3384" y="356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153" name="Line 413"/>
            <p:cNvSpPr>
              <a:spLocks noChangeShapeType="1"/>
            </p:cNvSpPr>
            <p:nvPr/>
          </p:nvSpPr>
          <p:spPr bwMode="auto">
            <a:xfrm flipV="1">
              <a:off x="8643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4" name="Line 414"/>
            <p:cNvSpPr>
              <a:spLocks noChangeShapeType="1"/>
            </p:cNvSpPr>
            <p:nvPr/>
          </p:nvSpPr>
          <p:spPr bwMode="auto">
            <a:xfrm flipV="1">
              <a:off x="8794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5" name="Line 415"/>
            <p:cNvSpPr>
              <a:spLocks noChangeShapeType="1"/>
            </p:cNvSpPr>
            <p:nvPr/>
          </p:nvSpPr>
          <p:spPr bwMode="auto">
            <a:xfrm flipV="1">
              <a:off x="8945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6" name="Line 416"/>
            <p:cNvSpPr>
              <a:spLocks noChangeShapeType="1"/>
            </p:cNvSpPr>
            <p:nvPr/>
          </p:nvSpPr>
          <p:spPr bwMode="auto">
            <a:xfrm flipV="1">
              <a:off x="9096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7" name="Line 417"/>
            <p:cNvSpPr>
              <a:spLocks noChangeShapeType="1"/>
            </p:cNvSpPr>
            <p:nvPr/>
          </p:nvSpPr>
          <p:spPr bwMode="auto">
            <a:xfrm flipV="1">
              <a:off x="9246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8" name="Line 418"/>
            <p:cNvSpPr>
              <a:spLocks noChangeShapeType="1"/>
            </p:cNvSpPr>
            <p:nvPr/>
          </p:nvSpPr>
          <p:spPr bwMode="auto">
            <a:xfrm flipV="1">
              <a:off x="9403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" name="Line 419"/>
            <p:cNvSpPr>
              <a:spLocks noChangeShapeType="1"/>
            </p:cNvSpPr>
            <p:nvPr/>
          </p:nvSpPr>
          <p:spPr bwMode="auto">
            <a:xfrm flipV="1">
              <a:off x="9554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" name="Line 420"/>
            <p:cNvSpPr>
              <a:spLocks noChangeShapeType="1"/>
            </p:cNvSpPr>
            <p:nvPr/>
          </p:nvSpPr>
          <p:spPr bwMode="auto">
            <a:xfrm flipV="1">
              <a:off x="9704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" name="Line 421"/>
            <p:cNvSpPr>
              <a:spLocks noChangeShapeType="1"/>
            </p:cNvSpPr>
            <p:nvPr/>
          </p:nvSpPr>
          <p:spPr bwMode="auto">
            <a:xfrm flipV="1">
              <a:off x="9855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" name="Line 422"/>
            <p:cNvSpPr>
              <a:spLocks noChangeShapeType="1"/>
            </p:cNvSpPr>
            <p:nvPr/>
          </p:nvSpPr>
          <p:spPr bwMode="auto">
            <a:xfrm flipV="1">
              <a:off x="10006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" name="Line 423"/>
            <p:cNvSpPr>
              <a:spLocks noChangeShapeType="1"/>
            </p:cNvSpPr>
            <p:nvPr/>
          </p:nvSpPr>
          <p:spPr bwMode="auto">
            <a:xfrm flipV="1">
              <a:off x="10163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" name="Line 424"/>
            <p:cNvSpPr>
              <a:spLocks noChangeShapeType="1"/>
            </p:cNvSpPr>
            <p:nvPr/>
          </p:nvSpPr>
          <p:spPr bwMode="auto">
            <a:xfrm flipV="1">
              <a:off x="10313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" name="Line 425"/>
            <p:cNvSpPr>
              <a:spLocks noChangeShapeType="1"/>
            </p:cNvSpPr>
            <p:nvPr/>
          </p:nvSpPr>
          <p:spPr bwMode="auto">
            <a:xfrm flipV="1">
              <a:off x="10464" y="276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" name="Line 426"/>
            <p:cNvSpPr>
              <a:spLocks noChangeShapeType="1"/>
            </p:cNvSpPr>
            <p:nvPr/>
          </p:nvSpPr>
          <p:spPr bwMode="auto">
            <a:xfrm flipV="1">
              <a:off x="5906" y="271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" name="Line 427"/>
            <p:cNvSpPr>
              <a:spLocks noChangeShapeType="1"/>
            </p:cNvSpPr>
            <p:nvPr/>
          </p:nvSpPr>
          <p:spPr bwMode="auto">
            <a:xfrm flipV="1">
              <a:off x="6665" y="271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" name="Line 428"/>
            <p:cNvSpPr>
              <a:spLocks noChangeShapeType="1"/>
            </p:cNvSpPr>
            <p:nvPr/>
          </p:nvSpPr>
          <p:spPr bwMode="auto">
            <a:xfrm flipV="1">
              <a:off x="7425" y="271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" name="Line 429"/>
            <p:cNvSpPr>
              <a:spLocks noChangeShapeType="1"/>
            </p:cNvSpPr>
            <p:nvPr/>
          </p:nvSpPr>
          <p:spPr bwMode="auto">
            <a:xfrm flipV="1">
              <a:off x="8185" y="271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" name="Line 430"/>
            <p:cNvSpPr>
              <a:spLocks noChangeShapeType="1"/>
            </p:cNvSpPr>
            <p:nvPr/>
          </p:nvSpPr>
          <p:spPr bwMode="auto">
            <a:xfrm flipV="1">
              <a:off x="8945" y="271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" name="Line 431"/>
            <p:cNvSpPr>
              <a:spLocks noChangeShapeType="1"/>
            </p:cNvSpPr>
            <p:nvPr/>
          </p:nvSpPr>
          <p:spPr bwMode="auto">
            <a:xfrm flipV="1">
              <a:off x="9704" y="271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2" name="Line 432"/>
            <p:cNvSpPr>
              <a:spLocks noChangeShapeType="1"/>
            </p:cNvSpPr>
            <p:nvPr/>
          </p:nvSpPr>
          <p:spPr bwMode="auto">
            <a:xfrm flipV="1">
              <a:off x="10464" y="2713"/>
              <a:ext cx="1" cy="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" name="Freeform 433"/>
            <p:cNvSpPr>
              <a:spLocks/>
            </p:cNvSpPr>
            <p:nvPr/>
          </p:nvSpPr>
          <p:spPr bwMode="auto">
            <a:xfrm>
              <a:off x="5906" y="-245"/>
              <a:ext cx="4558" cy="3008"/>
            </a:xfrm>
            <a:custGeom>
              <a:avLst/>
              <a:gdLst>
                <a:gd name="T0" fmla="*/ 2147483647 w 816"/>
                <a:gd name="T1" fmla="*/ 0 h 539"/>
                <a:gd name="T2" fmla="*/ 2147483647 w 816"/>
                <a:gd name="T3" fmla="*/ 0 h 539"/>
                <a:gd name="T4" fmla="*/ 2147483647 w 816"/>
                <a:gd name="T5" fmla="*/ 0 h 539"/>
                <a:gd name="T6" fmla="*/ 2147483647 w 816"/>
                <a:gd name="T7" fmla="*/ 0 h 539"/>
                <a:gd name="T8" fmla="*/ 2147483647 w 816"/>
                <a:gd name="T9" fmla="*/ 0 h 539"/>
                <a:gd name="T10" fmla="*/ 2147483647 w 816"/>
                <a:gd name="T11" fmla="*/ 0 h 539"/>
                <a:gd name="T12" fmla="*/ 2147483647 w 816"/>
                <a:gd name="T13" fmla="*/ 0 h 539"/>
                <a:gd name="T14" fmla="*/ 2147483647 w 816"/>
                <a:gd name="T15" fmla="*/ 0 h 539"/>
                <a:gd name="T16" fmla="*/ 2147483647 w 816"/>
                <a:gd name="T17" fmla="*/ 0 h 539"/>
                <a:gd name="T18" fmla="*/ 2147483647 w 816"/>
                <a:gd name="T19" fmla="*/ 0 h 539"/>
                <a:gd name="T20" fmla="*/ 2147483647 w 816"/>
                <a:gd name="T21" fmla="*/ 2147483647 h 539"/>
                <a:gd name="T22" fmla="*/ 2147483647 w 816"/>
                <a:gd name="T23" fmla="*/ 2147483647 h 539"/>
                <a:gd name="T24" fmla="*/ 2147483647 w 816"/>
                <a:gd name="T25" fmla="*/ 2147483647 h 539"/>
                <a:gd name="T26" fmla="*/ 2147483647 w 816"/>
                <a:gd name="T27" fmla="*/ 2147483647 h 539"/>
                <a:gd name="T28" fmla="*/ 2147483647 w 816"/>
                <a:gd name="T29" fmla="*/ 2147483647 h 539"/>
                <a:gd name="T30" fmla="*/ 2147483647 w 816"/>
                <a:gd name="T31" fmla="*/ 2147483647 h 539"/>
                <a:gd name="T32" fmla="*/ 2147483647 w 816"/>
                <a:gd name="T33" fmla="*/ 2147483647 h 539"/>
                <a:gd name="T34" fmla="*/ 2147483647 w 816"/>
                <a:gd name="T35" fmla="*/ 2147483647 h 539"/>
                <a:gd name="T36" fmla="*/ 2147483647 w 816"/>
                <a:gd name="T37" fmla="*/ 2147483647 h 539"/>
                <a:gd name="T38" fmla="*/ 2147483647 w 816"/>
                <a:gd name="T39" fmla="*/ 2147483647 h 539"/>
                <a:gd name="T40" fmla="*/ 2147483647 w 816"/>
                <a:gd name="T41" fmla="*/ 2147483647 h 539"/>
                <a:gd name="T42" fmla="*/ 2147483647 w 816"/>
                <a:gd name="T43" fmla="*/ 2147483647 h 539"/>
                <a:gd name="T44" fmla="*/ 2147483647 w 816"/>
                <a:gd name="T45" fmla="*/ 2147483647 h 539"/>
                <a:gd name="T46" fmla="*/ 2147483647 w 816"/>
                <a:gd name="T47" fmla="*/ 2147483647 h 539"/>
                <a:gd name="T48" fmla="*/ 2147483647 w 816"/>
                <a:gd name="T49" fmla="*/ 2147483647 h 539"/>
                <a:gd name="T50" fmla="*/ 2147483647 w 816"/>
                <a:gd name="T51" fmla="*/ 2147483647 h 539"/>
                <a:gd name="T52" fmla="*/ 2147483647 w 816"/>
                <a:gd name="T53" fmla="*/ 2147483647 h 539"/>
                <a:gd name="T54" fmla="*/ 2147483647 w 816"/>
                <a:gd name="T55" fmla="*/ 2147483647 h 539"/>
                <a:gd name="T56" fmla="*/ 2147483647 w 816"/>
                <a:gd name="T57" fmla="*/ 2147483647 h 539"/>
                <a:gd name="T58" fmla="*/ 2147483647 w 816"/>
                <a:gd name="T59" fmla="*/ 2147483647 h 539"/>
                <a:gd name="T60" fmla="*/ 2147483647 w 816"/>
                <a:gd name="T61" fmla="*/ 2147483647 h 539"/>
                <a:gd name="T62" fmla="*/ 2147483647 w 816"/>
                <a:gd name="T63" fmla="*/ 2147483647 h 539"/>
                <a:gd name="T64" fmla="*/ 2147483647 w 816"/>
                <a:gd name="T65" fmla="*/ 2147483647 h 539"/>
                <a:gd name="T66" fmla="*/ 2147483647 w 816"/>
                <a:gd name="T67" fmla="*/ 2147483647 h 539"/>
                <a:gd name="T68" fmla="*/ 2147483647 w 816"/>
                <a:gd name="T69" fmla="*/ 2147483647 h 539"/>
                <a:gd name="T70" fmla="*/ 2147483647 w 816"/>
                <a:gd name="T71" fmla="*/ 2147483647 h 539"/>
                <a:gd name="T72" fmla="*/ 2147483647 w 816"/>
                <a:gd name="T73" fmla="*/ 2147483647 h 539"/>
                <a:gd name="T74" fmla="*/ 2147483647 w 816"/>
                <a:gd name="T75" fmla="*/ 2147483647 h 539"/>
                <a:gd name="T76" fmla="*/ 2147483647 w 816"/>
                <a:gd name="T77" fmla="*/ 2147483647 h 539"/>
                <a:gd name="T78" fmla="*/ 2147483647 w 816"/>
                <a:gd name="T79" fmla="*/ 2147483647 h 539"/>
                <a:gd name="T80" fmla="*/ 2147483647 w 816"/>
                <a:gd name="T81" fmla="*/ 2147483647 h 539"/>
                <a:gd name="T82" fmla="*/ 2147483647 w 816"/>
                <a:gd name="T83" fmla="*/ 2147483647 h 539"/>
                <a:gd name="T84" fmla="*/ 2147483647 w 816"/>
                <a:gd name="T85" fmla="*/ 2147483647 h 539"/>
                <a:gd name="T86" fmla="*/ 2147483647 w 816"/>
                <a:gd name="T87" fmla="*/ 2147483647 h 539"/>
                <a:gd name="T88" fmla="*/ 2147483647 w 816"/>
                <a:gd name="T89" fmla="*/ 2147483647 h 539"/>
                <a:gd name="T90" fmla="*/ 2147483647 w 816"/>
                <a:gd name="T91" fmla="*/ 2147483647 h 539"/>
                <a:gd name="T92" fmla="*/ 2147483647 w 816"/>
                <a:gd name="T93" fmla="*/ 2147483647 h 539"/>
                <a:gd name="T94" fmla="*/ 2147483647 w 816"/>
                <a:gd name="T95" fmla="*/ 2147483647 h 539"/>
                <a:gd name="T96" fmla="*/ 2147483647 w 816"/>
                <a:gd name="T97" fmla="*/ 2147483647 h 539"/>
                <a:gd name="T98" fmla="*/ 2147483647 w 816"/>
                <a:gd name="T99" fmla="*/ 2147483647 h 539"/>
                <a:gd name="T100" fmla="*/ 2147483647 w 816"/>
                <a:gd name="T101" fmla="*/ 2147483647 h 539"/>
                <a:gd name="T102" fmla="*/ 2147483647 w 816"/>
                <a:gd name="T103" fmla="*/ 2147483647 h 539"/>
                <a:gd name="T104" fmla="*/ 2147483647 w 816"/>
                <a:gd name="T105" fmla="*/ 2147483647 h 539"/>
                <a:gd name="T106" fmla="*/ 2147483647 w 816"/>
                <a:gd name="T107" fmla="*/ 2147483647 h 539"/>
                <a:gd name="T108" fmla="*/ 2147483647 w 816"/>
                <a:gd name="T109" fmla="*/ 2147483647 h 539"/>
                <a:gd name="T110" fmla="*/ 2147483647 w 816"/>
                <a:gd name="T111" fmla="*/ 2147483647 h 539"/>
                <a:gd name="T112" fmla="*/ 2147483647 w 816"/>
                <a:gd name="T113" fmla="*/ 2147483647 h 539"/>
                <a:gd name="T114" fmla="*/ 2147483647 w 816"/>
                <a:gd name="T115" fmla="*/ 2147483647 h 539"/>
                <a:gd name="T116" fmla="*/ 2147483647 w 816"/>
                <a:gd name="T117" fmla="*/ 2147483647 h 539"/>
                <a:gd name="T118" fmla="*/ 2147483647 w 816"/>
                <a:gd name="T119" fmla="*/ 2147483647 h 5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6"/>
                <a:gd name="T181" fmla="*/ 0 h 539"/>
                <a:gd name="T182" fmla="*/ 816 w 816"/>
                <a:gd name="T183" fmla="*/ 539 h 5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6" h="539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3" y="135"/>
                  </a:lnTo>
                  <a:lnTo>
                    <a:pt x="150" y="135"/>
                  </a:lnTo>
                  <a:lnTo>
                    <a:pt x="156" y="135"/>
                  </a:lnTo>
                  <a:lnTo>
                    <a:pt x="163" y="135"/>
                  </a:lnTo>
                  <a:lnTo>
                    <a:pt x="170" y="135"/>
                  </a:lnTo>
                  <a:lnTo>
                    <a:pt x="177" y="270"/>
                  </a:lnTo>
                  <a:lnTo>
                    <a:pt x="184" y="270"/>
                  </a:lnTo>
                  <a:lnTo>
                    <a:pt x="190" y="270"/>
                  </a:lnTo>
                  <a:lnTo>
                    <a:pt x="197" y="270"/>
                  </a:lnTo>
                  <a:lnTo>
                    <a:pt x="204" y="270"/>
                  </a:lnTo>
                  <a:lnTo>
                    <a:pt x="211" y="270"/>
                  </a:lnTo>
                  <a:lnTo>
                    <a:pt x="218" y="270"/>
                  </a:lnTo>
                  <a:lnTo>
                    <a:pt x="224" y="270"/>
                  </a:lnTo>
                  <a:lnTo>
                    <a:pt x="231" y="270"/>
                  </a:lnTo>
                  <a:lnTo>
                    <a:pt x="238" y="270"/>
                  </a:lnTo>
                  <a:lnTo>
                    <a:pt x="245" y="270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5" y="270"/>
                  </a:lnTo>
                  <a:lnTo>
                    <a:pt x="272" y="270"/>
                  </a:lnTo>
                  <a:lnTo>
                    <a:pt x="279" y="270"/>
                  </a:lnTo>
                  <a:lnTo>
                    <a:pt x="286" y="270"/>
                  </a:lnTo>
                  <a:lnTo>
                    <a:pt x="292" y="270"/>
                  </a:lnTo>
                  <a:lnTo>
                    <a:pt x="299" y="270"/>
                  </a:lnTo>
                  <a:lnTo>
                    <a:pt x="306" y="270"/>
                  </a:lnTo>
                  <a:lnTo>
                    <a:pt x="313" y="270"/>
                  </a:lnTo>
                  <a:lnTo>
                    <a:pt x="320" y="270"/>
                  </a:lnTo>
                  <a:lnTo>
                    <a:pt x="326" y="270"/>
                  </a:lnTo>
                  <a:lnTo>
                    <a:pt x="333" y="270"/>
                  </a:lnTo>
                  <a:lnTo>
                    <a:pt x="340" y="270"/>
                  </a:lnTo>
                  <a:lnTo>
                    <a:pt x="347" y="270"/>
                  </a:lnTo>
                  <a:lnTo>
                    <a:pt x="354" y="270"/>
                  </a:lnTo>
                  <a:lnTo>
                    <a:pt x="360" y="270"/>
                  </a:lnTo>
                  <a:lnTo>
                    <a:pt x="367" y="270"/>
                  </a:lnTo>
                  <a:lnTo>
                    <a:pt x="374" y="270"/>
                  </a:lnTo>
                  <a:lnTo>
                    <a:pt x="381" y="270"/>
                  </a:lnTo>
                  <a:lnTo>
                    <a:pt x="388" y="270"/>
                  </a:lnTo>
                  <a:lnTo>
                    <a:pt x="394" y="270"/>
                  </a:lnTo>
                  <a:lnTo>
                    <a:pt x="401" y="270"/>
                  </a:lnTo>
                  <a:lnTo>
                    <a:pt x="408" y="270"/>
                  </a:lnTo>
                  <a:lnTo>
                    <a:pt x="415" y="270"/>
                  </a:lnTo>
                  <a:lnTo>
                    <a:pt x="422" y="270"/>
                  </a:lnTo>
                  <a:lnTo>
                    <a:pt x="428" y="270"/>
                  </a:lnTo>
                  <a:lnTo>
                    <a:pt x="435" y="270"/>
                  </a:lnTo>
                  <a:lnTo>
                    <a:pt x="442" y="270"/>
                  </a:lnTo>
                  <a:lnTo>
                    <a:pt x="449" y="270"/>
                  </a:lnTo>
                  <a:lnTo>
                    <a:pt x="456" y="270"/>
                  </a:lnTo>
                  <a:lnTo>
                    <a:pt x="462" y="270"/>
                  </a:lnTo>
                  <a:lnTo>
                    <a:pt x="469" y="270"/>
                  </a:lnTo>
                  <a:lnTo>
                    <a:pt x="476" y="270"/>
                  </a:lnTo>
                  <a:lnTo>
                    <a:pt x="483" y="270"/>
                  </a:lnTo>
                  <a:lnTo>
                    <a:pt x="490" y="270"/>
                  </a:lnTo>
                  <a:lnTo>
                    <a:pt x="496" y="270"/>
                  </a:lnTo>
                  <a:lnTo>
                    <a:pt x="503" y="270"/>
                  </a:lnTo>
                  <a:lnTo>
                    <a:pt x="510" y="270"/>
                  </a:lnTo>
                  <a:lnTo>
                    <a:pt x="517" y="270"/>
                  </a:lnTo>
                  <a:lnTo>
                    <a:pt x="524" y="270"/>
                  </a:lnTo>
                  <a:lnTo>
                    <a:pt x="530" y="270"/>
                  </a:lnTo>
                  <a:lnTo>
                    <a:pt x="537" y="270"/>
                  </a:lnTo>
                  <a:lnTo>
                    <a:pt x="544" y="270"/>
                  </a:lnTo>
                  <a:lnTo>
                    <a:pt x="551" y="270"/>
                  </a:lnTo>
                  <a:lnTo>
                    <a:pt x="558" y="270"/>
                  </a:lnTo>
                  <a:lnTo>
                    <a:pt x="564" y="270"/>
                  </a:lnTo>
                  <a:lnTo>
                    <a:pt x="571" y="270"/>
                  </a:lnTo>
                  <a:lnTo>
                    <a:pt x="578" y="270"/>
                  </a:lnTo>
                  <a:lnTo>
                    <a:pt x="585" y="270"/>
                  </a:lnTo>
                  <a:lnTo>
                    <a:pt x="592" y="270"/>
                  </a:lnTo>
                  <a:lnTo>
                    <a:pt x="598" y="270"/>
                  </a:lnTo>
                  <a:lnTo>
                    <a:pt x="605" y="270"/>
                  </a:lnTo>
                  <a:lnTo>
                    <a:pt x="612" y="270"/>
                  </a:lnTo>
                  <a:lnTo>
                    <a:pt x="619" y="270"/>
                  </a:lnTo>
                  <a:lnTo>
                    <a:pt x="626" y="270"/>
                  </a:lnTo>
                  <a:lnTo>
                    <a:pt x="632" y="270"/>
                  </a:lnTo>
                  <a:lnTo>
                    <a:pt x="639" y="270"/>
                  </a:lnTo>
                  <a:lnTo>
                    <a:pt x="646" y="270"/>
                  </a:lnTo>
                  <a:lnTo>
                    <a:pt x="653" y="270"/>
                  </a:lnTo>
                  <a:lnTo>
                    <a:pt x="660" y="270"/>
                  </a:lnTo>
                  <a:lnTo>
                    <a:pt x="666" y="270"/>
                  </a:lnTo>
                  <a:lnTo>
                    <a:pt x="673" y="270"/>
                  </a:lnTo>
                  <a:lnTo>
                    <a:pt x="680" y="270"/>
                  </a:lnTo>
                  <a:lnTo>
                    <a:pt x="687" y="270"/>
                  </a:lnTo>
                  <a:lnTo>
                    <a:pt x="694" y="270"/>
                  </a:lnTo>
                  <a:lnTo>
                    <a:pt x="700" y="270"/>
                  </a:lnTo>
                  <a:lnTo>
                    <a:pt x="707" y="270"/>
                  </a:lnTo>
                  <a:lnTo>
                    <a:pt x="714" y="270"/>
                  </a:lnTo>
                  <a:lnTo>
                    <a:pt x="721" y="270"/>
                  </a:lnTo>
                  <a:lnTo>
                    <a:pt x="728" y="270"/>
                  </a:lnTo>
                  <a:lnTo>
                    <a:pt x="734" y="404"/>
                  </a:lnTo>
                  <a:lnTo>
                    <a:pt x="741" y="404"/>
                  </a:lnTo>
                  <a:lnTo>
                    <a:pt x="748" y="404"/>
                  </a:lnTo>
                  <a:lnTo>
                    <a:pt x="755" y="404"/>
                  </a:lnTo>
                  <a:lnTo>
                    <a:pt x="762" y="404"/>
                  </a:lnTo>
                  <a:lnTo>
                    <a:pt x="768" y="404"/>
                  </a:lnTo>
                  <a:lnTo>
                    <a:pt x="775" y="404"/>
                  </a:lnTo>
                  <a:lnTo>
                    <a:pt x="782" y="404"/>
                  </a:lnTo>
                  <a:lnTo>
                    <a:pt x="789" y="539"/>
                  </a:lnTo>
                  <a:lnTo>
                    <a:pt x="796" y="539"/>
                  </a:lnTo>
                  <a:lnTo>
                    <a:pt x="802" y="539"/>
                  </a:lnTo>
                  <a:lnTo>
                    <a:pt x="809" y="539"/>
                  </a:lnTo>
                  <a:lnTo>
                    <a:pt x="816" y="539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4" name="Freeform 434"/>
            <p:cNvSpPr>
              <a:spLocks/>
            </p:cNvSpPr>
            <p:nvPr/>
          </p:nvSpPr>
          <p:spPr bwMode="auto">
            <a:xfrm>
              <a:off x="5906" y="-245"/>
              <a:ext cx="4558" cy="3008"/>
            </a:xfrm>
            <a:custGeom>
              <a:avLst/>
              <a:gdLst>
                <a:gd name="T0" fmla="*/ 2147483647 w 816"/>
                <a:gd name="T1" fmla="*/ 0 h 539"/>
                <a:gd name="T2" fmla="*/ 2147483647 w 816"/>
                <a:gd name="T3" fmla="*/ 0 h 539"/>
                <a:gd name="T4" fmla="*/ 2147483647 w 816"/>
                <a:gd name="T5" fmla="*/ 0 h 539"/>
                <a:gd name="T6" fmla="*/ 2147483647 w 816"/>
                <a:gd name="T7" fmla="*/ 0 h 539"/>
                <a:gd name="T8" fmla="*/ 2147483647 w 816"/>
                <a:gd name="T9" fmla="*/ 0 h 539"/>
                <a:gd name="T10" fmla="*/ 2147483647 w 816"/>
                <a:gd name="T11" fmla="*/ 0 h 539"/>
                <a:gd name="T12" fmla="*/ 2147483647 w 816"/>
                <a:gd name="T13" fmla="*/ 0 h 539"/>
                <a:gd name="T14" fmla="*/ 2147483647 w 816"/>
                <a:gd name="T15" fmla="*/ 0 h 539"/>
                <a:gd name="T16" fmla="*/ 2147483647 w 816"/>
                <a:gd name="T17" fmla="*/ 2147483647 h 539"/>
                <a:gd name="T18" fmla="*/ 2147483647 w 816"/>
                <a:gd name="T19" fmla="*/ 2147483647 h 539"/>
                <a:gd name="T20" fmla="*/ 2147483647 w 816"/>
                <a:gd name="T21" fmla="*/ 2147483647 h 539"/>
                <a:gd name="T22" fmla="*/ 2147483647 w 816"/>
                <a:gd name="T23" fmla="*/ 2147483647 h 539"/>
                <a:gd name="T24" fmla="*/ 2147483647 w 816"/>
                <a:gd name="T25" fmla="*/ 2147483647 h 539"/>
                <a:gd name="T26" fmla="*/ 2147483647 w 816"/>
                <a:gd name="T27" fmla="*/ 2147483647 h 539"/>
                <a:gd name="T28" fmla="*/ 2147483647 w 816"/>
                <a:gd name="T29" fmla="*/ 2147483647 h 539"/>
                <a:gd name="T30" fmla="*/ 2147483647 w 816"/>
                <a:gd name="T31" fmla="*/ 2147483647 h 539"/>
                <a:gd name="T32" fmla="*/ 2147483647 w 816"/>
                <a:gd name="T33" fmla="*/ 2147483647 h 539"/>
                <a:gd name="T34" fmla="*/ 2147483647 w 816"/>
                <a:gd name="T35" fmla="*/ 2147483647 h 539"/>
                <a:gd name="T36" fmla="*/ 2147483647 w 816"/>
                <a:gd name="T37" fmla="*/ 2147483647 h 539"/>
                <a:gd name="T38" fmla="*/ 2147483647 w 816"/>
                <a:gd name="T39" fmla="*/ 2147483647 h 539"/>
                <a:gd name="T40" fmla="*/ 2147483647 w 816"/>
                <a:gd name="T41" fmla="*/ 2147483647 h 539"/>
                <a:gd name="T42" fmla="*/ 2147483647 w 816"/>
                <a:gd name="T43" fmla="*/ 2147483647 h 539"/>
                <a:gd name="T44" fmla="*/ 2147483647 w 816"/>
                <a:gd name="T45" fmla="*/ 2147483647 h 539"/>
                <a:gd name="T46" fmla="*/ 2147483647 w 816"/>
                <a:gd name="T47" fmla="*/ 2147483647 h 539"/>
                <a:gd name="T48" fmla="*/ 2147483647 w 816"/>
                <a:gd name="T49" fmla="*/ 2147483647 h 539"/>
                <a:gd name="T50" fmla="*/ 2147483647 w 816"/>
                <a:gd name="T51" fmla="*/ 2147483647 h 539"/>
                <a:gd name="T52" fmla="*/ 2147483647 w 816"/>
                <a:gd name="T53" fmla="*/ 2147483647 h 539"/>
                <a:gd name="T54" fmla="*/ 2147483647 w 816"/>
                <a:gd name="T55" fmla="*/ 2147483647 h 539"/>
                <a:gd name="T56" fmla="*/ 2147483647 w 816"/>
                <a:gd name="T57" fmla="*/ 2147483647 h 539"/>
                <a:gd name="T58" fmla="*/ 2147483647 w 816"/>
                <a:gd name="T59" fmla="*/ 2147483647 h 539"/>
                <a:gd name="T60" fmla="*/ 2147483647 w 816"/>
                <a:gd name="T61" fmla="*/ 2147483647 h 539"/>
                <a:gd name="T62" fmla="*/ 2147483647 w 816"/>
                <a:gd name="T63" fmla="*/ 2147483647 h 539"/>
                <a:gd name="T64" fmla="*/ 2147483647 w 816"/>
                <a:gd name="T65" fmla="*/ 2147483647 h 539"/>
                <a:gd name="T66" fmla="*/ 2147483647 w 816"/>
                <a:gd name="T67" fmla="*/ 2147483647 h 539"/>
                <a:gd name="T68" fmla="*/ 2147483647 w 816"/>
                <a:gd name="T69" fmla="*/ 2147483647 h 539"/>
                <a:gd name="T70" fmla="*/ 2147483647 w 816"/>
                <a:gd name="T71" fmla="*/ 2147483647 h 539"/>
                <a:gd name="T72" fmla="*/ 2147483647 w 816"/>
                <a:gd name="T73" fmla="*/ 2147483647 h 539"/>
                <a:gd name="T74" fmla="*/ 2147483647 w 816"/>
                <a:gd name="T75" fmla="*/ 2147483647 h 539"/>
                <a:gd name="T76" fmla="*/ 2147483647 w 816"/>
                <a:gd name="T77" fmla="*/ 2147483647 h 539"/>
                <a:gd name="T78" fmla="*/ 2147483647 w 816"/>
                <a:gd name="T79" fmla="*/ 2147483647 h 539"/>
                <a:gd name="T80" fmla="*/ 2147483647 w 816"/>
                <a:gd name="T81" fmla="*/ 2147483647 h 539"/>
                <a:gd name="T82" fmla="*/ 2147483647 w 816"/>
                <a:gd name="T83" fmla="*/ 2147483647 h 539"/>
                <a:gd name="T84" fmla="*/ 2147483647 w 816"/>
                <a:gd name="T85" fmla="*/ 2147483647 h 539"/>
                <a:gd name="T86" fmla="*/ 2147483647 w 816"/>
                <a:gd name="T87" fmla="*/ 2147483647 h 539"/>
                <a:gd name="T88" fmla="*/ 2147483647 w 816"/>
                <a:gd name="T89" fmla="*/ 2147483647 h 539"/>
                <a:gd name="T90" fmla="*/ 2147483647 w 816"/>
                <a:gd name="T91" fmla="*/ 2147483647 h 539"/>
                <a:gd name="T92" fmla="*/ 2147483647 w 816"/>
                <a:gd name="T93" fmla="*/ 2147483647 h 539"/>
                <a:gd name="T94" fmla="*/ 2147483647 w 816"/>
                <a:gd name="T95" fmla="*/ 2147483647 h 539"/>
                <a:gd name="T96" fmla="*/ 2147483647 w 816"/>
                <a:gd name="T97" fmla="*/ 2147483647 h 539"/>
                <a:gd name="T98" fmla="*/ 2147483647 w 816"/>
                <a:gd name="T99" fmla="*/ 2147483647 h 539"/>
                <a:gd name="T100" fmla="*/ 2147483647 w 816"/>
                <a:gd name="T101" fmla="*/ 2147483647 h 539"/>
                <a:gd name="T102" fmla="*/ 2147483647 w 816"/>
                <a:gd name="T103" fmla="*/ 2147483647 h 539"/>
                <a:gd name="T104" fmla="*/ 2147483647 w 816"/>
                <a:gd name="T105" fmla="*/ 2147483647 h 539"/>
                <a:gd name="T106" fmla="*/ 2147483647 w 816"/>
                <a:gd name="T107" fmla="*/ 2147483647 h 539"/>
                <a:gd name="T108" fmla="*/ 2147483647 w 816"/>
                <a:gd name="T109" fmla="*/ 2147483647 h 539"/>
                <a:gd name="T110" fmla="*/ 2147483647 w 816"/>
                <a:gd name="T111" fmla="*/ 2147483647 h 539"/>
                <a:gd name="T112" fmla="*/ 2147483647 w 816"/>
                <a:gd name="T113" fmla="*/ 2147483647 h 539"/>
                <a:gd name="T114" fmla="*/ 2147483647 w 816"/>
                <a:gd name="T115" fmla="*/ 2147483647 h 539"/>
                <a:gd name="T116" fmla="*/ 2147483647 w 816"/>
                <a:gd name="T117" fmla="*/ 2147483647 h 539"/>
                <a:gd name="T118" fmla="*/ 2147483647 w 816"/>
                <a:gd name="T119" fmla="*/ 2147483647 h 5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6"/>
                <a:gd name="T181" fmla="*/ 0 h 539"/>
                <a:gd name="T182" fmla="*/ 816 w 816"/>
                <a:gd name="T183" fmla="*/ 539 h 5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6" h="539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6" y="92"/>
                  </a:lnTo>
                  <a:lnTo>
                    <a:pt x="122" y="92"/>
                  </a:lnTo>
                  <a:lnTo>
                    <a:pt x="129" y="178"/>
                  </a:lnTo>
                  <a:lnTo>
                    <a:pt x="136" y="178"/>
                  </a:lnTo>
                  <a:lnTo>
                    <a:pt x="143" y="178"/>
                  </a:lnTo>
                  <a:lnTo>
                    <a:pt x="150" y="178"/>
                  </a:lnTo>
                  <a:lnTo>
                    <a:pt x="156" y="178"/>
                  </a:lnTo>
                  <a:lnTo>
                    <a:pt x="163" y="178"/>
                  </a:lnTo>
                  <a:lnTo>
                    <a:pt x="170" y="178"/>
                  </a:lnTo>
                  <a:lnTo>
                    <a:pt x="177" y="178"/>
                  </a:lnTo>
                  <a:lnTo>
                    <a:pt x="184" y="178"/>
                  </a:lnTo>
                  <a:lnTo>
                    <a:pt x="190" y="361"/>
                  </a:lnTo>
                  <a:lnTo>
                    <a:pt x="197" y="361"/>
                  </a:lnTo>
                  <a:lnTo>
                    <a:pt x="204" y="361"/>
                  </a:lnTo>
                  <a:lnTo>
                    <a:pt x="211" y="361"/>
                  </a:lnTo>
                  <a:lnTo>
                    <a:pt x="218" y="361"/>
                  </a:lnTo>
                  <a:lnTo>
                    <a:pt x="224" y="361"/>
                  </a:lnTo>
                  <a:lnTo>
                    <a:pt x="231" y="361"/>
                  </a:lnTo>
                  <a:lnTo>
                    <a:pt x="238" y="361"/>
                  </a:lnTo>
                  <a:lnTo>
                    <a:pt x="245" y="361"/>
                  </a:lnTo>
                  <a:lnTo>
                    <a:pt x="252" y="361"/>
                  </a:lnTo>
                  <a:lnTo>
                    <a:pt x="258" y="539"/>
                  </a:lnTo>
                  <a:lnTo>
                    <a:pt x="265" y="539"/>
                  </a:lnTo>
                  <a:lnTo>
                    <a:pt x="272" y="539"/>
                  </a:lnTo>
                  <a:lnTo>
                    <a:pt x="279" y="539"/>
                  </a:lnTo>
                  <a:lnTo>
                    <a:pt x="286" y="539"/>
                  </a:lnTo>
                  <a:lnTo>
                    <a:pt x="292" y="539"/>
                  </a:lnTo>
                  <a:lnTo>
                    <a:pt x="299" y="539"/>
                  </a:lnTo>
                  <a:lnTo>
                    <a:pt x="306" y="539"/>
                  </a:lnTo>
                  <a:lnTo>
                    <a:pt x="313" y="539"/>
                  </a:lnTo>
                  <a:lnTo>
                    <a:pt x="320" y="539"/>
                  </a:lnTo>
                  <a:lnTo>
                    <a:pt x="326" y="539"/>
                  </a:lnTo>
                  <a:lnTo>
                    <a:pt x="333" y="539"/>
                  </a:lnTo>
                  <a:lnTo>
                    <a:pt x="340" y="539"/>
                  </a:lnTo>
                  <a:lnTo>
                    <a:pt x="347" y="539"/>
                  </a:lnTo>
                  <a:lnTo>
                    <a:pt x="354" y="539"/>
                  </a:lnTo>
                  <a:lnTo>
                    <a:pt x="360" y="539"/>
                  </a:lnTo>
                  <a:lnTo>
                    <a:pt x="367" y="539"/>
                  </a:lnTo>
                  <a:lnTo>
                    <a:pt x="374" y="539"/>
                  </a:lnTo>
                  <a:lnTo>
                    <a:pt x="381" y="539"/>
                  </a:lnTo>
                  <a:lnTo>
                    <a:pt x="388" y="539"/>
                  </a:lnTo>
                  <a:lnTo>
                    <a:pt x="394" y="539"/>
                  </a:lnTo>
                  <a:lnTo>
                    <a:pt x="401" y="539"/>
                  </a:lnTo>
                  <a:lnTo>
                    <a:pt x="408" y="539"/>
                  </a:lnTo>
                  <a:lnTo>
                    <a:pt x="415" y="539"/>
                  </a:lnTo>
                  <a:lnTo>
                    <a:pt x="422" y="539"/>
                  </a:lnTo>
                  <a:lnTo>
                    <a:pt x="428" y="539"/>
                  </a:lnTo>
                  <a:lnTo>
                    <a:pt x="435" y="539"/>
                  </a:lnTo>
                  <a:lnTo>
                    <a:pt x="442" y="539"/>
                  </a:lnTo>
                  <a:lnTo>
                    <a:pt x="449" y="539"/>
                  </a:lnTo>
                  <a:lnTo>
                    <a:pt x="456" y="539"/>
                  </a:lnTo>
                  <a:lnTo>
                    <a:pt x="462" y="539"/>
                  </a:lnTo>
                  <a:lnTo>
                    <a:pt x="469" y="539"/>
                  </a:lnTo>
                  <a:lnTo>
                    <a:pt x="476" y="539"/>
                  </a:lnTo>
                  <a:lnTo>
                    <a:pt x="483" y="539"/>
                  </a:lnTo>
                  <a:lnTo>
                    <a:pt x="490" y="539"/>
                  </a:lnTo>
                  <a:lnTo>
                    <a:pt x="496" y="539"/>
                  </a:lnTo>
                  <a:lnTo>
                    <a:pt x="503" y="539"/>
                  </a:lnTo>
                  <a:lnTo>
                    <a:pt x="510" y="539"/>
                  </a:lnTo>
                  <a:lnTo>
                    <a:pt x="517" y="539"/>
                  </a:lnTo>
                  <a:lnTo>
                    <a:pt x="524" y="539"/>
                  </a:lnTo>
                  <a:lnTo>
                    <a:pt x="530" y="539"/>
                  </a:lnTo>
                  <a:lnTo>
                    <a:pt x="537" y="539"/>
                  </a:lnTo>
                  <a:lnTo>
                    <a:pt x="544" y="539"/>
                  </a:lnTo>
                  <a:lnTo>
                    <a:pt x="551" y="539"/>
                  </a:lnTo>
                  <a:lnTo>
                    <a:pt x="558" y="539"/>
                  </a:lnTo>
                  <a:lnTo>
                    <a:pt x="564" y="539"/>
                  </a:lnTo>
                  <a:lnTo>
                    <a:pt x="571" y="539"/>
                  </a:lnTo>
                  <a:lnTo>
                    <a:pt x="578" y="539"/>
                  </a:lnTo>
                  <a:lnTo>
                    <a:pt x="585" y="539"/>
                  </a:lnTo>
                  <a:lnTo>
                    <a:pt x="592" y="539"/>
                  </a:lnTo>
                  <a:lnTo>
                    <a:pt x="598" y="539"/>
                  </a:lnTo>
                  <a:lnTo>
                    <a:pt x="605" y="539"/>
                  </a:lnTo>
                  <a:lnTo>
                    <a:pt x="612" y="539"/>
                  </a:lnTo>
                  <a:lnTo>
                    <a:pt x="619" y="539"/>
                  </a:lnTo>
                  <a:lnTo>
                    <a:pt x="626" y="539"/>
                  </a:lnTo>
                  <a:lnTo>
                    <a:pt x="632" y="539"/>
                  </a:lnTo>
                  <a:lnTo>
                    <a:pt x="639" y="539"/>
                  </a:lnTo>
                  <a:lnTo>
                    <a:pt x="646" y="539"/>
                  </a:lnTo>
                  <a:lnTo>
                    <a:pt x="653" y="539"/>
                  </a:lnTo>
                  <a:lnTo>
                    <a:pt x="660" y="539"/>
                  </a:lnTo>
                  <a:lnTo>
                    <a:pt x="666" y="539"/>
                  </a:lnTo>
                  <a:lnTo>
                    <a:pt x="673" y="539"/>
                  </a:lnTo>
                  <a:lnTo>
                    <a:pt x="680" y="539"/>
                  </a:lnTo>
                  <a:lnTo>
                    <a:pt x="687" y="539"/>
                  </a:lnTo>
                  <a:lnTo>
                    <a:pt x="694" y="539"/>
                  </a:lnTo>
                  <a:lnTo>
                    <a:pt x="700" y="539"/>
                  </a:lnTo>
                  <a:lnTo>
                    <a:pt x="707" y="539"/>
                  </a:lnTo>
                  <a:lnTo>
                    <a:pt x="714" y="539"/>
                  </a:lnTo>
                  <a:lnTo>
                    <a:pt x="721" y="539"/>
                  </a:lnTo>
                  <a:lnTo>
                    <a:pt x="728" y="539"/>
                  </a:lnTo>
                  <a:lnTo>
                    <a:pt x="734" y="539"/>
                  </a:lnTo>
                  <a:lnTo>
                    <a:pt x="741" y="539"/>
                  </a:lnTo>
                  <a:lnTo>
                    <a:pt x="748" y="539"/>
                  </a:lnTo>
                  <a:lnTo>
                    <a:pt x="755" y="539"/>
                  </a:lnTo>
                  <a:lnTo>
                    <a:pt x="762" y="539"/>
                  </a:lnTo>
                  <a:lnTo>
                    <a:pt x="768" y="539"/>
                  </a:lnTo>
                  <a:lnTo>
                    <a:pt x="775" y="539"/>
                  </a:lnTo>
                  <a:lnTo>
                    <a:pt x="782" y="539"/>
                  </a:lnTo>
                  <a:lnTo>
                    <a:pt x="789" y="539"/>
                  </a:lnTo>
                  <a:lnTo>
                    <a:pt x="796" y="539"/>
                  </a:lnTo>
                  <a:lnTo>
                    <a:pt x="802" y="539"/>
                  </a:lnTo>
                  <a:lnTo>
                    <a:pt x="809" y="539"/>
                  </a:lnTo>
                  <a:lnTo>
                    <a:pt x="816" y="539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5" name="Freeform 435"/>
            <p:cNvSpPr>
              <a:spLocks/>
            </p:cNvSpPr>
            <p:nvPr/>
          </p:nvSpPr>
          <p:spPr bwMode="auto">
            <a:xfrm>
              <a:off x="5906" y="-245"/>
              <a:ext cx="4519" cy="3008"/>
            </a:xfrm>
            <a:custGeom>
              <a:avLst/>
              <a:gdLst>
                <a:gd name="T0" fmla="*/ 2147483647 w 809"/>
                <a:gd name="T1" fmla="*/ 0 h 539"/>
                <a:gd name="T2" fmla="*/ 2147483647 w 809"/>
                <a:gd name="T3" fmla="*/ 0 h 539"/>
                <a:gd name="T4" fmla="*/ 2147483647 w 809"/>
                <a:gd name="T5" fmla="*/ 0 h 539"/>
                <a:gd name="T6" fmla="*/ 2147483647 w 809"/>
                <a:gd name="T7" fmla="*/ 0 h 539"/>
                <a:gd name="T8" fmla="*/ 2147483647 w 809"/>
                <a:gd name="T9" fmla="*/ 0 h 539"/>
                <a:gd name="T10" fmla="*/ 2147483647 w 809"/>
                <a:gd name="T11" fmla="*/ 0 h 539"/>
                <a:gd name="T12" fmla="*/ 2147483647 w 809"/>
                <a:gd name="T13" fmla="*/ 0 h 539"/>
                <a:gd name="T14" fmla="*/ 2147483647 w 809"/>
                <a:gd name="T15" fmla="*/ 0 h 539"/>
                <a:gd name="T16" fmla="*/ 2147483647 w 809"/>
                <a:gd name="T17" fmla="*/ 0 h 539"/>
                <a:gd name="T18" fmla="*/ 2147483647 w 809"/>
                <a:gd name="T19" fmla="*/ 0 h 539"/>
                <a:gd name="T20" fmla="*/ 2147483647 w 809"/>
                <a:gd name="T21" fmla="*/ 2147483647 h 539"/>
                <a:gd name="T22" fmla="*/ 2147483647 w 809"/>
                <a:gd name="T23" fmla="*/ 2147483647 h 539"/>
                <a:gd name="T24" fmla="*/ 2147483647 w 809"/>
                <a:gd name="T25" fmla="*/ 2147483647 h 539"/>
                <a:gd name="T26" fmla="*/ 2147483647 w 809"/>
                <a:gd name="T27" fmla="*/ 2147483647 h 539"/>
                <a:gd name="T28" fmla="*/ 2147483647 w 809"/>
                <a:gd name="T29" fmla="*/ 2147483647 h 539"/>
                <a:gd name="T30" fmla="*/ 2147483647 w 809"/>
                <a:gd name="T31" fmla="*/ 2147483647 h 539"/>
                <a:gd name="T32" fmla="*/ 2147483647 w 809"/>
                <a:gd name="T33" fmla="*/ 2147483647 h 539"/>
                <a:gd name="T34" fmla="*/ 2147483647 w 809"/>
                <a:gd name="T35" fmla="*/ 2147483647 h 539"/>
                <a:gd name="T36" fmla="*/ 2147483647 w 809"/>
                <a:gd name="T37" fmla="*/ 2147483647 h 539"/>
                <a:gd name="T38" fmla="*/ 2147483647 w 809"/>
                <a:gd name="T39" fmla="*/ 2147483647 h 539"/>
                <a:gd name="T40" fmla="*/ 2147483647 w 809"/>
                <a:gd name="T41" fmla="*/ 2147483647 h 539"/>
                <a:gd name="T42" fmla="*/ 2147483647 w 809"/>
                <a:gd name="T43" fmla="*/ 2147483647 h 539"/>
                <a:gd name="T44" fmla="*/ 2147483647 w 809"/>
                <a:gd name="T45" fmla="*/ 2147483647 h 539"/>
                <a:gd name="T46" fmla="*/ 2147483647 w 809"/>
                <a:gd name="T47" fmla="*/ 2147483647 h 539"/>
                <a:gd name="T48" fmla="*/ 2147483647 w 809"/>
                <a:gd name="T49" fmla="*/ 2147483647 h 539"/>
                <a:gd name="T50" fmla="*/ 2147483647 w 809"/>
                <a:gd name="T51" fmla="*/ 2147483647 h 539"/>
                <a:gd name="T52" fmla="*/ 2147483647 w 809"/>
                <a:gd name="T53" fmla="*/ 2147483647 h 539"/>
                <a:gd name="T54" fmla="*/ 2147483647 w 809"/>
                <a:gd name="T55" fmla="*/ 2147483647 h 539"/>
                <a:gd name="T56" fmla="*/ 2147483647 w 809"/>
                <a:gd name="T57" fmla="*/ 2147483647 h 539"/>
                <a:gd name="T58" fmla="*/ 2147483647 w 809"/>
                <a:gd name="T59" fmla="*/ 2147483647 h 539"/>
                <a:gd name="T60" fmla="*/ 2147483647 w 809"/>
                <a:gd name="T61" fmla="*/ 2147483647 h 539"/>
                <a:gd name="T62" fmla="*/ 2147483647 w 809"/>
                <a:gd name="T63" fmla="*/ 2147483647 h 539"/>
                <a:gd name="T64" fmla="*/ 2147483647 w 809"/>
                <a:gd name="T65" fmla="*/ 2147483647 h 539"/>
                <a:gd name="T66" fmla="*/ 2147483647 w 809"/>
                <a:gd name="T67" fmla="*/ 2147483647 h 539"/>
                <a:gd name="T68" fmla="*/ 2147483647 w 809"/>
                <a:gd name="T69" fmla="*/ 2147483647 h 539"/>
                <a:gd name="T70" fmla="*/ 2147483647 w 809"/>
                <a:gd name="T71" fmla="*/ 2147483647 h 539"/>
                <a:gd name="T72" fmla="*/ 2147483647 w 809"/>
                <a:gd name="T73" fmla="*/ 2147483647 h 539"/>
                <a:gd name="T74" fmla="*/ 2147483647 w 809"/>
                <a:gd name="T75" fmla="*/ 2147483647 h 539"/>
                <a:gd name="T76" fmla="*/ 2147483647 w 809"/>
                <a:gd name="T77" fmla="*/ 2147483647 h 539"/>
                <a:gd name="T78" fmla="*/ 2147483647 w 809"/>
                <a:gd name="T79" fmla="*/ 2147483647 h 539"/>
                <a:gd name="T80" fmla="*/ 2147483647 w 809"/>
                <a:gd name="T81" fmla="*/ 2147483647 h 539"/>
                <a:gd name="T82" fmla="*/ 2147483647 w 809"/>
                <a:gd name="T83" fmla="*/ 2147483647 h 539"/>
                <a:gd name="T84" fmla="*/ 2147483647 w 809"/>
                <a:gd name="T85" fmla="*/ 2147483647 h 539"/>
                <a:gd name="T86" fmla="*/ 2147483647 w 809"/>
                <a:gd name="T87" fmla="*/ 2147483647 h 539"/>
                <a:gd name="T88" fmla="*/ 2147483647 w 809"/>
                <a:gd name="T89" fmla="*/ 2147483647 h 539"/>
                <a:gd name="T90" fmla="*/ 2147483647 w 809"/>
                <a:gd name="T91" fmla="*/ 2147483647 h 539"/>
                <a:gd name="T92" fmla="*/ 2147483647 w 809"/>
                <a:gd name="T93" fmla="*/ 2147483647 h 539"/>
                <a:gd name="T94" fmla="*/ 2147483647 w 809"/>
                <a:gd name="T95" fmla="*/ 2147483647 h 539"/>
                <a:gd name="T96" fmla="*/ 2147483647 w 809"/>
                <a:gd name="T97" fmla="*/ 2147483647 h 539"/>
                <a:gd name="T98" fmla="*/ 2147483647 w 809"/>
                <a:gd name="T99" fmla="*/ 2147483647 h 539"/>
                <a:gd name="T100" fmla="*/ 2147483647 w 809"/>
                <a:gd name="T101" fmla="*/ 2147483647 h 539"/>
                <a:gd name="T102" fmla="*/ 2147483647 w 809"/>
                <a:gd name="T103" fmla="*/ 2147483647 h 539"/>
                <a:gd name="T104" fmla="*/ 2147483647 w 809"/>
                <a:gd name="T105" fmla="*/ 2147483647 h 539"/>
                <a:gd name="T106" fmla="*/ 2147483647 w 809"/>
                <a:gd name="T107" fmla="*/ 2147483647 h 539"/>
                <a:gd name="T108" fmla="*/ 2147483647 w 809"/>
                <a:gd name="T109" fmla="*/ 2147483647 h 539"/>
                <a:gd name="T110" fmla="*/ 2147483647 w 809"/>
                <a:gd name="T111" fmla="*/ 2147483647 h 539"/>
                <a:gd name="T112" fmla="*/ 2147483647 w 809"/>
                <a:gd name="T113" fmla="*/ 2147483647 h 539"/>
                <a:gd name="T114" fmla="*/ 2147483647 w 809"/>
                <a:gd name="T115" fmla="*/ 2147483647 h 539"/>
                <a:gd name="T116" fmla="*/ 2147483647 w 809"/>
                <a:gd name="T117" fmla="*/ 2147483647 h 539"/>
                <a:gd name="T118" fmla="*/ 2147483647 w 809"/>
                <a:gd name="T119" fmla="*/ 2147483647 h 5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9"/>
                <a:gd name="T181" fmla="*/ 0 h 539"/>
                <a:gd name="T182" fmla="*/ 809 w 809"/>
                <a:gd name="T183" fmla="*/ 539 h 5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9" h="539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3" y="183"/>
                  </a:lnTo>
                  <a:lnTo>
                    <a:pt x="150" y="183"/>
                  </a:lnTo>
                  <a:lnTo>
                    <a:pt x="156" y="361"/>
                  </a:lnTo>
                  <a:lnTo>
                    <a:pt x="163" y="361"/>
                  </a:lnTo>
                  <a:lnTo>
                    <a:pt x="170" y="361"/>
                  </a:lnTo>
                  <a:lnTo>
                    <a:pt x="177" y="361"/>
                  </a:lnTo>
                  <a:lnTo>
                    <a:pt x="184" y="361"/>
                  </a:lnTo>
                  <a:lnTo>
                    <a:pt x="190" y="361"/>
                  </a:lnTo>
                  <a:lnTo>
                    <a:pt x="197" y="361"/>
                  </a:lnTo>
                  <a:lnTo>
                    <a:pt x="204" y="361"/>
                  </a:lnTo>
                  <a:lnTo>
                    <a:pt x="211" y="361"/>
                  </a:lnTo>
                  <a:lnTo>
                    <a:pt x="218" y="361"/>
                  </a:lnTo>
                  <a:lnTo>
                    <a:pt x="224" y="361"/>
                  </a:lnTo>
                  <a:lnTo>
                    <a:pt x="231" y="361"/>
                  </a:lnTo>
                  <a:lnTo>
                    <a:pt x="238" y="361"/>
                  </a:lnTo>
                  <a:lnTo>
                    <a:pt x="245" y="361"/>
                  </a:lnTo>
                  <a:lnTo>
                    <a:pt x="252" y="361"/>
                  </a:lnTo>
                  <a:lnTo>
                    <a:pt x="258" y="361"/>
                  </a:lnTo>
                  <a:lnTo>
                    <a:pt x="265" y="361"/>
                  </a:lnTo>
                  <a:lnTo>
                    <a:pt x="272" y="361"/>
                  </a:lnTo>
                  <a:lnTo>
                    <a:pt x="279" y="361"/>
                  </a:lnTo>
                  <a:lnTo>
                    <a:pt x="286" y="453"/>
                  </a:lnTo>
                  <a:lnTo>
                    <a:pt x="292" y="453"/>
                  </a:lnTo>
                  <a:lnTo>
                    <a:pt x="299" y="539"/>
                  </a:lnTo>
                  <a:lnTo>
                    <a:pt x="306" y="539"/>
                  </a:lnTo>
                  <a:lnTo>
                    <a:pt x="313" y="539"/>
                  </a:lnTo>
                  <a:lnTo>
                    <a:pt x="320" y="539"/>
                  </a:lnTo>
                  <a:lnTo>
                    <a:pt x="326" y="539"/>
                  </a:lnTo>
                  <a:lnTo>
                    <a:pt x="333" y="539"/>
                  </a:lnTo>
                  <a:lnTo>
                    <a:pt x="340" y="539"/>
                  </a:lnTo>
                  <a:lnTo>
                    <a:pt x="347" y="539"/>
                  </a:lnTo>
                  <a:lnTo>
                    <a:pt x="354" y="539"/>
                  </a:lnTo>
                  <a:lnTo>
                    <a:pt x="360" y="539"/>
                  </a:lnTo>
                  <a:lnTo>
                    <a:pt x="367" y="539"/>
                  </a:lnTo>
                  <a:lnTo>
                    <a:pt x="374" y="539"/>
                  </a:lnTo>
                  <a:lnTo>
                    <a:pt x="381" y="539"/>
                  </a:lnTo>
                  <a:lnTo>
                    <a:pt x="388" y="539"/>
                  </a:lnTo>
                  <a:lnTo>
                    <a:pt x="394" y="539"/>
                  </a:lnTo>
                  <a:lnTo>
                    <a:pt x="401" y="539"/>
                  </a:lnTo>
                  <a:lnTo>
                    <a:pt x="408" y="539"/>
                  </a:lnTo>
                  <a:lnTo>
                    <a:pt x="415" y="539"/>
                  </a:lnTo>
                  <a:lnTo>
                    <a:pt x="422" y="539"/>
                  </a:lnTo>
                  <a:lnTo>
                    <a:pt x="428" y="539"/>
                  </a:lnTo>
                  <a:lnTo>
                    <a:pt x="435" y="539"/>
                  </a:lnTo>
                  <a:lnTo>
                    <a:pt x="442" y="539"/>
                  </a:lnTo>
                  <a:lnTo>
                    <a:pt x="449" y="539"/>
                  </a:lnTo>
                  <a:lnTo>
                    <a:pt x="456" y="539"/>
                  </a:lnTo>
                  <a:lnTo>
                    <a:pt x="462" y="539"/>
                  </a:lnTo>
                  <a:lnTo>
                    <a:pt x="469" y="539"/>
                  </a:lnTo>
                  <a:lnTo>
                    <a:pt x="476" y="539"/>
                  </a:lnTo>
                  <a:lnTo>
                    <a:pt x="483" y="539"/>
                  </a:lnTo>
                  <a:lnTo>
                    <a:pt x="490" y="539"/>
                  </a:lnTo>
                  <a:lnTo>
                    <a:pt x="496" y="539"/>
                  </a:lnTo>
                  <a:lnTo>
                    <a:pt x="503" y="539"/>
                  </a:lnTo>
                  <a:lnTo>
                    <a:pt x="510" y="539"/>
                  </a:lnTo>
                  <a:lnTo>
                    <a:pt x="517" y="539"/>
                  </a:lnTo>
                  <a:lnTo>
                    <a:pt x="524" y="539"/>
                  </a:lnTo>
                  <a:lnTo>
                    <a:pt x="530" y="539"/>
                  </a:lnTo>
                  <a:lnTo>
                    <a:pt x="537" y="539"/>
                  </a:lnTo>
                  <a:lnTo>
                    <a:pt x="544" y="539"/>
                  </a:lnTo>
                  <a:lnTo>
                    <a:pt x="551" y="539"/>
                  </a:lnTo>
                  <a:lnTo>
                    <a:pt x="558" y="539"/>
                  </a:lnTo>
                  <a:lnTo>
                    <a:pt x="564" y="539"/>
                  </a:lnTo>
                  <a:lnTo>
                    <a:pt x="571" y="539"/>
                  </a:lnTo>
                  <a:lnTo>
                    <a:pt x="578" y="539"/>
                  </a:lnTo>
                  <a:lnTo>
                    <a:pt x="585" y="539"/>
                  </a:lnTo>
                  <a:lnTo>
                    <a:pt x="592" y="539"/>
                  </a:lnTo>
                  <a:lnTo>
                    <a:pt x="598" y="539"/>
                  </a:lnTo>
                  <a:lnTo>
                    <a:pt x="605" y="539"/>
                  </a:lnTo>
                  <a:lnTo>
                    <a:pt x="612" y="539"/>
                  </a:lnTo>
                  <a:lnTo>
                    <a:pt x="619" y="539"/>
                  </a:lnTo>
                  <a:lnTo>
                    <a:pt x="626" y="539"/>
                  </a:lnTo>
                  <a:lnTo>
                    <a:pt x="632" y="539"/>
                  </a:lnTo>
                  <a:lnTo>
                    <a:pt x="639" y="539"/>
                  </a:lnTo>
                  <a:lnTo>
                    <a:pt x="646" y="539"/>
                  </a:lnTo>
                  <a:lnTo>
                    <a:pt x="653" y="539"/>
                  </a:lnTo>
                  <a:lnTo>
                    <a:pt x="660" y="539"/>
                  </a:lnTo>
                  <a:lnTo>
                    <a:pt x="666" y="539"/>
                  </a:lnTo>
                  <a:lnTo>
                    <a:pt x="673" y="539"/>
                  </a:lnTo>
                  <a:lnTo>
                    <a:pt x="680" y="539"/>
                  </a:lnTo>
                  <a:lnTo>
                    <a:pt x="687" y="539"/>
                  </a:lnTo>
                  <a:lnTo>
                    <a:pt x="694" y="539"/>
                  </a:lnTo>
                  <a:lnTo>
                    <a:pt x="700" y="539"/>
                  </a:lnTo>
                  <a:lnTo>
                    <a:pt x="707" y="539"/>
                  </a:lnTo>
                  <a:lnTo>
                    <a:pt x="714" y="539"/>
                  </a:lnTo>
                  <a:lnTo>
                    <a:pt x="721" y="539"/>
                  </a:lnTo>
                  <a:lnTo>
                    <a:pt x="728" y="539"/>
                  </a:lnTo>
                  <a:lnTo>
                    <a:pt x="734" y="539"/>
                  </a:lnTo>
                  <a:lnTo>
                    <a:pt x="741" y="539"/>
                  </a:lnTo>
                  <a:lnTo>
                    <a:pt x="748" y="539"/>
                  </a:lnTo>
                  <a:lnTo>
                    <a:pt x="755" y="539"/>
                  </a:lnTo>
                  <a:lnTo>
                    <a:pt x="762" y="539"/>
                  </a:lnTo>
                  <a:lnTo>
                    <a:pt x="768" y="539"/>
                  </a:lnTo>
                  <a:lnTo>
                    <a:pt x="775" y="539"/>
                  </a:lnTo>
                  <a:lnTo>
                    <a:pt x="782" y="539"/>
                  </a:lnTo>
                  <a:lnTo>
                    <a:pt x="789" y="539"/>
                  </a:lnTo>
                  <a:lnTo>
                    <a:pt x="796" y="539"/>
                  </a:lnTo>
                  <a:lnTo>
                    <a:pt x="802" y="539"/>
                  </a:lnTo>
                  <a:lnTo>
                    <a:pt x="809" y="539"/>
                  </a:lnTo>
                </a:path>
              </a:pathLst>
            </a:custGeom>
            <a:noFill/>
            <a:ln w="269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6" name="Freeform 436"/>
            <p:cNvSpPr>
              <a:spLocks/>
            </p:cNvSpPr>
            <p:nvPr/>
          </p:nvSpPr>
          <p:spPr bwMode="auto">
            <a:xfrm>
              <a:off x="5906" y="-245"/>
              <a:ext cx="4519" cy="330"/>
            </a:xfrm>
            <a:custGeom>
              <a:avLst/>
              <a:gdLst>
                <a:gd name="T0" fmla="*/ 2147483647 w 809"/>
                <a:gd name="T1" fmla="*/ 0 h 59"/>
                <a:gd name="T2" fmla="*/ 2147483647 w 809"/>
                <a:gd name="T3" fmla="*/ 0 h 59"/>
                <a:gd name="T4" fmla="*/ 2147483647 w 809"/>
                <a:gd name="T5" fmla="*/ 0 h 59"/>
                <a:gd name="T6" fmla="*/ 2147483647 w 809"/>
                <a:gd name="T7" fmla="*/ 0 h 59"/>
                <a:gd name="T8" fmla="*/ 2147483647 w 809"/>
                <a:gd name="T9" fmla="*/ 0 h 59"/>
                <a:gd name="T10" fmla="*/ 2147483647 w 809"/>
                <a:gd name="T11" fmla="*/ 0 h 59"/>
                <a:gd name="T12" fmla="*/ 2147483647 w 809"/>
                <a:gd name="T13" fmla="*/ 0 h 59"/>
                <a:gd name="T14" fmla="*/ 2147483647 w 809"/>
                <a:gd name="T15" fmla="*/ 0 h 59"/>
                <a:gd name="T16" fmla="*/ 2147483647 w 809"/>
                <a:gd name="T17" fmla="*/ 0 h 59"/>
                <a:gd name="T18" fmla="*/ 2147483647 w 809"/>
                <a:gd name="T19" fmla="*/ 0 h 59"/>
                <a:gd name="T20" fmla="*/ 2147483647 w 809"/>
                <a:gd name="T21" fmla="*/ 0 h 59"/>
                <a:gd name="T22" fmla="*/ 2147483647 w 809"/>
                <a:gd name="T23" fmla="*/ 0 h 59"/>
                <a:gd name="T24" fmla="*/ 2147483647 w 809"/>
                <a:gd name="T25" fmla="*/ 0 h 59"/>
                <a:gd name="T26" fmla="*/ 2147483647 w 809"/>
                <a:gd name="T27" fmla="*/ 0 h 59"/>
                <a:gd name="T28" fmla="*/ 2147483647 w 809"/>
                <a:gd name="T29" fmla="*/ 0 h 59"/>
                <a:gd name="T30" fmla="*/ 2147483647 w 809"/>
                <a:gd name="T31" fmla="*/ 0 h 59"/>
                <a:gd name="T32" fmla="*/ 2147483647 w 809"/>
                <a:gd name="T33" fmla="*/ 0 h 59"/>
                <a:gd name="T34" fmla="*/ 2147483647 w 809"/>
                <a:gd name="T35" fmla="*/ 0 h 59"/>
                <a:gd name="T36" fmla="*/ 2147483647 w 809"/>
                <a:gd name="T37" fmla="*/ 0 h 59"/>
                <a:gd name="T38" fmla="*/ 2147483647 w 809"/>
                <a:gd name="T39" fmla="*/ 0 h 59"/>
                <a:gd name="T40" fmla="*/ 2147483647 w 809"/>
                <a:gd name="T41" fmla="*/ 0 h 59"/>
                <a:gd name="T42" fmla="*/ 2147483647 w 809"/>
                <a:gd name="T43" fmla="*/ 0 h 59"/>
                <a:gd name="T44" fmla="*/ 2147483647 w 809"/>
                <a:gd name="T45" fmla="*/ 0 h 59"/>
                <a:gd name="T46" fmla="*/ 2147483647 w 809"/>
                <a:gd name="T47" fmla="*/ 0 h 59"/>
                <a:gd name="T48" fmla="*/ 2147483647 w 809"/>
                <a:gd name="T49" fmla="*/ 2147483647 h 59"/>
                <a:gd name="T50" fmla="*/ 2147483647 w 809"/>
                <a:gd name="T51" fmla="*/ 2147483647 h 59"/>
                <a:gd name="T52" fmla="*/ 2147483647 w 809"/>
                <a:gd name="T53" fmla="*/ 2147483647 h 59"/>
                <a:gd name="T54" fmla="*/ 2147483647 w 809"/>
                <a:gd name="T55" fmla="*/ 2147483647 h 59"/>
                <a:gd name="T56" fmla="*/ 2147483647 w 809"/>
                <a:gd name="T57" fmla="*/ 2147483647 h 59"/>
                <a:gd name="T58" fmla="*/ 2147483647 w 809"/>
                <a:gd name="T59" fmla="*/ 2147483647 h 59"/>
                <a:gd name="T60" fmla="*/ 2147483647 w 809"/>
                <a:gd name="T61" fmla="*/ 2147483647 h 59"/>
                <a:gd name="T62" fmla="*/ 2147483647 w 809"/>
                <a:gd name="T63" fmla="*/ 2147483647 h 59"/>
                <a:gd name="T64" fmla="*/ 2147483647 w 809"/>
                <a:gd name="T65" fmla="*/ 2147483647 h 59"/>
                <a:gd name="T66" fmla="*/ 2147483647 w 809"/>
                <a:gd name="T67" fmla="*/ 2147483647 h 59"/>
                <a:gd name="T68" fmla="*/ 2147483647 w 809"/>
                <a:gd name="T69" fmla="*/ 2147483647 h 59"/>
                <a:gd name="T70" fmla="*/ 2147483647 w 809"/>
                <a:gd name="T71" fmla="*/ 2147483647 h 59"/>
                <a:gd name="T72" fmla="*/ 2147483647 w 809"/>
                <a:gd name="T73" fmla="*/ 2147483647 h 59"/>
                <a:gd name="T74" fmla="*/ 2147483647 w 809"/>
                <a:gd name="T75" fmla="*/ 2147483647 h 59"/>
                <a:gd name="T76" fmla="*/ 2147483647 w 809"/>
                <a:gd name="T77" fmla="*/ 2147483647 h 59"/>
                <a:gd name="T78" fmla="*/ 2147483647 w 809"/>
                <a:gd name="T79" fmla="*/ 2147483647 h 59"/>
                <a:gd name="T80" fmla="*/ 2147483647 w 809"/>
                <a:gd name="T81" fmla="*/ 2147483647 h 59"/>
                <a:gd name="T82" fmla="*/ 2147483647 w 809"/>
                <a:gd name="T83" fmla="*/ 2147483647 h 59"/>
                <a:gd name="T84" fmla="*/ 2147483647 w 809"/>
                <a:gd name="T85" fmla="*/ 2147483647 h 59"/>
                <a:gd name="T86" fmla="*/ 2147483647 w 809"/>
                <a:gd name="T87" fmla="*/ 2147483647 h 59"/>
                <a:gd name="T88" fmla="*/ 2147483647 w 809"/>
                <a:gd name="T89" fmla="*/ 2147483647 h 59"/>
                <a:gd name="T90" fmla="*/ 2147483647 w 809"/>
                <a:gd name="T91" fmla="*/ 2147483647 h 59"/>
                <a:gd name="T92" fmla="*/ 2147483647 w 809"/>
                <a:gd name="T93" fmla="*/ 2147483647 h 59"/>
                <a:gd name="T94" fmla="*/ 2147483647 w 809"/>
                <a:gd name="T95" fmla="*/ 2147483647 h 59"/>
                <a:gd name="T96" fmla="*/ 2147483647 w 809"/>
                <a:gd name="T97" fmla="*/ 2147483647 h 59"/>
                <a:gd name="T98" fmla="*/ 2147483647 w 809"/>
                <a:gd name="T99" fmla="*/ 2147483647 h 59"/>
                <a:gd name="T100" fmla="*/ 2147483647 w 809"/>
                <a:gd name="T101" fmla="*/ 2147483647 h 59"/>
                <a:gd name="T102" fmla="*/ 2147483647 w 809"/>
                <a:gd name="T103" fmla="*/ 2147483647 h 59"/>
                <a:gd name="T104" fmla="*/ 2147483647 w 809"/>
                <a:gd name="T105" fmla="*/ 2147483647 h 59"/>
                <a:gd name="T106" fmla="*/ 2147483647 w 809"/>
                <a:gd name="T107" fmla="*/ 2147483647 h 59"/>
                <a:gd name="T108" fmla="*/ 2147483647 w 809"/>
                <a:gd name="T109" fmla="*/ 2147483647 h 59"/>
                <a:gd name="T110" fmla="*/ 2147483647 w 809"/>
                <a:gd name="T111" fmla="*/ 2147483647 h 59"/>
                <a:gd name="T112" fmla="*/ 2147483647 w 809"/>
                <a:gd name="T113" fmla="*/ 2147483647 h 59"/>
                <a:gd name="T114" fmla="*/ 2147483647 w 809"/>
                <a:gd name="T115" fmla="*/ 2147483647 h 59"/>
                <a:gd name="T116" fmla="*/ 2147483647 w 809"/>
                <a:gd name="T117" fmla="*/ 2147483647 h 59"/>
                <a:gd name="T118" fmla="*/ 2147483647 w 809"/>
                <a:gd name="T119" fmla="*/ 2147483647 h 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9"/>
                <a:gd name="T181" fmla="*/ 0 h 59"/>
                <a:gd name="T182" fmla="*/ 809 w 809"/>
                <a:gd name="T183" fmla="*/ 59 h 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9" h="59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1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5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5" y="0"/>
                  </a:lnTo>
                  <a:lnTo>
                    <a:pt x="272" y="0"/>
                  </a:lnTo>
                  <a:lnTo>
                    <a:pt x="279" y="0"/>
                  </a:lnTo>
                  <a:lnTo>
                    <a:pt x="286" y="0"/>
                  </a:lnTo>
                  <a:lnTo>
                    <a:pt x="292" y="0"/>
                  </a:lnTo>
                  <a:lnTo>
                    <a:pt x="299" y="0"/>
                  </a:lnTo>
                  <a:lnTo>
                    <a:pt x="306" y="0"/>
                  </a:lnTo>
                  <a:lnTo>
                    <a:pt x="313" y="0"/>
                  </a:lnTo>
                  <a:lnTo>
                    <a:pt x="320" y="0"/>
                  </a:lnTo>
                  <a:lnTo>
                    <a:pt x="326" y="0"/>
                  </a:lnTo>
                  <a:lnTo>
                    <a:pt x="333" y="59"/>
                  </a:lnTo>
                  <a:lnTo>
                    <a:pt x="340" y="59"/>
                  </a:lnTo>
                  <a:lnTo>
                    <a:pt x="347" y="59"/>
                  </a:lnTo>
                  <a:lnTo>
                    <a:pt x="354" y="59"/>
                  </a:lnTo>
                  <a:lnTo>
                    <a:pt x="360" y="59"/>
                  </a:lnTo>
                  <a:lnTo>
                    <a:pt x="367" y="59"/>
                  </a:lnTo>
                  <a:lnTo>
                    <a:pt x="374" y="59"/>
                  </a:lnTo>
                  <a:lnTo>
                    <a:pt x="381" y="59"/>
                  </a:lnTo>
                  <a:lnTo>
                    <a:pt x="388" y="59"/>
                  </a:lnTo>
                  <a:lnTo>
                    <a:pt x="394" y="59"/>
                  </a:lnTo>
                  <a:lnTo>
                    <a:pt x="401" y="59"/>
                  </a:lnTo>
                  <a:lnTo>
                    <a:pt x="408" y="59"/>
                  </a:lnTo>
                  <a:lnTo>
                    <a:pt x="415" y="59"/>
                  </a:lnTo>
                  <a:lnTo>
                    <a:pt x="422" y="59"/>
                  </a:lnTo>
                  <a:lnTo>
                    <a:pt x="428" y="59"/>
                  </a:lnTo>
                  <a:lnTo>
                    <a:pt x="435" y="59"/>
                  </a:lnTo>
                  <a:lnTo>
                    <a:pt x="442" y="59"/>
                  </a:lnTo>
                  <a:lnTo>
                    <a:pt x="449" y="59"/>
                  </a:lnTo>
                  <a:lnTo>
                    <a:pt x="456" y="59"/>
                  </a:lnTo>
                  <a:lnTo>
                    <a:pt x="462" y="59"/>
                  </a:lnTo>
                  <a:lnTo>
                    <a:pt x="469" y="59"/>
                  </a:lnTo>
                  <a:lnTo>
                    <a:pt x="476" y="59"/>
                  </a:lnTo>
                  <a:lnTo>
                    <a:pt x="483" y="59"/>
                  </a:lnTo>
                  <a:lnTo>
                    <a:pt x="490" y="59"/>
                  </a:lnTo>
                  <a:lnTo>
                    <a:pt x="496" y="59"/>
                  </a:lnTo>
                  <a:lnTo>
                    <a:pt x="503" y="59"/>
                  </a:lnTo>
                  <a:lnTo>
                    <a:pt x="510" y="59"/>
                  </a:lnTo>
                  <a:lnTo>
                    <a:pt x="517" y="59"/>
                  </a:lnTo>
                  <a:lnTo>
                    <a:pt x="524" y="59"/>
                  </a:lnTo>
                  <a:lnTo>
                    <a:pt x="530" y="59"/>
                  </a:lnTo>
                  <a:lnTo>
                    <a:pt x="537" y="59"/>
                  </a:lnTo>
                  <a:lnTo>
                    <a:pt x="544" y="59"/>
                  </a:lnTo>
                  <a:lnTo>
                    <a:pt x="551" y="59"/>
                  </a:lnTo>
                  <a:lnTo>
                    <a:pt x="558" y="59"/>
                  </a:lnTo>
                  <a:lnTo>
                    <a:pt x="564" y="59"/>
                  </a:lnTo>
                  <a:lnTo>
                    <a:pt x="571" y="59"/>
                  </a:lnTo>
                  <a:lnTo>
                    <a:pt x="578" y="59"/>
                  </a:lnTo>
                  <a:lnTo>
                    <a:pt x="585" y="59"/>
                  </a:lnTo>
                  <a:lnTo>
                    <a:pt x="592" y="59"/>
                  </a:lnTo>
                  <a:lnTo>
                    <a:pt x="598" y="59"/>
                  </a:lnTo>
                  <a:lnTo>
                    <a:pt x="605" y="59"/>
                  </a:lnTo>
                  <a:lnTo>
                    <a:pt x="612" y="59"/>
                  </a:lnTo>
                  <a:lnTo>
                    <a:pt x="619" y="59"/>
                  </a:lnTo>
                  <a:lnTo>
                    <a:pt x="626" y="59"/>
                  </a:lnTo>
                  <a:lnTo>
                    <a:pt x="632" y="59"/>
                  </a:lnTo>
                  <a:lnTo>
                    <a:pt x="639" y="59"/>
                  </a:lnTo>
                  <a:lnTo>
                    <a:pt x="646" y="59"/>
                  </a:lnTo>
                  <a:lnTo>
                    <a:pt x="653" y="59"/>
                  </a:lnTo>
                  <a:lnTo>
                    <a:pt x="660" y="59"/>
                  </a:lnTo>
                  <a:lnTo>
                    <a:pt x="666" y="59"/>
                  </a:lnTo>
                  <a:lnTo>
                    <a:pt x="673" y="59"/>
                  </a:lnTo>
                  <a:lnTo>
                    <a:pt x="680" y="59"/>
                  </a:lnTo>
                  <a:lnTo>
                    <a:pt x="687" y="59"/>
                  </a:lnTo>
                  <a:lnTo>
                    <a:pt x="694" y="59"/>
                  </a:lnTo>
                  <a:lnTo>
                    <a:pt x="700" y="59"/>
                  </a:lnTo>
                  <a:lnTo>
                    <a:pt x="707" y="59"/>
                  </a:lnTo>
                  <a:lnTo>
                    <a:pt x="714" y="59"/>
                  </a:lnTo>
                  <a:lnTo>
                    <a:pt x="721" y="59"/>
                  </a:lnTo>
                  <a:lnTo>
                    <a:pt x="728" y="59"/>
                  </a:lnTo>
                  <a:lnTo>
                    <a:pt x="734" y="59"/>
                  </a:lnTo>
                  <a:lnTo>
                    <a:pt x="741" y="59"/>
                  </a:lnTo>
                  <a:lnTo>
                    <a:pt x="748" y="59"/>
                  </a:lnTo>
                  <a:lnTo>
                    <a:pt x="755" y="59"/>
                  </a:lnTo>
                  <a:lnTo>
                    <a:pt x="762" y="59"/>
                  </a:lnTo>
                  <a:lnTo>
                    <a:pt x="768" y="59"/>
                  </a:lnTo>
                  <a:lnTo>
                    <a:pt x="775" y="59"/>
                  </a:lnTo>
                  <a:lnTo>
                    <a:pt x="782" y="59"/>
                  </a:lnTo>
                  <a:lnTo>
                    <a:pt x="789" y="59"/>
                  </a:lnTo>
                  <a:lnTo>
                    <a:pt x="796" y="59"/>
                  </a:lnTo>
                  <a:lnTo>
                    <a:pt x="802" y="59"/>
                  </a:lnTo>
                  <a:lnTo>
                    <a:pt x="809" y="59"/>
                  </a:lnTo>
                </a:path>
              </a:pathLst>
            </a:custGeom>
            <a:noFill/>
            <a:ln w="269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7" name="Rectangle 437"/>
            <p:cNvSpPr>
              <a:spLocks noChangeArrowheads="1"/>
            </p:cNvSpPr>
            <p:nvPr/>
          </p:nvSpPr>
          <p:spPr bwMode="auto">
            <a:xfrm>
              <a:off x="5699" y="267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78" name="Rectangle 438"/>
            <p:cNvSpPr>
              <a:spLocks noChangeArrowheads="1"/>
            </p:cNvSpPr>
            <p:nvPr/>
          </p:nvSpPr>
          <p:spPr bwMode="auto">
            <a:xfrm>
              <a:off x="5615" y="237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10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79" name="Rectangle 439"/>
            <p:cNvSpPr>
              <a:spLocks noChangeArrowheads="1"/>
            </p:cNvSpPr>
            <p:nvPr/>
          </p:nvSpPr>
          <p:spPr bwMode="auto">
            <a:xfrm>
              <a:off x="5615" y="207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20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80" name="Rectangle 440"/>
            <p:cNvSpPr>
              <a:spLocks noChangeArrowheads="1"/>
            </p:cNvSpPr>
            <p:nvPr/>
          </p:nvSpPr>
          <p:spPr bwMode="auto">
            <a:xfrm>
              <a:off x="5615" y="1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30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81" name="Rectangle 441"/>
            <p:cNvSpPr>
              <a:spLocks noChangeArrowheads="1"/>
            </p:cNvSpPr>
            <p:nvPr/>
          </p:nvSpPr>
          <p:spPr bwMode="auto">
            <a:xfrm>
              <a:off x="5615" y="147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40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82" name="Rectangle 442"/>
            <p:cNvSpPr>
              <a:spLocks noChangeArrowheads="1"/>
            </p:cNvSpPr>
            <p:nvPr/>
          </p:nvSpPr>
          <p:spPr bwMode="auto">
            <a:xfrm>
              <a:off x="5615" y="117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50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83" name="Rectangle 443"/>
            <p:cNvSpPr>
              <a:spLocks noChangeArrowheads="1"/>
            </p:cNvSpPr>
            <p:nvPr/>
          </p:nvSpPr>
          <p:spPr bwMode="auto">
            <a:xfrm>
              <a:off x="5615" y="87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60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84" name="Rectangle 444"/>
            <p:cNvSpPr>
              <a:spLocks noChangeArrowheads="1"/>
            </p:cNvSpPr>
            <p:nvPr/>
          </p:nvSpPr>
          <p:spPr bwMode="auto">
            <a:xfrm>
              <a:off x="5615" y="57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70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85" name="Rectangle 445"/>
            <p:cNvSpPr>
              <a:spLocks noChangeArrowheads="1"/>
            </p:cNvSpPr>
            <p:nvPr/>
          </p:nvSpPr>
          <p:spPr bwMode="auto">
            <a:xfrm>
              <a:off x="5615" y="27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80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86" name="Rectangle 446"/>
            <p:cNvSpPr>
              <a:spLocks noChangeArrowheads="1"/>
            </p:cNvSpPr>
            <p:nvPr/>
          </p:nvSpPr>
          <p:spPr bwMode="auto">
            <a:xfrm>
              <a:off x="5615" y="-2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90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87" name="Rectangle 447"/>
            <p:cNvSpPr>
              <a:spLocks noChangeArrowheads="1"/>
            </p:cNvSpPr>
            <p:nvPr/>
          </p:nvSpPr>
          <p:spPr bwMode="auto">
            <a:xfrm>
              <a:off x="5531" y="-32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100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88" name="Rectangle 448"/>
            <p:cNvSpPr>
              <a:spLocks noChangeArrowheads="1"/>
            </p:cNvSpPr>
            <p:nvPr/>
          </p:nvSpPr>
          <p:spPr bwMode="auto">
            <a:xfrm>
              <a:off x="5867" y="291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89" name="Rectangle 449"/>
            <p:cNvSpPr>
              <a:spLocks noChangeArrowheads="1"/>
            </p:cNvSpPr>
            <p:nvPr/>
          </p:nvSpPr>
          <p:spPr bwMode="auto">
            <a:xfrm>
              <a:off x="6582" y="291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20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90" name="Rectangle 450"/>
            <p:cNvSpPr>
              <a:spLocks noChangeArrowheads="1"/>
            </p:cNvSpPr>
            <p:nvPr/>
          </p:nvSpPr>
          <p:spPr bwMode="auto">
            <a:xfrm>
              <a:off x="7341" y="291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40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91" name="Rectangle 451"/>
            <p:cNvSpPr>
              <a:spLocks noChangeArrowheads="1"/>
            </p:cNvSpPr>
            <p:nvPr/>
          </p:nvSpPr>
          <p:spPr bwMode="auto">
            <a:xfrm>
              <a:off x="8101" y="291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60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92" name="Rectangle 452"/>
            <p:cNvSpPr>
              <a:spLocks noChangeArrowheads="1"/>
            </p:cNvSpPr>
            <p:nvPr/>
          </p:nvSpPr>
          <p:spPr bwMode="auto">
            <a:xfrm>
              <a:off x="8861" y="291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80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93" name="Rectangle 453"/>
            <p:cNvSpPr>
              <a:spLocks noChangeArrowheads="1"/>
            </p:cNvSpPr>
            <p:nvPr/>
          </p:nvSpPr>
          <p:spPr bwMode="auto">
            <a:xfrm>
              <a:off x="9582" y="291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100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94" name="Rectangle 454"/>
            <p:cNvSpPr>
              <a:spLocks noChangeArrowheads="1"/>
            </p:cNvSpPr>
            <p:nvPr/>
          </p:nvSpPr>
          <p:spPr bwMode="auto">
            <a:xfrm>
              <a:off x="10341" y="291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120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95" name="Rectangle 455"/>
            <p:cNvSpPr>
              <a:spLocks noChangeArrowheads="1"/>
            </p:cNvSpPr>
            <p:nvPr/>
          </p:nvSpPr>
          <p:spPr bwMode="auto">
            <a:xfrm>
              <a:off x="7487" y="3098"/>
              <a:ext cx="13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Survival time, days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96" name="Rectangle 456"/>
            <p:cNvSpPr>
              <a:spLocks noChangeArrowheads="1"/>
            </p:cNvSpPr>
            <p:nvPr/>
          </p:nvSpPr>
          <p:spPr bwMode="auto">
            <a:xfrm rot="-5400000">
              <a:off x="4860" y="1064"/>
              <a:ext cx="13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% of survived mice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97" name="Rectangle 457"/>
            <p:cNvSpPr>
              <a:spLocks noChangeArrowheads="1"/>
            </p:cNvSpPr>
            <p:nvPr/>
          </p:nvSpPr>
          <p:spPr bwMode="auto">
            <a:xfrm>
              <a:off x="5889" y="-680"/>
              <a:ext cx="459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98" name="Rectangle 458"/>
            <p:cNvSpPr>
              <a:spLocks noChangeArrowheads="1"/>
            </p:cNvSpPr>
            <p:nvPr/>
          </p:nvSpPr>
          <p:spPr bwMode="auto">
            <a:xfrm>
              <a:off x="7191" y="-619"/>
              <a:ext cx="17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b="1">
                  <a:solidFill>
                    <a:srgbClr val="000000"/>
                  </a:solidFill>
                </a:rPr>
                <a:t>Survival of mice… 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199" name="Rectangle 459"/>
            <p:cNvSpPr>
              <a:spLocks noChangeArrowheads="1"/>
            </p:cNvSpPr>
            <p:nvPr/>
          </p:nvSpPr>
          <p:spPr bwMode="auto">
            <a:xfrm>
              <a:off x="8302" y="-189"/>
              <a:ext cx="1855" cy="234"/>
            </a:xfrm>
            <a:prstGeom prst="rect">
              <a:avLst/>
            </a:prstGeom>
            <a:noFill/>
            <a:ln w="26988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00" name="Rectangle 460"/>
            <p:cNvSpPr>
              <a:spLocks noChangeArrowheads="1"/>
            </p:cNvSpPr>
            <p:nvPr/>
          </p:nvSpPr>
          <p:spPr bwMode="auto">
            <a:xfrm>
              <a:off x="8369" y="-139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FFFF00"/>
                  </a:solidFill>
                </a:rPr>
                <a:t>5 MBq 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201" name="Rectangle 461"/>
            <p:cNvSpPr>
              <a:spLocks noChangeArrowheads="1"/>
            </p:cNvSpPr>
            <p:nvPr/>
          </p:nvSpPr>
          <p:spPr bwMode="auto">
            <a:xfrm>
              <a:off x="8867" y="-167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300" b="1">
                  <a:solidFill>
                    <a:srgbClr val="FFFF00"/>
                  </a:solidFill>
                </a:rPr>
                <a:t>149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202" name="Rectangle 462"/>
            <p:cNvSpPr>
              <a:spLocks noChangeArrowheads="1"/>
            </p:cNvSpPr>
            <p:nvPr/>
          </p:nvSpPr>
          <p:spPr bwMode="auto">
            <a:xfrm>
              <a:off x="9034" y="-139"/>
              <a:ext cx="9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FFFF00"/>
                  </a:solidFill>
                </a:rPr>
                <a:t>Tb, 5 µg MoAb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203" name="Rectangle 463"/>
            <p:cNvSpPr>
              <a:spLocks noChangeArrowheads="1"/>
            </p:cNvSpPr>
            <p:nvPr/>
          </p:nvSpPr>
          <p:spPr bwMode="auto">
            <a:xfrm>
              <a:off x="6995" y="643"/>
              <a:ext cx="1011" cy="245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04" name="Rectangle 464"/>
            <p:cNvSpPr>
              <a:spLocks noChangeArrowheads="1"/>
            </p:cNvSpPr>
            <p:nvPr/>
          </p:nvSpPr>
          <p:spPr bwMode="auto">
            <a:xfrm>
              <a:off x="7174" y="676"/>
              <a:ext cx="6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no MoAb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205" name="Rectangle 465"/>
            <p:cNvSpPr>
              <a:spLocks noChangeArrowheads="1"/>
            </p:cNvSpPr>
            <p:nvPr/>
          </p:nvSpPr>
          <p:spPr bwMode="auto">
            <a:xfrm>
              <a:off x="7509" y="1636"/>
              <a:ext cx="1330" cy="240"/>
            </a:xfrm>
            <a:prstGeom prst="rect">
              <a:avLst/>
            </a:prstGeom>
            <a:noFill/>
            <a:ln w="26988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06" name="Rectangle 466"/>
            <p:cNvSpPr>
              <a:spLocks noChangeArrowheads="1"/>
            </p:cNvSpPr>
            <p:nvPr/>
          </p:nvSpPr>
          <p:spPr bwMode="auto">
            <a:xfrm>
              <a:off x="7559" y="1669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00"/>
                  </a:solidFill>
                </a:rPr>
                <a:t> 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207" name="Rectangle 467"/>
            <p:cNvSpPr>
              <a:spLocks noChangeArrowheads="1"/>
            </p:cNvSpPr>
            <p:nvPr/>
          </p:nvSpPr>
          <p:spPr bwMode="auto">
            <a:xfrm>
              <a:off x="7604" y="1669"/>
              <a:ext cx="11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0000FF"/>
                  </a:solidFill>
                </a:rPr>
                <a:t>5 µg MoAb, cold</a:t>
              </a:r>
              <a:endParaRPr lang="fr-FR">
                <a:latin typeface="Times New Roman" charset="0"/>
              </a:endParaRPr>
            </a:p>
          </p:txBody>
        </p:sp>
        <p:sp>
          <p:nvSpPr>
            <p:cNvPr id="83208" name="Rectangle 468"/>
            <p:cNvSpPr>
              <a:spLocks noChangeArrowheads="1"/>
            </p:cNvSpPr>
            <p:nvPr/>
          </p:nvSpPr>
          <p:spPr bwMode="auto">
            <a:xfrm>
              <a:off x="8302" y="972"/>
              <a:ext cx="1497" cy="240"/>
            </a:xfrm>
            <a:prstGeom prst="rect">
              <a:avLst/>
            </a:prstGeom>
            <a:noFill/>
            <a:ln w="26988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09" name="Rectangle 469"/>
            <p:cNvSpPr>
              <a:spLocks noChangeArrowheads="1"/>
            </p:cNvSpPr>
            <p:nvPr/>
          </p:nvSpPr>
          <p:spPr bwMode="auto">
            <a:xfrm>
              <a:off x="8375" y="1005"/>
              <a:ext cx="12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sz="1800" b="1">
                  <a:solidFill>
                    <a:srgbClr val="FF0000"/>
                  </a:solidFill>
                </a:rPr>
                <a:t>300 µg MoAb, cold</a:t>
              </a:r>
              <a:endParaRPr lang="fr-FR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185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138238" y="2344737"/>
            <a:ext cx="689133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sz="4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Overarching Questions</a:t>
            </a:r>
            <a:endParaRPr lang="en-US" sz="48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51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0" y="4800600"/>
            <a:ext cx="263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FFFFFF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The Nuclear Landscape</a:t>
            </a:r>
            <a:endParaRPr lang="en-US" kern="0" dirty="0">
              <a:solidFill>
                <a:srgbClr val="FFFFFF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3920067" y="5124457"/>
            <a:ext cx="5274733" cy="17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QCD transition (color </a:t>
            </a:r>
            <a:r>
              <a:rPr lang="en-US" dirty="0" err="1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singlets</a:t>
            </a:r>
            <a:r>
              <a:rPr lang="en-US" dirty="0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 formed): 10</a:t>
            </a:r>
            <a:r>
              <a:rPr lang="en-US" baseline="30000" dirty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ms</a:t>
            </a:r>
            <a:r>
              <a:rPr lang="en-US" dirty="0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after Big </a:t>
            </a:r>
            <a:r>
              <a:rPr lang="en-US" dirty="0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Bang (13.8 billion years ago)</a:t>
            </a:r>
          </a:p>
          <a:p>
            <a:pPr marL="285750" indent="-285750" defTabSz="9144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D</a:t>
            </a:r>
            <a:r>
              <a:rPr lang="en-US" dirty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, </a:t>
            </a:r>
            <a:r>
              <a:rPr lang="en-US" baseline="30000" dirty="0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3,4</a:t>
            </a:r>
            <a:r>
              <a:rPr lang="en-US" dirty="0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He</a:t>
            </a:r>
            <a:r>
              <a:rPr lang="en-US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, </a:t>
            </a:r>
            <a:r>
              <a:rPr lang="en-US" baseline="30000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7</a:t>
            </a:r>
            <a:r>
              <a:rPr lang="en-US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Be/</a:t>
            </a:r>
            <a:r>
              <a:rPr lang="en-US" baseline="30000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7</a:t>
            </a:r>
            <a:r>
              <a:rPr lang="en-US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Li </a:t>
            </a:r>
            <a:r>
              <a:rPr lang="en-US" dirty="0" smtClean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formed 3-50 min </a:t>
            </a:r>
            <a:r>
              <a:rPr lang="en-US" dirty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after Big Bang</a:t>
            </a:r>
          </a:p>
          <a:p>
            <a:pPr marL="285750" indent="-285750" defTabSz="9144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Other nuclei born later in heavy stars and supernovae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862" y="0"/>
            <a:ext cx="6742113" cy="2873375"/>
            <a:chOff x="42862" y="0"/>
            <a:chExt cx="6742113" cy="2873375"/>
          </a:xfrm>
        </p:grpSpPr>
        <p:sp>
          <p:nvSpPr>
            <p:cNvPr id="188420" name="Rectangle 3"/>
            <p:cNvSpPr>
              <a:spLocks/>
            </p:cNvSpPr>
            <p:nvPr/>
          </p:nvSpPr>
          <p:spPr bwMode="auto">
            <a:xfrm>
              <a:off x="206375" y="0"/>
              <a:ext cx="65786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defTabSz="914400"/>
              <a:r>
                <a:rPr lang="en-US" dirty="0" smtClean="0">
                  <a:solidFill>
                    <a:srgbClr val="FFFFFF"/>
                  </a:solidFill>
                  <a:latin typeface="Arial"/>
                  <a:ea typeface="ヒラギノ角ゴ ProN W3" charset="0"/>
                  <a:cs typeface="Arial"/>
                  <a:sym typeface="Arial" charset="0"/>
                </a:rPr>
                <a:t>The Nuclear Landscape and the Big Questions (NAS report)</a:t>
              </a:r>
            </a:p>
          </p:txBody>
        </p:sp>
        <p:sp>
          <p:nvSpPr>
            <p:cNvPr id="188421" name="Rectangle 4"/>
            <p:cNvSpPr>
              <a:spLocks/>
            </p:cNvSpPr>
            <p:nvPr/>
          </p:nvSpPr>
          <p:spPr bwMode="auto">
            <a:xfrm>
              <a:off x="42862" y="409575"/>
              <a:ext cx="6446837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marL="247650" indent="-247650" defTabSz="914400">
                <a:buClr>
                  <a:srgbClr val="FFFF00"/>
                </a:buClr>
                <a:buSzPct val="100000"/>
                <a:buFont typeface="Arial" charset="0"/>
                <a:buChar char="•"/>
              </a:pPr>
              <a:r>
                <a:rPr lang="en-US" dirty="0" smtClean="0">
                  <a:solidFill>
                    <a:srgbClr val="FFFF00"/>
                  </a:solidFill>
                  <a:latin typeface="Arial"/>
                  <a:ea typeface="ヒラギノ角ゴ ProN W3" charset="0"/>
                  <a:cs typeface="Arial"/>
                  <a:sym typeface="Times New Roman" charset="0"/>
                </a:rPr>
                <a:t>How did visible matter come into being and how does it evolve? </a:t>
              </a:r>
              <a:r>
                <a:rPr lang="en-US" dirty="0" smtClean="0">
                  <a:solidFill>
                    <a:srgbClr val="FFFFFF"/>
                  </a:solidFill>
                  <a:latin typeface="Arial"/>
                  <a:ea typeface="ヒラギノ角ゴ ProN W3" charset="0"/>
                  <a:cs typeface="Arial"/>
                  <a:sym typeface="Times New Roman" charset="0"/>
                </a:rPr>
                <a:t>(origin of nuclei and atoms)</a:t>
              </a:r>
              <a:endParaRPr lang="en-US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Times New Roman" charset="0"/>
              </a:endParaRPr>
            </a:p>
            <a:p>
              <a:pPr marL="247650" indent="-247650" defTabSz="914400">
                <a:buClr>
                  <a:srgbClr val="FFFF00"/>
                </a:buClr>
                <a:buSzPct val="100000"/>
                <a:buFont typeface="Arial" charset="0"/>
                <a:buChar char="•"/>
              </a:pPr>
              <a:r>
                <a:rPr lang="en-US" dirty="0" smtClean="0">
                  <a:solidFill>
                    <a:srgbClr val="FFFF00"/>
                  </a:solidFill>
                  <a:latin typeface="Arial"/>
                  <a:ea typeface="ヒラギノ角ゴ ProN W3" charset="0"/>
                  <a:cs typeface="Arial"/>
                  <a:sym typeface="Times New Roman" charset="0"/>
                </a:rPr>
                <a:t>How does subatomic matter organize itself and what phenomena emerge? </a:t>
              </a:r>
              <a:r>
                <a:rPr lang="en-US" dirty="0" smtClean="0">
                  <a:solidFill>
                    <a:srgbClr val="FFFFFF"/>
                  </a:solidFill>
                  <a:latin typeface="Arial"/>
                  <a:ea typeface="ヒラギノ角ゴ ProN W3" charset="0"/>
                  <a:cs typeface="Arial"/>
                  <a:sym typeface="Times New Roman" charset="0"/>
                </a:rPr>
                <a:t>(self-organization)</a:t>
              </a:r>
              <a:endParaRPr lang="en-US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Times New Roman" charset="0"/>
              </a:endParaRPr>
            </a:p>
            <a:p>
              <a:pPr marL="247650" indent="-247650" defTabSz="914400">
                <a:buClr>
                  <a:srgbClr val="FFFF00"/>
                </a:buClr>
                <a:buSzPct val="100000"/>
                <a:buFont typeface="Arial" charset="0"/>
                <a:buChar char="•"/>
              </a:pPr>
              <a:r>
                <a:rPr lang="en-US" dirty="0" smtClean="0">
                  <a:solidFill>
                    <a:srgbClr val="FFFF00"/>
                  </a:solidFill>
                  <a:latin typeface="Arial"/>
                  <a:ea typeface="ヒラギノ角ゴ ProN W3" charset="0"/>
                  <a:cs typeface="Arial"/>
                  <a:sym typeface="Times New Roman" charset="0"/>
                </a:rPr>
                <a:t>Are the fundamental interactions that are basic to the structure of matter fully understood?</a:t>
              </a:r>
              <a:endParaRPr lang="en-US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Times New Roman" charset="0"/>
              </a:endParaRPr>
            </a:p>
            <a:p>
              <a:pPr marL="247650" indent="-247650" defTabSz="914400">
                <a:buClr>
                  <a:srgbClr val="FFFF00"/>
                </a:buClr>
                <a:buSzPct val="100000"/>
                <a:buFont typeface="Arial" charset="0"/>
                <a:buChar char="•"/>
              </a:pPr>
              <a:r>
                <a:rPr lang="en-US" dirty="0" smtClean="0">
                  <a:solidFill>
                    <a:srgbClr val="FFFF00"/>
                  </a:solidFill>
                  <a:latin typeface="Arial"/>
                  <a:ea typeface="ヒラギノ角ゴ ProN W3" charset="0"/>
                  <a:cs typeface="Arial"/>
                  <a:sym typeface="Times New Roman" charset="0"/>
                </a:rPr>
                <a:t>How can the knowledge and technological progress provided by nuclear physics best be used to benefit society?</a:t>
              </a:r>
            </a:p>
          </p:txBody>
        </p:sp>
      </p:grpSp>
      <p:sp>
        <p:nvSpPr>
          <p:cNvPr id="10" name="Rectangle 9"/>
          <p:cNvSpPr/>
          <p:nvPr/>
        </p:nvSpPr>
        <p:spPr>
          <a:xfrm rot="19458936">
            <a:off x="-486059" y="3633856"/>
            <a:ext cx="53155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63000"/>
                        <a:sat val="105000"/>
                      </a:srgbClr>
                    </a:gs>
                    <a:gs pos="90000">
                      <a:srgbClr val="BBE0E3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where</a:t>
            </a:r>
            <a:r>
              <a:rPr lang="pl-PL" sz="40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63000"/>
                        <a:sat val="105000"/>
                      </a:srgbClr>
                    </a:gs>
                    <a:gs pos="90000">
                      <a:srgbClr val="BBE0E3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the </a:t>
            </a:r>
            <a:r>
              <a:rPr lang="pl-PL" sz="40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63000"/>
                        <a:sat val="105000"/>
                      </a:srgbClr>
                    </a:gs>
                    <a:gs pos="90000">
                      <a:srgbClr val="BBE0E3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action</a:t>
            </a:r>
            <a:r>
              <a:rPr lang="pl-PL" sz="40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63000"/>
                        <a:sat val="105000"/>
                      </a:srgbClr>
                    </a:gs>
                    <a:gs pos="90000">
                      <a:srgbClr val="BBE0E3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pl-PL" sz="4000" b="1" dirty="0" err="1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63000"/>
                        <a:sat val="105000"/>
                      </a:srgbClr>
                    </a:gs>
                    <a:gs pos="90000">
                      <a:srgbClr val="BBE0E3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</a:t>
            </a:r>
            <a:r>
              <a:rPr lang="pl-PL" sz="4000" b="1" dirty="0" smtClean="0">
                <a:ln w="17780" cmpd="sng">
                  <a:solidFill>
                    <a:srgbClr val="BBE0E3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63000"/>
                        <a:sat val="105000"/>
                      </a:srgbClr>
                    </a:gs>
                    <a:gs pos="90000">
                      <a:srgbClr val="BBE0E3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</a:t>
            </a:r>
            <a:endParaRPr lang="pl-PL" sz="4000" b="1" dirty="0">
              <a:ln w="17780" cmpd="sng">
                <a:solidFill>
                  <a:srgbClr val="BBE0E3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BBE0E3">
                      <a:tint val="63000"/>
                      <a:sat val="105000"/>
                    </a:srgbClr>
                  </a:gs>
                  <a:gs pos="90000">
                    <a:srgbClr val="BBE0E3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4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138238" y="2344737"/>
            <a:ext cx="689133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sz="48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The </a:t>
            </a:r>
            <a:r>
              <a:rPr lang="en-US" sz="4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Nuclear Landscape</a:t>
            </a:r>
            <a:endParaRPr lang="en-US" sz="48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65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1" name="Group 2"/>
          <p:cNvGrpSpPr>
            <a:grpSpLocks/>
          </p:cNvGrpSpPr>
          <p:nvPr/>
        </p:nvGrpSpPr>
        <p:grpSpPr bwMode="auto">
          <a:xfrm>
            <a:off x="469900" y="762000"/>
            <a:ext cx="8229600" cy="5334000"/>
            <a:chOff x="310" y="495"/>
            <a:chExt cx="5184" cy="3360"/>
          </a:xfrm>
        </p:grpSpPr>
        <p:pic>
          <p:nvPicPr>
            <p:cNvPr id="128058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" y="495"/>
              <a:ext cx="5106" cy="3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6276" name="Freeform 4"/>
            <p:cNvSpPr>
              <a:spLocks/>
            </p:cNvSpPr>
            <p:nvPr/>
          </p:nvSpPr>
          <p:spPr bwMode="auto">
            <a:xfrm>
              <a:off x="388" y="536"/>
              <a:ext cx="4801" cy="3286"/>
            </a:xfrm>
            <a:custGeom>
              <a:avLst/>
              <a:gdLst/>
              <a:ahLst/>
              <a:cxnLst>
                <a:cxn ang="0">
                  <a:pos x="93" y="3285"/>
                </a:cxn>
                <a:cxn ang="0">
                  <a:pos x="211" y="3192"/>
                </a:cxn>
                <a:cxn ang="0">
                  <a:pos x="305" y="3161"/>
                </a:cxn>
                <a:cxn ang="0">
                  <a:pos x="423" y="3161"/>
                </a:cxn>
                <a:cxn ang="0">
                  <a:pos x="516" y="3067"/>
                </a:cxn>
                <a:cxn ang="0">
                  <a:pos x="665" y="3011"/>
                </a:cxn>
                <a:cxn ang="0">
                  <a:pos x="696" y="2887"/>
                </a:cxn>
                <a:cxn ang="0">
                  <a:pos x="1001" y="2769"/>
                </a:cxn>
                <a:cxn ang="0">
                  <a:pos x="1063" y="2644"/>
                </a:cxn>
                <a:cxn ang="0">
                  <a:pos x="1275" y="2526"/>
                </a:cxn>
                <a:cxn ang="0">
                  <a:pos x="1455" y="2433"/>
                </a:cxn>
                <a:cxn ang="0">
                  <a:pos x="1673" y="2277"/>
                </a:cxn>
                <a:cxn ang="0">
                  <a:pos x="1946" y="2190"/>
                </a:cxn>
                <a:cxn ang="0">
                  <a:pos x="1971" y="2066"/>
                </a:cxn>
                <a:cxn ang="0">
                  <a:pos x="2189" y="1978"/>
                </a:cxn>
                <a:cxn ang="0">
                  <a:pos x="2431" y="1854"/>
                </a:cxn>
                <a:cxn ang="0">
                  <a:pos x="2642" y="1736"/>
                </a:cxn>
                <a:cxn ang="0">
                  <a:pos x="2736" y="1580"/>
                </a:cxn>
                <a:cxn ang="0">
                  <a:pos x="2885" y="1487"/>
                </a:cxn>
                <a:cxn ang="0">
                  <a:pos x="2978" y="1338"/>
                </a:cxn>
                <a:cxn ang="0">
                  <a:pos x="3190" y="1244"/>
                </a:cxn>
                <a:cxn ang="0">
                  <a:pos x="3370" y="1095"/>
                </a:cxn>
                <a:cxn ang="0">
                  <a:pos x="3612" y="1002"/>
                </a:cxn>
                <a:cxn ang="0">
                  <a:pos x="3799" y="883"/>
                </a:cxn>
                <a:cxn ang="0">
                  <a:pos x="4128" y="759"/>
                </a:cxn>
                <a:cxn ang="0">
                  <a:pos x="4340" y="610"/>
                </a:cxn>
                <a:cxn ang="0">
                  <a:pos x="4464" y="516"/>
                </a:cxn>
                <a:cxn ang="0">
                  <a:pos x="4613" y="367"/>
                </a:cxn>
                <a:cxn ang="0">
                  <a:pos x="4800" y="243"/>
                </a:cxn>
                <a:cxn ang="0">
                  <a:pos x="4707" y="93"/>
                </a:cxn>
                <a:cxn ang="0">
                  <a:pos x="4589" y="93"/>
                </a:cxn>
                <a:cxn ang="0">
                  <a:pos x="4464" y="180"/>
                </a:cxn>
                <a:cxn ang="0">
                  <a:pos x="4222" y="305"/>
                </a:cxn>
                <a:cxn ang="0">
                  <a:pos x="4160" y="398"/>
                </a:cxn>
                <a:cxn ang="0">
                  <a:pos x="3979" y="516"/>
                </a:cxn>
                <a:cxn ang="0">
                  <a:pos x="3550" y="610"/>
                </a:cxn>
                <a:cxn ang="0">
                  <a:pos x="3308" y="728"/>
                </a:cxn>
                <a:cxn ang="0">
                  <a:pos x="2947" y="821"/>
                </a:cxn>
                <a:cxn ang="0">
                  <a:pos x="2761" y="946"/>
                </a:cxn>
                <a:cxn ang="0">
                  <a:pos x="2518" y="1033"/>
                </a:cxn>
                <a:cxn ang="0">
                  <a:pos x="2338" y="1157"/>
                </a:cxn>
                <a:cxn ang="0">
                  <a:pos x="2307" y="1275"/>
                </a:cxn>
                <a:cxn ang="0">
                  <a:pos x="2064" y="1400"/>
                </a:cxn>
                <a:cxn ang="0">
                  <a:pos x="1884" y="1580"/>
                </a:cxn>
                <a:cxn ang="0">
                  <a:pos x="1610" y="1674"/>
                </a:cxn>
                <a:cxn ang="0">
                  <a:pos x="1399" y="1854"/>
                </a:cxn>
                <a:cxn ang="0">
                  <a:pos x="1212" y="2066"/>
                </a:cxn>
                <a:cxn ang="0">
                  <a:pos x="1063" y="2159"/>
                </a:cxn>
                <a:cxn ang="0">
                  <a:pos x="883" y="2277"/>
                </a:cxn>
                <a:cxn ang="0">
                  <a:pos x="727" y="2402"/>
                </a:cxn>
                <a:cxn ang="0">
                  <a:pos x="516" y="2551"/>
                </a:cxn>
                <a:cxn ang="0">
                  <a:pos x="423" y="2644"/>
                </a:cxn>
                <a:cxn ang="0">
                  <a:pos x="392" y="2769"/>
                </a:cxn>
                <a:cxn ang="0">
                  <a:pos x="149" y="2887"/>
                </a:cxn>
                <a:cxn ang="0">
                  <a:pos x="118" y="3042"/>
                </a:cxn>
                <a:cxn ang="0">
                  <a:pos x="0" y="3254"/>
                </a:cxn>
              </a:cxnLst>
              <a:rect l="0" t="0" r="r" b="b"/>
              <a:pathLst>
                <a:path w="4801" h="3286">
                  <a:moveTo>
                    <a:pt x="0" y="3254"/>
                  </a:moveTo>
                  <a:lnTo>
                    <a:pt x="31" y="3254"/>
                  </a:lnTo>
                  <a:lnTo>
                    <a:pt x="31" y="3285"/>
                  </a:lnTo>
                  <a:lnTo>
                    <a:pt x="62" y="3285"/>
                  </a:lnTo>
                  <a:lnTo>
                    <a:pt x="62" y="3254"/>
                  </a:lnTo>
                  <a:lnTo>
                    <a:pt x="93" y="3254"/>
                  </a:lnTo>
                  <a:lnTo>
                    <a:pt x="93" y="3285"/>
                  </a:lnTo>
                  <a:lnTo>
                    <a:pt x="118" y="3285"/>
                  </a:lnTo>
                  <a:lnTo>
                    <a:pt x="118" y="3223"/>
                  </a:lnTo>
                  <a:lnTo>
                    <a:pt x="149" y="3223"/>
                  </a:lnTo>
                  <a:lnTo>
                    <a:pt x="149" y="3254"/>
                  </a:lnTo>
                  <a:lnTo>
                    <a:pt x="180" y="3254"/>
                  </a:lnTo>
                  <a:lnTo>
                    <a:pt x="180" y="3192"/>
                  </a:lnTo>
                  <a:lnTo>
                    <a:pt x="211" y="3192"/>
                  </a:lnTo>
                  <a:lnTo>
                    <a:pt x="211" y="3223"/>
                  </a:lnTo>
                  <a:lnTo>
                    <a:pt x="242" y="3223"/>
                  </a:lnTo>
                  <a:lnTo>
                    <a:pt x="242" y="3161"/>
                  </a:lnTo>
                  <a:lnTo>
                    <a:pt x="274" y="3161"/>
                  </a:lnTo>
                  <a:lnTo>
                    <a:pt x="274" y="3192"/>
                  </a:lnTo>
                  <a:lnTo>
                    <a:pt x="305" y="3192"/>
                  </a:lnTo>
                  <a:lnTo>
                    <a:pt x="305" y="3161"/>
                  </a:lnTo>
                  <a:lnTo>
                    <a:pt x="336" y="3161"/>
                  </a:lnTo>
                  <a:lnTo>
                    <a:pt x="336" y="3192"/>
                  </a:lnTo>
                  <a:lnTo>
                    <a:pt x="367" y="3192"/>
                  </a:lnTo>
                  <a:lnTo>
                    <a:pt x="367" y="3129"/>
                  </a:lnTo>
                  <a:lnTo>
                    <a:pt x="392" y="3129"/>
                  </a:lnTo>
                  <a:lnTo>
                    <a:pt x="392" y="3161"/>
                  </a:lnTo>
                  <a:lnTo>
                    <a:pt x="423" y="3161"/>
                  </a:lnTo>
                  <a:lnTo>
                    <a:pt x="423" y="3067"/>
                  </a:lnTo>
                  <a:lnTo>
                    <a:pt x="454" y="3067"/>
                  </a:lnTo>
                  <a:lnTo>
                    <a:pt x="454" y="3098"/>
                  </a:lnTo>
                  <a:lnTo>
                    <a:pt x="485" y="3098"/>
                  </a:lnTo>
                  <a:lnTo>
                    <a:pt x="485" y="3042"/>
                  </a:lnTo>
                  <a:lnTo>
                    <a:pt x="516" y="3042"/>
                  </a:lnTo>
                  <a:lnTo>
                    <a:pt x="516" y="3067"/>
                  </a:lnTo>
                  <a:lnTo>
                    <a:pt x="547" y="3067"/>
                  </a:lnTo>
                  <a:lnTo>
                    <a:pt x="547" y="3011"/>
                  </a:lnTo>
                  <a:lnTo>
                    <a:pt x="578" y="3011"/>
                  </a:lnTo>
                  <a:lnTo>
                    <a:pt x="578" y="3042"/>
                  </a:lnTo>
                  <a:lnTo>
                    <a:pt x="609" y="3042"/>
                  </a:lnTo>
                  <a:lnTo>
                    <a:pt x="609" y="3011"/>
                  </a:lnTo>
                  <a:lnTo>
                    <a:pt x="665" y="3011"/>
                  </a:lnTo>
                  <a:lnTo>
                    <a:pt x="665" y="2980"/>
                  </a:lnTo>
                  <a:lnTo>
                    <a:pt x="609" y="2980"/>
                  </a:lnTo>
                  <a:lnTo>
                    <a:pt x="609" y="2949"/>
                  </a:lnTo>
                  <a:lnTo>
                    <a:pt x="640" y="2949"/>
                  </a:lnTo>
                  <a:lnTo>
                    <a:pt x="640" y="2918"/>
                  </a:lnTo>
                  <a:lnTo>
                    <a:pt x="696" y="2918"/>
                  </a:lnTo>
                  <a:lnTo>
                    <a:pt x="696" y="2887"/>
                  </a:lnTo>
                  <a:lnTo>
                    <a:pt x="759" y="2887"/>
                  </a:lnTo>
                  <a:lnTo>
                    <a:pt x="759" y="2856"/>
                  </a:lnTo>
                  <a:lnTo>
                    <a:pt x="790" y="2856"/>
                  </a:lnTo>
                  <a:lnTo>
                    <a:pt x="790" y="2800"/>
                  </a:lnTo>
                  <a:lnTo>
                    <a:pt x="821" y="2800"/>
                  </a:lnTo>
                  <a:lnTo>
                    <a:pt x="821" y="2769"/>
                  </a:lnTo>
                  <a:lnTo>
                    <a:pt x="1001" y="2769"/>
                  </a:lnTo>
                  <a:lnTo>
                    <a:pt x="1001" y="2738"/>
                  </a:lnTo>
                  <a:lnTo>
                    <a:pt x="939" y="2738"/>
                  </a:lnTo>
                  <a:lnTo>
                    <a:pt x="939" y="2706"/>
                  </a:lnTo>
                  <a:lnTo>
                    <a:pt x="939" y="2675"/>
                  </a:lnTo>
                  <a:lnTo>
                    <a:pt x="1001" y="2675"/>
                  </a:lnTo>
                  <a:lnTo>
                    <a:pt x="1001" y="2644"/>
                  </a:lnTo>
                  <a:lnTo>
                    <a:pt x="1063" y="2644"/>
                  </a:lnTo>
                  <a:lnTo>
                    <a:pt x="1063" y="2613"/>
                  </a:lnTo>
                  <a:lnTo>
                    <a:pt x="1094" y="2613"/>
                  </a:lnTo>
                  <a:lnTo>
                    <a:pt x="1094" y="2582"/>
                  </a:lnTo>
                  <a:lnTo>
                    <a:pt x="1156" y="2582"/>
                  </a:lnTo>
                  <a:lnTo>
                    <a:pt x="1156" y="2551"/>
                  </a:lnTo>
                  <a:lnTo>
                    <a:pt x="1275" y="2551"/>
                  </a:lnTo>
                  <a:lnTo>
                    <a:pt x="1275" y="2526"/>
                  </a:lnTo>
                  <a:lnTo>
                    <a:pt x="1306" y="2526"/>
                  </a:lnTo>
                  <a:lnTo>
                    <a:pt x="1306" y="2495"/>
                  </a:lnTo>
                  <a:lnTo>
                    <a:pt x="1337" y="2495"/>
                  </a:lnTo>
                  <a:lnTo>
                    <a:pt x="1430" y="2495"/>
                  </a:lnTo>
                  <a:lnTo>
                    <a:pt x="1430" y="2464"/>
                  </a:lnTo>
                  <a:lnTo>
                    <a:pt x="1455" y="2464"/>
                  </a:lnTo>
                  <a:lnTo>
                    <a:pt x="1455" y="2433"/>
                  </a:lnTo>
                  <a:lnTo>
                    <a:pt x="1455" y="2402"/>
                  </a:lnTo>
                  <a:lnTo>
                    <a:pt x="1579" y="2402"/>
                  </a:lnTo>
                  <a:lnTo>
                    <a:pt x="1579" y="2339"/>
                  </a:lnTo>
                  <a:lnTo>
                    <a:pt x="1641" y="2339"/>
                  </a:lnTo>
                  <a:lnTo>
                    <a:pt x="1641" y="2308"/>
                  </a:lnTo>
                  <a:lnTo>
                    <a:pt x="1673" y="2308"/>
                  </a:lnTo>
                  <a:lnTo>
                    <a:pt x="1673" y="2277"/>
                  </a:lnTo>
                  <a:lnTo>
                    <a:pt x="1728" y="2277"/>
                  </a:lnTo>
                  <a:lnTo>
                    <a:pt x="1728" y="2252"/>
                  </a:lnTo>
                  <a:lnTo>
                    <a:pt x="1791" y="2252"/>
                  </a:lnTo>
                  <a:lnTo>
                    <a:pt x="1791" y="2221"/>
                  </a:lnTo>
                  <a:lnTo>
                    <a:pt x="1971" y="2221"/>
                  </a:lnTo>
                  <a:lnTo>
                    <a:pt x="1971" y="2190"/>
                  </a:lnTo>
                  <a:lnTo>
                    <a:pt x="1946" y="2190"/>
                  </a:lnTo>
                  <a:lnTo>
                    <a:pt x="1946" y="2159"/>
                  </a:lnTo>
                  <a:lnTo>
                    <a:pt x="1915" y="2159"/>
                  </a:lnTo>
                  <a:lnTo>
                    <a:pt x="1915" y="2128"/>
                  </a:lnTo>
                  <a:lnTo>
                    <a:pt x="1946" y="2128"/>
                  </a:lnTo>
                  <a:lnTo>
                    <a:pt x="1946" y="2097"/>
                  </a:lnTo>
                  <a:lnTo>
                    <a:pt x="1971" y="2097"/>
                  </a:lnTo>
                  <a:lnTo>
                    <a:pt x="1971" y="2066"/>
                  </a:lnTo>
                  <a:lnTo>
                    <a:pt x="2033" y="2066"/>
                  </a:lnTo>
                  <a:lnTo>
                    <a:pt x="2033" y="2034"/>
                  </a:lnTo>
                  <a:lnTo>
                    <a:pt x="2095" y="2034"/>
                  </a:lnTo>
                  <a:lnTo>
                    <a:pt x="2095" y="2003"/>
                  </a:lnTo>
                  <a:lnTo>
                    <a:pt x="2126" y="2003"/>
                  </a:lnTo>
                  <a:lnTo>
                    <a:pt x="2126" y="1978"/>
                  </a:lnTo>
                  <a:lnTo>
                    <a:pt x="2189" y="1978"/>
                  </a:lnTo>
                  <a:lnTo>
                    <a:pt x="2189" y="1947"/>
                  </a:lnTo>
                  <a:lnTo>
                    <a:pt x="2245" y="1947"/>
                  </a:lnTo>
                  <a:lnTo>
                    <a:pt x="2245" y="1916"/>
                  </a:lnTo>
                  <a:lnTo>
                    <a:pt x="2338" y="1916"/>
                  </a:lnTo>
                  <a:lnTo>
                    <a:pt x="2338" y="1885"/>
                  </a:lnTo>
                  <a:lnTo>
                    <a:pt x="2431" y="1885"/>
                  </a:lnTo>
                  <a:lnTo>
                    <a:pt x="2431" y="1854"/>
                  </a:lnTo>
                  <a:lnTo>
                    <a:pt x="2487" y="1854"/>
                  </a:lnTo>
                  <a:lnTo>
                    <a:pt x="2487" y="1792"/>
                  </a:lnTo>
                  <a:lnTo>
                    <a:pt x="2518" y="1792"/>
                  </a:lnTo>
                  <a:lnTo>
                    <a:pt x="2518" y="1761"/>
                  </a:lnTo>
                  <a:lnTo>
                    <a:pt x="2549" y="1761"/>
                  </a:lnTo>
                  <a:lnTo>
                    <a:pt x="2549" y="1736"/>
                  </a:lnTo>
                  <a:lnTo>
                    <a:pt x="2642" y="1736"/>
                  </a:lnTo>
                  <a:lnTo>
                    <a:pt x="2642" y="1705"/>
                  </a:lnTo>
                  <a:lnTo>
                    <a:pt x="2705" y="1705"/>
                  </a:lnTo>
                  <a:lnTo>
                    <a:pt x="2705" y="1674"/>
                  </a:lnTo>
                  <a:lnTo>
                    <a:pt x="2761" y="1674"/>
                  </a:lnTo>
                  <a:lnTo>
                    <a:pt x="2761" y="1611"/>
                  </a:lnTo>
                  <a:lnTo>
                    <a:pt x="2736" y="1611"/>
                  </a:lnTo>
                  <a:lnTo>
                    <a:pt x="2736" y="1580"/>
                  </a:lnTo>
                  <a:lnTo>
                    <a:pt x="2792" y="1580"/>
                  </a:lnTo>
                  <a:lnTo>
                    <a:pt x="2792" y="1549"/>
                  </a:lnTo>
                  <a:lnTo>
                    <a:pt x="2823" y="1549"/>
                  </a:lnTo>
                  <a:lnTo>
                    <a:pt x="2823" y="1518"/>
                  </a:lnTo>
                  <a:lnTo>
                    <a:pt x="2854" y="1518"/>
                  </a:lnTo>
                  <a:lnTo>
                    <a:pt x="2854" y="1487"/>
                  </a:lnTo>
                  <a:lnTo>
                    <a:pt x="2885" y="1487"/>
                  </a:lnTo>
                  <a:lnTo>
                    <a:pt x="2885" y="1462"/>
                  </a:lnTo>
                  <a:lnTo>
                    <a:pt x="2916" y="1462"/>
                  </a:lnTo>
                  <a:lnTo>
                    <a:pt x="2916" y="1431"/>
                  </a:lnTo>
                  <a:lnTo>
                    <a:pt x="2947" y="1431"/>
                  </a:lnTo>
                  <a:lnTo>
                    <a:pt x="2947" y="1400"/>
                  </a:lnTo>
                  <a:lnTo>
                    <a:pt x="2978" y="1400"/>
                  </a:lnTo>
                  <a:lnTo>
                    <a:pt x="2978" y="1338"/>
                  </a:lnTo>
                  <a:lnTo>
                    <a:pt x="3034" y="1338"/>
                  </a:lnTo>
                  <a:lnTo>
                    <a:pt x="3034" y="1307"/>
                  </a:lnTo>
                  <a:lnTo>
                    <a:pt x="3065" y="1307"/>
                  </a:lnTo>
                  <a:lnTo>
                    <a:pt x="3065" y="1275"/>
                  </a:lnTo>
                  <a:lnTo>
                    <a:pt x="3127" y="1275"/>
                  </a:lnTo>
                  <a:lnTo>
                    <a:pt x="3127" y="1244"/>
                  </a:lnTo>
                  <a:lnTo>
                    <a:pt x="3190" y="1244"/>
                  </a:lnTo>
                  <a:lnTo>
                    <a:pt x="3190" y="1213"/>
                  </a:lnTo>
                  <a:lnTo>
                    <a:pt x="3277" y="1213"/>
                  </a:lnTo>
                  <a:lnTo>
                    <a:pt x="3277" y="1188"/>
                  </a:lnTo>
                  <a:lnTo>
                    <a:pt x="3339" y="1188"/>
                  </a:lnTo>
                  <a:lnTo>
                    <a:pt x="3339" y="1126"/>
                  </a:lnTo>
                  <a:lnTo>
                    <a:pt x="3370" y="1126"/>
                  </a:lnTo>
                  <a:lnTo>
                    <a:pt x="3370" y="1095"/>
                  </a:lnTo>
                  <a:lnTo>
                    <a:pt x="3463" y="1095"/>
                  </a:lnTo>
                  <a:lnTo>
                    <a:pt x="3463" y="1064"/>
                  </a:lnTo>
                  <a:lnTo>
                    <a:pt x="3494" y="1064"/>
                  </a:lnTo>
                  <a:lnTo>
                    <a:pt x="3494" y="1033"/>
                  </a:lnTo>
                  <a:lnTo>
                    <a:pt x="3581" y="1033"/>
                  </a:lnTo>
                  <a:lnTo>
                    <a:pt x="3581" y="1002"/>
                  </a:lnTo>
                  <a:lnTo>
                    <a:pt x="3612" y="1002"/>
                  </a:lnTo>
                  <a:lnTo>
                    <a:pt x="3612" y="971"/>
                  </a:lnTo>
                  <a:lnTo>
                    <a:pt x="3675" y="971"/>
                  </a:lnTo>
                  <a:lnTo>
                    <a:pt x="3675" y="946"/>
                  </a:lnTo>
                  <a:lnTo>
                    <a:pt x="3737" y="946"/>
                  </a:lnTo>
                  <a:lnTo>
                    <a:pt x="3737" y="915"/>
                  </a:lnTo>
                  <a:lnTo>
                    <a:pt x="3799" y="915"/>
                  </a:lnTo>
                  <a:lnTo>
                    <a:pt x="3799" y="883"/>
                  </a:lnTo>
                  <a:lnTo>
                    <a:pt x="3855" y="883"/>
                  </a:lnTo>
                  <a:lnTo>
                    <a:pt x="3855" y="852"/>
                  </a:lnTo>
                  <a:lnTo>
                    <a:pt x="3948" y="852"/>
                  </a:lnTo>
                  <a:lnTo>
                    <a:pt x="3948" y="790"/>
                  </a:lnTo>
                  <a:lnTo>
                    <a:pt x="4010" y="790"/>
                  </a:lnTo>
                  <a:lnTo>
                    <a:pt x="4010" y="759"/>
                  </a:lnTo>
                  <a:lnTo>
                    <a:pt x="4128" y="759"/>
                  </a:lnTo>
                  <a:lnTo>
                    <a:pt x="4128" y="728"/>
                  </a:lnTo>
                  <a:lnTo>
                    <a:pt x="4253" y="728"/>
                  </a:lnTo>
                  <a:lnTo>
                    <a:pt x="4253" y="697"/>
                  </a:lnTo>
                  <a:lnTo>
                    <a:pt x="4315" y="697"/>
                  </a:lnTo>
                  <a:lnTo>
                    <a:pt x="4315" y="641"/>
                  </a:lnTo>
                  <a:lnTo>
                    <a:pt x="4340" y="641"/>
                  </a:lnTo>
                  <a:lnTo>
                    <a:pt x="4340" y="610"/>
                  </a:lnTo>
                  <a:lnTo>
                    <a:pt x="4371" y="610"/>
                  </a:lnTo>
                  <a:lnTo>
                    <a:pt x="4371" y="579"/>
                  </a:lnTo>
                  <a:lnTo>
                    <a:pt x="4402" y="579"/>
                  </a:lnTo>
                  <a:lnTo>
                    <a:pt x="4402" y="548"/>
                  </a:lnTo>
                  <a:lnTo>
                    <a:pt x="4495" y="548"/>
                  </a:lnTo>
                  <a:lnTo>
                    <a:pt x="4495" y="516"/>
                  </a:lnTo>
                  <a:lnTo>
                    <a:pt x="4464" y="516"/>
                  </a:lnTo>
                  <a:lnTo>
                    <a:pt x="4464" y="485"/>
                  </a:lnTo>
                  <a:lnTo>
                    <a:pt x="4558" y="485"/>
                  </a:lnTo>
                  <a:lnTo>
                    <a:pt x="4558" y="429"/>
                  </a:lnTo>
                  <a:lnTo>
                    <a:pt x="4645" y="429"/>
                  </a:lnTo>
                  <a:lnTo>
                    <a:pt x="4645" y="398"/>
                  </a:lnTo>
                  <a:lnTo>
                    <a:pt x="4613" y="398"/>
                  </a:lnTo>
                  <a:lnTo>
                    <a:pt x="4613" y="367"/>
                  </a:lnTo>
                  <a:lnTo>
                    <a:pt x="4738" y="367"/>
                  </a:lnTo>
                  <a:lnTo>
                    <a:pt x="4738" y="336"/>
                  </a:lnTo>
                  <a:lnTo>
                    <a:pt x="4707" y="336"/>
                  </a:lnTo>
                  <a:lnTo>
                    <a:pt x="4707" y="305"/>
                  </a:lnTo>
                  <a:lnTo>
                    <a:pt x="4769" y="305"/>
                  </a:lnTo>
                  <a:lnTo>
                    <a:pt x="4769" y="243"/>
                  </a:lnTo>
                  <a:lnTo>
                    <a:pt x="4800" y="243"/>
                  </a:lnTo>
                  <a:lnTo>
                    <a:pt x="4800" y="212"/>
                  </a:lnTo>
                  <a:lnTo>
                    <a:pt x="4769" y="212"/>
                  </a:lnTo>
                  <a:lnTo>
                    <a:pt x="4769" y="180"/>
                  </a:lnTo>
                  <a:lnTo>
                    <a:pt x="4738" y="180"/>
                  </a:lnTo>
                  <a:lnTo>
                    <a:pt x="4738" y="156"/>
                  </a:lnTo>
                  <a:lnTo>
                    <a:pt x="4707" y="156"/>
                  </a:lnTo>
                  <a:lnTo>
                    <a:pt x="4707" y="93"/>
                  </a:lnTo>
                  <a:lnTo>
                    <a:pt x="4707" y="62"/>
                  </a:lnTo>
                  <a:lnTo>
                    <a:pt x="4707" y="0"/>
                  </a:lnTo>
                  <a:lnTo>
                    <a:pt x="4676" y="0"/>
                  </a:lnTo>
                  <a:lnTo>
                    <a:pt x="4676" y="31"/>
                  </a:lnTo>
                  <a:lnTo>
                    <a:pt x="4676" y="62"/>
                  </a:lnTo>
                  <a:lnTo>
                    <a:pt x="4589" y="62"/>
                  </a:lnTo>
                  <a:lnTo>
                    <a:pt x="4589" y="93"/>
                  </a:lnTo>
                  <a:lnTo>
                    <a:pt x="4558" y="93"/>
                  </a:lnTo>
                  <a:lnTo>
                    <a:pt x="4558" y="124"/>
                  </a:lnTo>
                  <a:lnTo>
                    <a:pt x="4464" y="124"/>
                  </a:lnTo>
                  <a:lnTo>
                    <a:pt x="4464" y="156"/>
                  </a:lnTo>
                  <a:lnTo>
                    <a:pt x="4433" y="156"/>
                  </a:lnTo>
                  <a:lnTo>
                    <a:pt x="4433" y="180"/>
                  </a:lnTo>
                  <a:lnTo>
                    <a:pt x="4464" y="180"/>
                  </a:lnTo>
                  <a:lnTo>
                    <a:pt x="4464" y="212"/>
                  </a:lnTo>
                  <a:lnTo>
                    <a:pt x="4402" y="212"/>
                  </a:lnTo>
                  <a:lnTo>
                    <a:pt x="4402" y="243"/>
                  </a:lnTo>
                  <a:lnTo>
                    <a:pt x="4340" y="243"/>
                  </a:lnTo>
                  <a:lnTo>
                    <a:pt x="4340" y="274"/>
                  </a:lnTo>
                  <a:lnTo>
                    <a:pt x="4222" y="274"/>
                  </a:lnTo>
                  <a:lnTo>
                    <a:pt x="4222" y="305"/>
                  </a:lnTo>
                  <a:lnTo>
                    <a:pt x="4284" y="305"/>
                  </a:lnTo>
                  <a:lnTo>
                    <a:pt x="4284" y="336"/>
                  </a:lnTo>
                  <a:lnTo>
                    <a:pt x="4191" y="336"/>
                  </a:lnTo>
                  <a:lnTo>
                    <a:pt x="4191" y="367"/>
                  </a:lnTo>
                  <a:lnTo>
                    <a:pt x="4222" y="367"/>
                  </a:lnTo>
                  <a:lnTo>
                    <a:pt x="4222" y="398"/>
                  </a:lnTo>
                  <a:lnTo>
                    <a:pt x="4160" y="398"/>
                  </a:lnTo>
                  <a:lnTo>
                    <a:pt x="4160" y="429"/>
                  </a:lnTo>
                  <a:lnTo>
                    <a:pt x="4066" y="429"/>
                  </a:lnTo>
                  <a:lnTo>
                    <a:pt x="4066" y="454"/>
                  </a:lnTo>
                  <a:lnTo>
                    <a:pt x="4097" y="454"/>
                  </a:lnTo>
                  <a:lnTo>
                    <a:pt x="4097" y="485"/>
                  </a:lnTo>
                  <a:lnTo>
                    <a:pt x="3979" y="485"/>
                  </a:lnTo>
                  <a:lnTo>
                    <a:pt x="3979" y="516"/>
                  </a:lnTo>
                  <a:lnTo>
                    <a:pt x="3855" y="516"/>
                  </a:lnTo>
                  <a:lnTo>
                    <a:pt x="3855" y="548"/>
                  </a:lnTo>
                  <a:lnTo>
                    <a:pt x="3675" y="548"/>
                  </a:lnTo>
                  <a:lnTo>
                    <a:pt x="3675" y="579"/>
                  </a:lnTo>
                  <a:lnTo>
                    <a:pt x="3612" y="579"/>
                  </a:lnTo>
                  <a:lnTo>
                    <a:pt x="3612" y="610"/>
                  </a:lnTo>
                  <a:lnTo>
                    <a:pt x="3550" y="610"/>
                  </a:lnTo>
                  <a:lnTo>
                    <a:pt x="3550" y="641"/>
                  </a:lnTo>
                  <a:lnTo>
                    <a:pt x="3494" y="641"/>
                  </a:lnTo>
                  <a:lnTo>
                    <a:pt x="3494" y="672"/>
                  </a:lnTo>
                  <a:lnTo>
                    <a:pt x="3370" y="672"/>
                  </a:lnTo>
                  <a:lnTo>
                    <a:pt x="3370" y="697"/>
                  </a:lnTo>
                  <a:lnTo>
                    <a:pt x="3308" y="697"/>
                  </a:lnTo>
                  <a:lnTo>
                    <a:pt x="3308" y="728"/>
                  </a:lnTo>
                  <a:lnTo>
                    <a:pt x="3277" y="728"/>
                  </a:lnTo>
                  <a:lnTo>
                    <a:pt x="3277" y="759"/>
                  </a:lnTo>
                  <a:lnTo>
                    <a:pt x="3190" y="759"/>
                  </a:lnTo>
                  <a:lnTo>
                    <a:pt x="3190" y="790"/>
                  </a:lnTo>
                  <a:lnTo>
                    <a:pt x="3065" y="790"/>
                  </a:lnTo>
                  <a:lnTo>
                    <a:pt x="3065" y="821"/>
                  </a:lnTo>
                  <a:lnTo>
                    <a:pt x="2947" y="821"/>
                  </a:lnTo>
                  <a:lnTo>
                    <a:pt x="2947" y="852"/>
                  </a:lnTo>
                  <a:lnTo>
                    <a:pt x="2885" y="852"/>
                  </a:lnTo>
                  <a:lnTo>
                    <a:pt x="2885" y="883"/>
                  </a:lnTo>
                  <a:lnTo>
                    <a:pt x="2792" y="883"/>
                  </a:lnTo>
                  <a:lnTo>
                    <a:pt x="2792" y="915"/>
                  </a:lnTo>
                  <a:lnTo>
                    <a:pt x="2761" y="915"/>
                  </a:lnTo>
                  <a:lnTo>
                    <a:pt x="2761" y="946"/>
                  </a:lnTo>
                  <a:lnTo>
                    <a:pt x="2642" y="946"/>
                  </a:lnTo>
                  <a:lnTo>
                    <a:pt x="2642" y="971"/>
                  </a:lnTo>
                  <a:lnTo>
                    <a:pt x="2611" y="971"/>
                  </a:lnTo>
                  <a:lnTo>
                    <a:pt x="2611" y="1002"/>
                  </a:lnTo>
                  <a:lnTo>
                    <a:pt x="2549" y="1002"/>
                  </a:lnTo>
                  <a:lnTo>
                    <a:pt x="2549" y="1033"/>
                  </a:lnTo>
                  <a:lnTo>
                    <a:pt x="2518" y="1033"/>
                  </a:lnTo>
                  <a:lnTo>
                    <a:pt x="2518" y="1064"/>
                  </a:lnTo>
                  <a:lnTo>
                    <a:pt x="2462" y="1064"/>
                  </a:lnTo>
                  <a:lnTo>
                    <a:pt x="2462" y="1095"/>
                  </a:lnTo>
                  <a:lnTo>
                    <a:pt x="2462" y="1126"/>
                  </a:lnTo>
                  <a:lnTo>
                    <a:pt x="2400" y="1126"/>
                  </a:lnTo>
                  <a:lnTo>
                    <a:pt x="2400" y="1157"/>
                  </a:lnTo>
                  <a:lnTo>
                    <a:pt x="2338" y="1157"/>
                  </a:lnTo>
                  <a:lnTo>
                    <a:pt x="2338" y="1188"/>
                  </a:lnTo>
                  <a:lnTo>
                    <a:pt x="2369" y="1188"/>
                  </a:lnTo>
                  <a:lnTo>
                    <a:pt x="2369" y="1213"/>
                  </a:lnTo>
                  <a:lnTo>
                    <a:pt x="2276" y="1213"/>
                  </a:lnTo>
                  <a:lnTo>
                    <a:pt x="2276" y="1244"/>
                  </a:lnTo>
                  <a:lnTo>
                    <a:pt x="2307" y="1244"/>
                  </a:lnTo>
                  <a:lnTo>
                    <a:pt x="2307" y="1275"/>
                  </a:lnTo>
                  <a:lnTo>
                    <a:pt x="2245" y="1275"/>
                  </a:lnTo>
                  <a:lnTo>
                    <a:pt x="2245" y="1307"/>
                  </a:lnTo>
                  <a:lnTo>
                    <a:pt x="2189" y="1307"/>
                  </a:lnTo>
                  <a:lnTo>
                    <a:pt x="2189" y="1369"/>
                  </a:lnTo>
                  <a:lnTo>
                    <a:pt x="2126" y="1369"/>
                  </a:lnTo>
                  <a:lnTo>
                    <a:pt x="2126" y="1400"/>
                  </a:lnTo>
                  <a:lnTo>
                    <a:pt x="2064" y="1400"/>
                  </a:lnTo>
                  <a:lnTo>
                    <a:pt x="2064" y="1431"/>
                  </a:lnTo>
                  <a:lnTo>
                    <a:pt x="2002" y="1431"/>
                  </a:lnTo>
                  <a:lnTo>
                    <a:pt x="2002" y="1487"/>
                  </a:lnTo>
                  <a:lnTo>
                    <a:pt x="1946" y="1487"/>
                  </a:lnTo>
                  <a:lnTo>
                    <a:pt x="1946" y="1518"/>
                  </a:lnTo>
                  <a:lnTo>
                    <a:pt x="1884" y="1518"/>
                  </a:lnTo>
                  <a:lnTo>
                    <a:pt x="1884" y="1580"/>
                  </a:lnTo>
                  <a:lnTo>
                    <a:pt x="1822" y="1580"/>
                  </a:lnTo>
                  <a:lnTo>
                    <a:pt x="1822" y="1611"/>
                  </a:lnTo>
                  <a:lnTo>
                    <a:pt x="1760" y="1611"/>
                  </a:lnTo>
                  <a:lnTo>
                    <a:pt x="1760" y="1643"/>
                  </a:lnTo>
                  <a:lnTo>
                    <a:pt x="1673" y="1643"/>
                  </a:lnTo>
                  <a:lnTo>
                    <a:pt x="1673" y="1674"/>
                  </a:lnTo>
                  <a:lnTo>
                    <a:pt x="1610" y="1674"/>
                  </a:lnTo>
                  <a:lnTo>
                    <a:pt x="1610" y="1736"/>
                  </a:lnTo>
                  <a:lnTo>
                    <a:pt x="1548" y="1736"/>
                  </a:lnTo>
                  <a:lnTo>
                    <a:pt x="1548" y="1761"/>
                  </a:lnTo>
                  <a:lnTo>
                    <a:pt x="1486" y="1761"/>
                  </a:lnTo>
                  <a:lnTo>
                    <a:pt x="1486" y="1792"/>
                  </a:lnTo>
                  <a:lnTo>
                    <a:pt x="1399" y="1792"/>
                  </a:lnTo>
                  <a:lnTo>
                    <a:pt x="1399" y="1854"/>
                  </a:lnTo>
                  <a:lnTo>
                    <a:pt x="1337" y="1854"/>
                  </a:lnTo>
                  <a:lnTo>
                    <a:pt x="1337" y="1916"/>
                  </a:lnTo>
                  <a:lnTo>
                    <a:pt x="1275" y="1916"/>
                  </a:lnTo>
                  <a:lnTo>
                    <a:pt x="1275" y="1978"/>
                  </a:lnTo>
                  <a:lnTo>
                    <a:pt x="1212" y="1978"/>
                  </a:lnTo>
                  <a:lnTo>
                    <a:pt x="1212" y="2034"/>
                  </a:lnTo>
                  <a:lnTo>
                    <a:pt x="1212" y="2066"/>
                  </a:lnTo>
                  <a:lnTo>
                    <a:pt x="1156" y="2066"/>
                  </a:lnTo>
                  <a:lnTo>
                    <a:pt x="1156" y="2097"/>
                  </a:lnTo>
                  <a:lnTo>
                    <a:pt x="1125" y="2097"/>
                  </a:lnTo>
                  <a:lnTo>
                    <a:pt x="1125" y="2128"/>
                  </a:lnTo>
                  <a:lnTo>
                    <a:pt x="1094" y="2128"/>
                  </a:lnTo>
                  <a:lnTo>
                    <a:pt x="1094" y="2159"/>
                  </a:lnTo>
                  <a:lnTo>
                    <a:pt x="1063" y="2159"/>
                  </a:lnTo>
                  <a:lnTo>
                    <a:pt x="1063" y="2190"/>
                  </a:lnTo>
                  <a:lnTo>
                    <a:pt x="1032" y="2190"/>
                  </a:lnTo>
                  <a:lnTo>
                    <a:pt x="1032" y="2221"/>
                  </a:lnTo>
                  <a:lnTo>
                    <a:pt x="939" y="2221"/>
                  </a:lnTo>
                  <a:lnTo>
                    <a:pt x="939" y="2252"/>
                  </a:lnTo>
                  <a:lnTo>
                    <a:pt x="939" y="2277"/>
                  </a:lnTo>
                  <a:lnTo>
                    <a:pt x="883" y="2277"/>
                  </a:lnTo>
                  <a:lnTo>
                    <a:pt x="883" y="2308"/>
                  </a:lnTo>
                  <a:lnTo>
                    <a:pt x="883" y="2339"/>
                  </a:lnTo>
                  <a:lnTo>
                    <a:pt x="790" y="2339"/>
                  </a:lnTo>
                  <a:lnTo>
                    <a:pt x="790" y="2370"/>
                  </a:lnTo>
                  <a:lnTo>
                    <a:pt x="821" y="2370"/>
                  </a:lnTo>
                  <a:lnTo>
                    <a:pt x="821" y="2402"/>
                  </a:lnTo>
                  <a:lnTo>
                    <a:pt x="727" y="2402"/>
                  </a:lnTo>
                  <a:lnTo>
                    <a:pt x="727" y="2433"/>
                  </a:lnTo>
                  <a:lnTo>
                    <a:pt x="696" y="2433"/>
                  </a:lnTo>
                  <a:lnTo>
                    <a:pt x="696" y="2464"/>
                  </a:lnTo>
                  <a:lnTo>
                    <a:pt x="609" y="2464"/>
                  </a:lnTo>
                  <a:lnTo>
                    <a:pt x="609" y="2526"/>
                  </a:lnTo>
                  <a:lnTo>
                    <a:pt x="516" y="2526"/>
                  </a:lnTo>
                  <a:lnTo>
                    <a:pt x="516" y="2551"/>
                  </a:lnTo>
                  <a:lnTo>
                    <a:pt x="547" y="2551"/>
                  </a:lnTo>
                  <a:lnTo>
                    <a:pt x="547" y="2582"/>
                  </a:lnTo>
                  <a:lnTo>
                    <a:pt x="485" y="2582"/>
                  </a:lnTo>
                  <a:lnTo>
                    <a:pt x="485" y="2613"/>
                  </a:lnTo>
                  <a:lnTo>
                    <a:pt x="516" y="2613"/>
                  </a:lnTo>
                  <a:lnTo>
                    <a:pt x="516" y="2644"/>
                  </a:lnTo>
                  <a:lnTo>
                    <a:pt x="423" y="2644"/>
                  </a:lnTo>
                  <a:lnTo>
                    <a:pt x="423" y="2675"/>
                  </a:lnTo>
                  <a:lnTo>
                    <a:pt x="485" y="2675"/>
                  </a:lnTo>
                  <a:lnTo>
                    <a:pt x="485" y="2706"/>
                  </a:lnTo>
                  <a:lnTo>
                    <a:pt x="367" y="2706"/>
                  </a:lnTo>
                  <a:lnTo>
                    <a:pt x="367" y="2738"/>
                  </a:lnTo>
                  <a:lnTo>
                    <a:pt x="392" y="2738"/>
                  </a:lnTo>
                  <a:lnTo>
                    <a:pt x="392" y="2769"/>
                  </a:lnTo>
                  <a:lnTo>
                    <a:pt x="305" y="2769"/>
                  </a:lnTo>
                  <a:lnTo>
                    <a:pt x="305" y="2800"/>
                  </a:lnTo>
                  <a:lnTo>
                    <a:pt x="336" y="2800"/>
                  </a:lnTo>
                  <a:lnTo>
                    <a:pt x="336" y="2825"/>
                  </a:lnTo>
                  <a:lnTo>
                    <a:pt x="242" y="2825"/>
                  </a:lnTo>
                  <a:lnTo>
                    <a:pt x="242" y="2887"/>
                  </a:lnTo>
                  <a:lnTo>
                    <a:pt x="149" y="2887"/>
                  </a:lnTo>
                  <a:lnTo>
                    <a:pt x="149" y="2918"/>
                  </a:lnTo>
                  <a:lnTo>
                    <a:pt x="180" y="2918"/>
                  </a:lnTo>
                  <a:lnTo>
                    <a:pt x="180" y="2949"/>
                  </a:lnTo>
                  <a:lnTo>
                    <a:pt x="149" y="2949"/>
                  </a:lnTo>
                  <a:lnTo>
                    <a:pt x="149" y="3011"/>
                  </a:lnTo>
                  <a:lnTo>
                    <a:pt x="118" y="3011"/>
                  </a:lnTo>
                  <a:lnTo>
                    <a:pt x="118" y="3042"/>
                  </a:lnTo>
                  <a:lnTo>
                    <a:pt x="149" y="3042"/>
                  </a:lnTo>
                  <a:lnTo>
                    <a:pt x="149" y="3067"/>
                  </a:lnTo>
                  <a:lnTo>
                    <a:pt x="62" y="3067"/>
                  </a:lnTo>
                  <a:lnTo>
                    <a:pt x="62" y="3129"/>
                  </a:lnTo>
                  <a:lnTo>
                    <a:pt x="0" y="3129"/>
                  </a:lnTo>
                  <a:lnTo>
                    <a:pt x="0" y="3223"/>
                  </a:lnTo>
                  <a:lnTo>
                    <a:pt x="0" y="3254"/>
                  </a:lnTo>
                </a:path>
              </a:pathLst>
            </a:custGeom>
            <a:solidFill>
              <a:srgbClr val="F1F29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28060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1050"/>
              <a:ext cx="4464" cy="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8002" name="Rectangle 6"/>
          <p:cNvSpPr>
            <a:spLocks noChangeArrowheads="1"/>
          </p:cNvSpPr>
          <p:nvPr/>
        </p:nvSpPr>
        <p:spPr bwMode="auto">
          <a:xfrm rot="-5400000">
            <a:off x="-335756" y="2704307"/>
            <a:ext cx="14922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113" tIns="69850" rIns="138113" bIns="69850">
            <a:spAutoFit/>
          </a:bodyPr>
          <a:lstStyle/>
          <a:p>
            <a:pPr defTabSz="2057400" eaLnBrk="0" hangingPunct="0"/>
            <a:r>
              <a:rPr lang="en-US" sz="2700" b="1" smtClean="0">
                <a:solidFill>
                  <a:srgbClr val="0000FF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protons</a:t>
            </a:r>
          </a:p>
        </p:txBody>
      </p:sp>
      <p:sp>
        <p:nvSpPr>
          <p:cNvPr id="128003" name="Line 7"/>
          <p:cNvSpPr>
            <a:spLocks noChangeShapeType="1"/>
          </p:cNvSpPr>
          <p:nvPr/>
        </p:nvSpPr>
        <p:spPr bwMode="auto">
          <a:xfrm flipV="1">
            <a:off x="207963" y="2255838"/>
            <a:ext cx="3175" cy="144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04" name="Rectangle 8"/>
          <p:cNvSpPr>
            <a:spLocks noChangeArrowheads="1"/>
          </p:cNvSpPr>
          <p:nvPr/>
        </p:nvSpPr>
        <p:spPr bwMode="auto">
          <a:xfrm>
            <a:off x="1031875" y="6307138"/>
            <a:ext cx="16827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113" tIns="69850" rIns="138113" bIns="69850">
            <a:spAutoFit/>
          </a:bodyPr>
          <a:lstStyle/>
          <a:p>
            <a:pPr defTabSz="2057400" eaLnBrk="0" hangingPunct="0"/>
            <a:r>
              <a:rPr lang="en-US" sz="2700" b="1" smtClean="0">
                <a:solidFill>
                  <a:srgbClr val="0000FF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neutrons</a:t>
            </a:r>
          </a:p>
        </p:txBody>
      </p:sp>
      <p:sp>
        <p:nvSpPr>
          <p:cNvPr id="566282" name="Rectangle 10"/>
          <p:cNvSpPr>
            <a:spLocks noChangeArrowheads="1"/>
          </p:cNvSpPr>
          <p:nvPr/>
        </p:nvSpPr>
        <p:spPr bwMode="auto">
          <a:xfrm>
            <a:off x="287338" y="-55563"/>
            <a:ext cx="6891337" cy="828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The Grand Nuclear Landscape</a:t>
            </a:r>
          </a:p>
          <a:p>
            <a:pPr algn="ctr" defTabSz="914400" eaLnBrk="0" hangingPunct="0">
              <a:defRPr/>
            </a:pPr>
            <a:r>
              <a:rPr lang="en-US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(finite nuclei + extended nucleonic matter)</a:t>
            </a:r>
          </a:p>
        </p:txBody>
      </p:sp>
      <p:sp>
        <p:nvSpPr>
          <p:cNvPr id="128006" name="Line 11"/>
          <p:cNvSpPr>
            <a:spLocks noChangeShapeType="1"/>
          </p:cNvSpPr>
          <p:nvPr/>
        </p:nvSpPr>
        <p:spPr bwMode="auto">
          <a:xfrm flipV="1">
            <a:off x="1447800" y="4686300"/>
            <a:ext cx="0" cy="12001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07" name="Line 12"/>
          <p:cNvSpPr>
            <a:spLocks noChangeShapeType="1"/>
          </p:cNvSpPr>
          <p:nvPr/>
        </p:nvSpPr>
        <p:spPr bwMode="auto">
          <a:xfrm>
            <a:off x="1066800" y="5162550"/>
            <a:ext cx="1371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08" name="Line 13"/>
          <p:cNvSpPr>
            <a:spLocks noChangeShapeType="1"/>
          </p:cNvSpPr>
          <p:nvPr/>
        </p:nvSpPr>
        <p:spPr bwMode="auto">
          <a:xfrm flipV="1">
            <a:off x="1828800" y="4476750"/>
            <a:ext cx="0" cy="1104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09" name="Line 14"/>
          <p:cNvSpPr>
            <a:spLocks noChangeShapeType="1"/>
          </p:cNvSpPr>
          <p:nvPr/>
        </p:nvSpPr>
        <p:spPr bwMode="auto">
          <a:xfrm flipV="1">
            <a:off x="2895600" y="3543300"/>
            <a:ext cx="0" cy="14668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10" name="Line 15"/>
          <p:cNvSpPr>
            <a:spLocks noChangeShapeType="1"/>
          </p:cNvSpPr>
          <p:nvPr/>
        </p:nvSpPr>
        <p:spPr bwMode="auto">
          <a:xfrm flipV="1">
            <a:off x="4438650" y="24574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11" name="Line 16"/>
          <p:cNvSpPr>
            <a:spLocks noChangeShapeType="1"/>
          </p:cNvSpPr>
          <p:nvPr/>
        </p:nvSpPr>
        <p:spPr bwMode="auto">
          <a:xfrm flipV="1">
            <a:off x="6534150" y="1409700"/>
            <a:ext cx="0" cy="1295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12" name="Line 17"/>
          <p:cNvSpPr>
            <a:spLocks noChangeShapeType="1"/>
          </p:cNvSpPr>
          <p:nvPr/>
        </p:nvSpPr>
        <p:spPr bwMode="auto">
          <a:xfrm>
            <a:off x="1333500" y="4819650"/>
            <a:ext cx="18669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13" name="Line 18"/>
          <p:cNvSpPr>
            <a:spLocks noChangeShapeType="1"/>
          </p:cNvSpPr>
          <p:nvPr/>
        </p:nvSpPr>
        <p:spPr bwMode="auto">
          <a:xfrm>
            <a:off x="2628900" y="3752850"/>
            <a:ext cx="2362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14" name="Line 19"/>
          <p:cNvSpPr>
            <a:spLocks noChangeShapeType="1"/>
          </p:cNvSpPr>
          <p:nvPr/>
        </p:nvSpPr>
        <p:spPr bwMode="auto">
          <a:xfrm>
            <a:off x="4953000" y="2209800"/>
            <a:ext cx="23812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15" name="Line 20"/>
          <p:cNvSpPr>
            <a:spLocks noChangeShapeType="1"/>
          </p:cNvSpPr>
          <p:nvPr/>
        </p:nvSpPr>
        <p:spPr bwMode="auto">
          <a:xfrm>
            <a:off x="609600" y="5746750"/>
            <a:ext cx="10287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16" name="Line 21"/>
          <p:cNvSpPr>
            <a:spLocks noChangeShapeType="1"/>
          </p:cNvSpPr>
          <p:nvPr/>
        </p:nvSpPr>
        <p:spPr bwMode="auto">
          <a:xfrm>
            <a:off x="419100" y="6038850"/>
            <a:ext cx="6477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17" name="Line 22"/>
          <p:cNvSpPr>
            <a:spLocks noChangeShapeType="1"/>
          </p:cNvSpPr>
          <p:nvPr/>
        </p:nvSpPr>
        <p:spPr bwMode="auto">
          <a:xfrm flipV="1">
            <a:off x="571500" y="5848350"/>
            <a:ext cx="0" cy="342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18" name="Line 23"/>
          <p:cNvSpPr>
            <a:spLocks noChangeShapeType="1"/>
          </p:cNvSpPr>
          <p:nvPr/>
        </p:nvSpPr>
        <p:spPr bwMode="auto">
          <a:xfrm flipV="1">
            <a:off x="876300" y="5276850"/>
            <a:ext cx="0" cy="8953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19" name="Rectangle 24"/>
          <p:cNvSpPr>
            <a:spLocks noChangeArrowheads="1"/>
          </p:cNvSpPr>
          <p:nvPr/>
        </p:nvSpPr>
        <p:spPr bwMode="auto">
          <a:xfrm>
            <a:off x="4233863" y="41878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82</a:t>
            </a:r>
          </a:p>
        </p:txBody>
      </p:sp>
      <p:sp>
        <p:nvSpPr>
          <p:cNvPr id="128020" name="Rectangle 25"/>
          <p:cNvSpPr>
            <a:spLocks noChangeArrowheads="1"/>
          </p:cNvSpPr>
          <p:nvPr/>
        </p:nvSpPr>
        <p:spPr bwMode="auto">
          <a:xfrm>
            <a:off x="2690813" y="49879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128021" name="Rectangle 26"/>
          <p:cNvSpPr>
            <a:spLocks noChangeArrowheads="1"/>
          </p:cNvSpPr>
          <p:nvPr/>
        </p:nvSpPr>
        <p:spPr bwMode="auto">
          <a:xfrm>
            <a:off x="1624013" y="561657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28</a:t>
            </a:r>
          </a:p>
        </p:txBody>
      </p:sp>
      <p:sp>
        <p:nvSpPr>
          <p:cNvPr id="128022" name="Rectangle 27"/>
          <p:cNvSpPr>
            <a:spLocks noChangeArrowheads="1"/>
          </p:cNvSpPr>
          <p:nvPr/>
        </p:nvSpPr>
        <p:spPr bwMode="auto">
          <a:xfrm>
            <a:off x="817563" y="46577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28</a:t>
            </a:r>
          </a:p>
        </p:txBody>
      </p:sp>
      <p:sp>
        <p:nvSpPr>
          <p:cNvPr id="128023" name="Rectangle 28"/>
          <p:cNvSpPr>
            <a:spLocks noChangeArrowheads="1"/>
          </p:cNvSpPr>
          <p:nvPr/>
        </p:nvSpPr>
        <p:spPr bwMode="auto">
          <a:xfrm>
            <a:off x="5103813" y="35782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50</a:t>
            </a:r>
          </a:p>
        </p:txBody>
      </p:sp>
      <p:sp>
        <p:nvSpPr>
          <p:cNvPr id="128024" name="Rectangle 29"/>
          <p:cNvSpPr>
            <a:spLocks noChangeArrowheads="1"/>
          </p:cNvSpPr>
          <p:nvPr/>
        </p:nvSpPr>
        <p:spPr bwMode="auto">
          <a:xfrm>
            <a:off x="4443413" y="19780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82</a:t>
            </a:r>
          </a:p>
        </p:txBody>
      </p:sp>
      <p:sp>
        <p:nvSpPr>
          <p:cNvPr id="128025" name="Rectangle 30"/>
          <p:cNvSpPr>
            <a:spLocks noChangeArrowheads="1"/>
          </p:cNvSpPr>
          <p:nvPr/>
        </p:nvSpPr>
        <p:spPr bwMode="auto">
          <a:xfrm>
            <a:off x="1262063" y="58642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20</a:t>
            </a:r>
          </a:p>
        </p:txBody>
      </p:sp>
      <p:sp>
        <p:nvSpPr>
          <p:cNvPr id="128026" name="Rectangle 31"/>
          <p:cNvSpPr>
            <a:spLocks noChangeArrowheads="1"/>
          </p:cNvSpPr>
          <p:nvPr/>
        </p:nvSpPr>
        <p:spPr bwMode="auto">
          <a:xfrm>
            <a:off x="728663" y="616902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28027" name="Rectangle 32"/>
          <p:cNvSpPr>
            <a:spLocks noChangeArrowheads="1"/>
          </p:cNvSpPr>
          <p:nvPr/>
        </p:nvSpPr>
        <p:spPr bwMode="auto">
          <a:xfrm>
            <a:off x="442913" y="622617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28028" name="Rectangle 33"/>
          <p:cNvSpPr>
            <a:spLocks noChangeArrowheads="1"/>
          </p:cNvSpPr>
          <p:nvPr/>
        </p:nvSpPr>
        <p:spPr bwMode="auto">
          <a:xfrm>
            <a:off x="138113" y="584517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28029" name="Rectangle 34"/>
          <p:cNvSpPr>
            <a:spLocks noChangeArrowheads="1"/>
          </p:cNvSpPr>
          <p:nvPr/>
        </p:nvSpPr>
        <p:spPr bwMode="auto">
          <a:xfrm>
            <a:off x="309563" y="555942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128030" name="Rectangle 35"/>
          <p:cNvSpPr>
            <a:spLocks noChangeArrowheads="1"/>
          </p:cNvSpPr>
          <p:nvPr/>
        </p:nvSpPr>
        <p:spPr bwMode="auto">
          <a:xfrm>
            <a:off x="633413" y="493077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20</a:t>
            </a:r>
          </a:p>
        </p:txBody>
      </p:sp>
      <p:sp>
        <p:nvSpPr>
          <p:cNvPr id="128031" name="Line 36"/>
          <p:cNvSpPr>
            <a:spLocks noChangeShapeType="1"/>
          </p:cNvSpPr>
          <p:nvPr/>
        </p:nvSpPr>
        <p:spPr bwMode="auto">
          <a:xfrm flipH="1" flipV="1">
            <a:off x="3841750" y="3670300"/>
            <a:ext cx="971550" cy="158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67" name="Rectangle 37"/>
          <p:cNvSpPr>
            <a:spLocks noChangeArrowheads="1"/>
          </p:cNvSpPr>
          <p:nvPr/>
        </p:nvSpPr>
        <p:spPr bwMode="auto">
          <a:xfrm>
            <a:off x="4306888" y="5270500"/>
            <a:ext cx="1409700" cy="333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pPr defTabSz="914400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Comic Sans MS" charset="0"/>
              </a:rPr>
              <a:t>stable nuclei</a:t>
            </a:r>
          </a:p>
        </p:txBody>
      </p:sp>
      <p:sp>
        <p:nvSpPr>
          <p:cNvPr id="128033" name="Line 38"/>
          <p:cNvSpPr>
            <a:spLocks noChangeShapeType="1"/>
          </p:cNvSpPr>
          <p:nvPr/>
        </p:nvSpPr>
        <p:spPr bwMode="auto">
          <a:xfrm>
            <a:off x="1604963" y="2687638"/>
            <a:ext cx="547687" cy="180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69" name="Rectangle 39"/>
          <p:cNvSpPr>
            <a:spLocks noChangeArrowheads="1"/>
          </p:cNvSpPr>
          <p:nvPr/>
        </p:nvSpPr>
        <p:spPr bwMode="auto">
          <a:xfrm>
            <a:off x="922338" y="2317750"/>
            <a:ext cx="1379537" cy="333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pPr defTabSz="914400" eaLnBrk="0" hangingPunct="0">
              <a:defRPr/>
            </a:pPr>
            <a:r>
              <a:rPr lang="en-US" sz="1600" dirty="0">
                <a:solidFill>
                  <a:srgbClr val="000000"/>
                </a:solidFill>
                <a:latin typeface="Comic Sans MS" charset="0"/>
              </a:rPr>
              <a:t>known nuclei</a:t>
            </a:r>
          </a:p>
        </p:txBody>
      </p:sp>
      <p:sp>
        <p:nvSpPr>
          <p:cNvPr id="128035" name="Line 40"/>
          <p:cNvSpPr>
            <a:spLocks noChangeShapeType="1"/>
          </p:cNvSpPr>
          <p:nvPr/>
        </p:nvSpPr>
        <p:spPr bwMode="auto">
          <a:xfrm flipH="1">
            <a:off x="6521450" y="3130550"/>
            <a:ext cx="74295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36" name="Rectangle 41"/>
          <p:cNvSpPr>
            <a:spLocks noChangeArrowheads="1"/>
          </p:cNvSpPr>
          <p:nvPr/>
        </p:nvSpPr>
        <p:spPr bwMode="auto">
          <a:xfrm>
            <a:off x="6272213" y="2686050"/>
            <a:ext cx="5238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126</a:t>
            </a:r>
          </a:p>
        </p:txBody>
      </p:sp>
      <p:sp>
        <p:nvSpPr>
          <p:cNvPr id="95273" name="Rectangle 45"/>
          <p:cNvSpPr>
            <a:spLocks noChangeArrowheads="1"/>
          </p:cNvSpPr>
          <p:nvPr/>
        </p:nvSpPr>
        <p:spPr bwMode="auto">
          <a:xfrm>
            <a:off x="7167563" y="2894013"/>
            <a:ext cx="1641475" cy="333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pPr defTabSz="914400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Comic Sans MS" charset="0"/>
              </a:rPr>
              <a:t>terra incognita</a:t>
            </a: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>
            <a:off x="1273175" y="6442075"/>
            <a:ext cx="1314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Line 42"/>
          <p:cNvSpPr>
            <a:spLocks noChangeShapeType="1"/>
          </p:cNvSpPr>
          <p:nvPr/>
        </p:nvSpPr>
        <p:spPr bwMode="auto">
          <a:xfrm>
            <a:off x="2492375" y="6442075"/>
            <a:ext cx="34496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40" name="Rectangle 44"/>
          <p:cNvSpPr>
            <a:spLocks noChangeArrowheads="1"/>
          </p:cNvSpPr>
          <p:nvPr/>
        </p:nvSpPr>
        <p:spPr bwMode="auto">
          <a:xfrm>
            <a:off x="6948488" y="4383088"/>
            <a:ext cx="19796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neutron stars</a:t>
            </a:r>
          </a:p>
        </p:txBody>
      </p:sp>
      <p:sp>
        <p:nvSpPr>
          <p:cNvPr id="58" name="Line 43"/>
          <p:cNvSpPr>
            <a:spLocks noChangeShapeType="1"/>
          </p:cNvSpPr>
          <p:nvPr/>
        </p:nvSpPr>
        <p:spPr bwMode="auto">
          <a:xfrm>
            <a:off x="5949950" y="6442075"/>
            <a:ext cx="952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28042" name="Picture 1" descr="neutron-star_8914_600x4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485140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84462" y="4863537"/>
            <a:ext cx="4416719" cy="1395976"/>
            <a:chOff x="1784462" y="4863655"/>
            <a:chExt cx="4416719" cy="1396515"/>
          </a:xfrm>
        </p:grpSpPr>
        <p:sp>
          <p:nvSpPr>
            <p:cNvPr id="128057" name="Text Box 104"/>
            <p:cNvSpPr txBox="1">
              <a:spLocks noChangeArrowheads="1"/>
            </p:cNvSpPr>
            <p:nvPr/>
          </p:nvSpPr>
          <p:spPr bwMode="auto">
            <a:xfrm rot="20151628">
              <a:off x="2509309" y="4863655"/>
              <a:ext cx="2619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hangingPunct="0"/>
              <a:r>
                <a:rPr lang="en-US" b="1" dirty="0" smtClean="0">
                  <a:solidFill>
                    <a:srgbClr val="FF0000"/>
                  </a:solidFill>
                  <a:latin typeface="Comic Sans MS" charset="0"/>
                </a:rPr>
                <a:t>neutron drip line</a:t>
              </a:r>
            </a:p>
          </p:txBody>
        </p:sp>
        <p:sp>
          <p:nvSpPr>
            <p:cNvPr id="128055" name="TextBox 1"/>
            <p:cNvSpPr txBox="1">
              <a:spLocks noChangeArrowheads="1"/>
            </p:cNvSpPr>
            <p:nvPr/>
          </p:nvSpPr>
          <p:spPr bwMode="auto">
            <a:xfrm>
              <a:off x="1784462" y="5860043"/>
              <a:ext cx="4416719" cy="4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hangingPunct="0"/>
              <a:r>
                <a:rPr lang="en-US" sz="2000" b="1" dirty="0" smtClean="0">
                  <a:solidFill>
                    <a:srgbClr val="FF0000"/>
                  </a:solidFill>
                </a:rPr>
                <a:t>probably known only up to oxygen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103821" y="1550988"/>
            <a:ext cx="2980728" cy="1713021"/>
            <a:chOff x="2103821" y="1549480"/>
            <a:chExt cx="2980728" cy="1714524"/>
          </a:xfrm>
        </p:grpSpPr>
        <p:sp>
          <p:nvSpPr>
            <p:cNvPr id="128053" name="Text Box 107"/>
            <p:cNvSpPr txBox="1">
              <a:spLocks noChangeArrowheads="1"/>
            </p:cNvSpPr>
            <p:nvPr/>
          </p:nvSpPr>
          <p:spPr bwMode="auto">
            <a:xfrm rot="19570006">
              <a:off x="2103821" y="2806794"/>
              <a:ext cx="2454275" cy="45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hangingPunct="0"/>
              <a:r>
                <a:rPr lang="en-US" b="1" dirty="0" smtClean="0">
                  <a:solidFill>
                    <a:srgbClr val="004080"/>
                  </a:solidFill>
                  <a:latin typeface="Comic Sans MS" charset="0"/>
                </a:rPr>
                <a:t>proton drip line</a:t>
              </a:r>
            </a:p>
          </p:txBody>
        </p:sp>
        <p:sp>
          <p:nvSpPr>
            <p:cNvPr id="128051" name="Rectangle 6"/>
            <p:cNvSpPr>
              <a:spLocks noChangeArrowheads="1"/>
            </p:cNvSpPr>
            <p:nvPr/>
          </p:nvSpPr>
          <p:spPr bwMode="auto">
            <a:xfrm>
              <a:off x="2726812" y="1549480"/>
              <a:ext cx="23577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000" b="1" smtClean="0">
                  <a:solidFill>
                    <a:srgbClr val="004080"/>
                  </a:solidFill>
                  <a:ea typeface="ＭＳ Ｐゴシック" charset="0"/>
                  <a:cs typeface="ＭＳ Ｐゴシック" charset="0"/>
                </a:rPr>
                <a:t>known up to Z=91 </a:t>
              </a:r>
              <a:endParaRPr lang="en-US" sz="2000" smtClean="0">
                <a:solidFill>
                  <a:srgbClr val="00408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191125" y="69850"/>
            <a:ext cx="3883025" cy="1447800"/>
            <a:chOff x="5191559" y="69850"/>
            <a:chExt cx="3882591" cy="1447800"/>
          </a:xfrm>
        </p:grpSpPr>
        <p:grpSp>
          <p:nvGrpSpPr>
            <p:cNvPr id="128046" name="Group 42"/>
            <p:cNvGrpSpPr>
              <a:grpSpLocks/>
            </p:cNvGrpSpPr>
            <p:nvPr/>
          </p:nvGrpSpPr>
          <p:grpSpPr bwMode="auto">
            <a:xfrm>
              <a:off x="6959600" y="69850"/>
              <a:ext cx="2114550" cy="1447800"/>
              <a:chOff x="4355" y="72"/>
              <a:chExt cx="1332" cy="912"/>
            </a:xfrm>
          </p:grpSpPr>
          <p:sp>
            <p:nvSpPr>
              <p:cNvPr id="128048" name="AutoShape 43"/>
              <p:cNvSpPr>
                <a:spLocks noChangeArrowheads="1"/>
              </p:cNvSpPr>
              <p:nvPr/>
            </p:nvSpPr>
            <p:spPr bwMode="auto">
              <a:xfrm rot="20574917" flipH="1">
                <a:off x="4355" y="72"/>
                <a:ext cx="1332" cy="912"/>
              </a:xfrm>
              <a:prstGeom prst="irregularSeal2">
                <a:avLst/>
              </a:prstGeom>
              <a:solidFill>
                <a:srgbClr val="FFEA18"/>
              </a:solidFill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049" name="Text Box 44"/>
              <p:cNvSpPr txBox="1">
                <a:spLocks noChangeArrowheads="1"/>
              </p:cNvSpPr>
              <p:nvPr/>
            </p:nvSpPr>
            <p:spPr bwMode="auto">
              <a:xfrm>
                <a:off x="4646" y="377"/>
                <a:ext cx="87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0" hangingPunct="0"/>
                <a:r>
                  <a:rPr lang="en-US" sz="1800" b="1" smtClean="0">
                    <a:solidFill>
                      <a:srgbClr val="000000"/>
                    </a:solidFill>
                    <a:latin typeface="Palatino" charset="0"/>
                  </a:rPr>
                  <a:t>superheavy</a:t>
                </a:r>
              </a:p>
              <a:p>
                <a:pPr algn="ctr" defTabSz="914400" eaLnBrk="0" hangingPunct="0"/>
                <a:r>
                  <a:rPr lang="en-US" sz="1800" b="1" smtClean="0">
                    <a:solidFill>
                      <a:srgbClr val="000000"/>
                    </a:solidFill>
                    <a:latin typeface="Palatino" charset="0"/>
                  </a:rPr>
                  <a:t>nuclei</a:t>
                </a:r>
              </a:p>
            </p:txBody>
          </p:sp>
        </p:grpSp>
        <p:sp>
          <p:nvSpPr>
            <p:cNvPr id="128047" name="Rectangle 60"/>
            <p:cNvSpPr>
              <a:spLocks noChangeArrowheads="1"/>
            </p:cNvSpPr>
            <p:nvPr/>
          </p:nvSpPr>
          <p:spPr bwMode="auto">
            <a:xfrm>
              <a:off x="5191559" y="835004"/>
              <a:ext cx="18008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Z=118, A=294 </a:t>
              </a:r>
              <a:endPara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2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53"/>
          <p:cNvGrpSpPr>
            <a:grpSpLocks/>
          </p:cNvGrpSpPr>
          <p:nvPr/>
        </p:nvGrpSpPr>
        <p:grpSpPr bwMode="auto">
          <a:xfrm>
            <a:off x="952500" y="1676400"/>
            <a:ext cx="7213600" cy="4940300"/>
            <a:chOff x="787400" y="1435100"/>
            <a:chExt cx="7213600" cy="4940300"/>
          </a:xfrm>
        </p:grpSpPr>
        <p:pic>
          <p:nvPicPr>
            <p:cNvPr id="46116" name="Picture 49" descr="Untitled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4" r="10368"/>
            <a:stretch>
              <a:fillRect/>
            </a:stretch>
          </p:blipFill>
          <p:spPr bwMode="auto">
            <a:xfrm>
              <a:off x="800100" y="1435100"/>
              <a:ext cx="7200900" cy="494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7" name="Rectangle 51"/>
            <p:cNvSpPr>
              <a:spLocks noChangeArrowheads="1"/>
            </p:cNvSpPr>
            <p:nvPr/>
          </p:nvSpPr>
          <p:spPr bwMode="auto">
            <a:xfrm>
              <a:off x="787400" y="2413000"/>
              <a:ext cx="546100" cy="1854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977" eaLnBrk="0" hangingPunct="0"/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118" name="Rectangle 52"/>
            <p:cNvSpPr>
              <a:spLocks noChangeArrowheads="1"/>
            </p:cNvSpPr>
            <p:nvPr/>
          </p:nvSpPr>
          <p:spPr bwMode="auto">
            <a:xfrm>
              <a:off x="3987800" y="5753100"/>
              <a:ext cx="1930400" cy="520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977" eaLnBrk="0" hangingPunct="0"/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6082" name="Line 5"/>
          <p:cNvSpPr>
            <a:spLocks noChangeShapeType="1"/>
          </p:cNvSpPr>
          <p:nvPr/>
        </p:nvSpPr>
        <p:spPr bwMode="auto">
          <a:xfrm>
            <a:off x="777875" y="6594475"/>
            <a:ext cx="78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7" tIns="45699" rIns="91397" bIns="45699"/>
          <a:lstStyle/>
          <a:p>
            <a:pPr defTabSz="913977" eaLnBrk="0" hangingPunct="0"/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Line 6"/>
          <p:cNvSpPr>
            <a:spLocks noChangeShapeType="1"/>
          </p:cNvSpPr>
          <p:nvPr/>
        </p:nvSpPr>
        <p:spPr bwMode="auto">
          <a:xfrm rot="-5400000">
            <a:off x="396082" y="6214278"/>
            <a:ext cx="787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7" tIns="45699" rIns="91397" bIns="45699"/>
          <a:lstStyle/>
          <a:p>
            <a:pPr defTabSz="913977" eaLnBrk="0" hangingPunct="0"/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12701" y="5953125"/>
            <a:ext cx="806829" cy="34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9" rIns="91397" bIns="456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3977"/>
            <a:r>
              <a:rPr lang="en-US" sz="1600">
                <a:solidFill>
                  <a:srgbClr val="000000"/>
                </a:solidFill>
                <a:latin typeface="Times New Roman" charset="0"/>
                <a:cs typeface="Arial" charset="0"/>
              </a:rPr>
              <a:t>protons</a:t>
            </a:r>
          </a:p>
        </p:txBody>
      </p:sp>
      <p:sp>
        <p:nvSpPr>
          <p:cNvPr id="46085" name="Rectangle 10"/>
          <p:cNvSpPr>
            <a:spLocks noChangeArrowheads="1"/>
          </p:cNvSpPr>
          <p:nvPr/>
        </p:nvSpPr>
        <p:spPr bwMode="auto">
          <a:xfrm>
            <a:off x="469901" y="3829050"/>
            <a:ext cx="2000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9" rIns="91397" bIns="45699" anchor="ctr"/>
          <a:lstStyle/>
          <a:p>
            <a:pPr defTabSz="913977"/>
            <a:endParaRPr lang="en-US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612775" y="3924300"/>
            <a:ext cx="171450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9" rIns="91397" bIns="45699" anchor="ctr"/>
          <a:lstStyle/>
          <a:p>
            <a:pPr defTabSz="913977"/>
            <a:endParaRPr lang="en-US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946150" y="4138622"/>
            <a:ext cx="200025" cy="161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9" rIns="91397" bIns="45699" anchor="ctr"/>
          <a:lstStyle/>
          <a:p>
            <a:pPr defTabSz="913977"/>
            <a:endParaRPr lang="en-US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6088" name="Rectangle 17"/>
          <p:cNvSpPr>
            <a:spLocks noChangeArrowheads="1"/>
          </p:cNvSpPr>
          <p:nvPr/>
        </p:nvSpPr>
        <p:spPr bwMode="auto">
          <a:xfrm>
            <a:off x="12700" y="2921001"/>
            <a:ext cx="128588" cy="1649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9" rIns="91397" bIns="45699" anchor="ctr"/>
          <a:lstStyle/>
          <a:p>
            <a:pPr defTabSz="913977"/>
            <a:endParaRPr lang="en-US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grpSp>
        <p:nvGrpSpPr>
          <p:cNvPr id="46089" name="Group 90"/>
          <p:cNvGrpSpPr>
            <a:grpSpLocks/>
          </p:cNvGrpSpPr>
          <p:nvPr/>
        </p:nvGrpSpPr>
        <p:grpSpPr bwMode="auto">
          <a:xfrm>
            <a:off x="-14292" y="1495434"/>
            <a:ext cx="2174880" cy="2309813"/>
            <a:chOff x="39" y="1014"/>
            <a:chExt cx="1370" cy="1455"/>
          </a:xfrm>
        </p:grpSpPr>
        <p:sp>
          <p:nvSpPr>
            <p:cNvPr id="46101" name="Rectangle 13"/>
            <p:cNvSpPr>
              <a:spLocks noChangeArrowheads="1"/>
            </p:cNvSpPr>
            <p:nvPr/>
          </p:nvSpPr>
          <p:spPr bwMode="auto">
            <a:xfrm>
              <a:off x="782" y="2367"/>
              <a:ext cx="627" cy="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3977"/>
              <a:endParaRPr lang="en-US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46102" name="Rectangle 14"/>
            <p:cNvSpPr>
              <a:spLocks noChangeArrowheads="1"/>
            </p:cNvSpPr>
            <p:nvPr/>
          </p:nvSpPr>
          <p:spPr bwMode="auto">
            <a:xfrm>
              <a:off x="719" y="1875"/>
              <a:ext cx="108" cy="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3977"/>
              <a:endParaRPr lang="en-US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46103" name="Text Box 62"/>
            <p:cNvSpPr txBox="1">
              <a:spLocks noChangeArrowheads="1"/>
            </p:cNvSpPr>
            <p:nvPr/>
          </p:nvSpPr>
          <p:spPr bwMode="auto">
            <a:xfrm>
              <a:off x="696" y="2286"/>
              <a:ext cx="4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Time (s)</a:t>
              </a:r>
            </a:p>
          </p:txBody>
        </p:sp>
        <p:sp>
          <p:nvSpPr>
            <p:cNvPr id="46104" name="Text Box 63"/>
            <p:cNvSpPr txBox="1">
              <a:spLocks noChangeArrowheads="1"/>
            </p:cNvSpPr>
            <p:nvPr/>
          </p:nvSpPr>
          <p:spPr bwMode="auto">
            <a:xfrm>
              <a:off x="503" y="1014"/>
              <a:ext cx="7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400" b="1" dirty="0">
                  <a:solidFill>
                    <a:srgbClr val="0033CC"/>
                  </a:solidFill>
                  <a:latin typeface="Comic Sans MS" charset="0"/>
                  <a:cs typeface="Arial" charset="0"/>
                </a:rPr>
                <a:t>X-ray burst</a:t>
              </a:r>
              <a:endParaRPr lang="en-US" sz="1400" b="1" dirty="0">
                <a:solidFill>
                  <a:srgbClr val="000000"/>
                </a:solidFill>
                <a:latin typeface="Comic Sans MS" charset="0"/>
                <a:cs typeface="Arial" charset="0"/>
              </a:endParaRPr>
            </a:p>
          </p:txBody>
        </p:sp>
        <p:sp>
          <p:nvSpPr>
            <p:cNvPr id="46105" name="Text Box 65"/>
            <p:cNvSpPr txBox="1">
              <a:spLocks noChangeArrowheads="1"/>
            </p:cNvSpPr>
            <p:nvPr/>
          </p:nvSpPr>
          <p:spPr bwMode="auto">
            <a:xfrm>
              <a:off x="220" y="1335"/>
              <a:ext cx="2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331</a:t>
              </a:r>
            </a:p>
          </p:txBody>
        </p:sp>
        <p:sp>
          <p:nvSpPr>
            <p:cNvPr id="46106" name="Text Box 66"/>
            <p:cNvSpPr txBox="1">
              <a:spLocks noChangeArrowheads="1"/>
            </p:cNvSpPr>
            <p:nvPr/>
          </p:nvSpPr>
          <p:spPr bwMode="auto">
            <a:xfrm>
              <a:off x="225" y="1544"/>
              <a:ext cx="2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330</a:t>
              </a:r>
            </a:p>
          </p:txBody>
        </p:sp>
        <p:sp>
          <p:nvSpPr>
            <p:cNvPr id="46107" name="Text Box 67"/>
            <p:cNvSpPr txBox="1">
              <a:spLocks noChangeArrowheads="1"/>
            </p:cNvSpPr>
            <p:nvPr/>
          </p:nvSpPr>
          <p:spPr bwMode="auto">
            <a:xfrm>
              <a:off x="223" y="1759"/>
              <a:ext cx="2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329</a:t>
              </a:r>
            </a:p>
          </p:txBody>
        </p:sp>
        <p:sp>
          <p:nvSpPr>
            <p:cNvPr id="46108" name="Text Box 68"/>
            <p:cNvSpPr txBox="1">
              <a:spLocks noChangeArrowheads="1"/>
            </p:cNvSpPr>
            <p:nvPr/>
          </p:nvSpPr>
          <p:spPr bwMode="auto">
            <a:xfrm>
              <a:off x="225" y="1971"/>
              <a:ext cx="2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328</a:t>
              </a:r>
            </a:p>
          </p:txBody>
        </p:sp>
        <p:sp>
          <p:nvSpPr>
            <p:cNvPr id="46109" name="Text Box 69"/>
            <p:cNvSpPr txBox="1">
              <a:spLocks noChangeArrowheads="1"/>
            </p:cNvSpPr>
            <p:nvPr/>
          </p:nvSpPr>
          <p:spPr bwMode="auto">
            <a:xfrm>
              <a:off x="225" y="2167"/>
              <a:ext cx="2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327</a:t>
              </a:r>
            </a:p>
          </p:txBody>
        </p:sp>
        <p:sp>
          <p:nvSpPr>
            <p:cNvPr id="46110" name="Text Box 70"/>
            <p:cNvSpPr txBox="1">
              <a:spLocks noChangeArrowheads="1"/>
            </p:cNvSpPr>
            <p:nvPr/>
          </p:nvSpPr>
          <p:spPr bwMode="auto">
            <a:xfrm rot="16211147">
              <a:off x="-238" y="1448"/>
              <a:ext cx="7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Frequency (Hz)</a:t>
              </a:r>
            </a:p>
          </p:txBody>
        </p:sp>
        <p:sp>
          <p:nvSpPr>
            <p:cNvPr id="46111" name="Text Box 71"/>
            <p:cNvSpPr txBox="1">
              <a:spLocks noChangeArrowheads="1"/>
            </p:cNvSpPr>
            <p:nvPr/>
          </p:nvSpPr>
          <p:spPr bwMode="auto">
            <a:xfrm>
              <a:off x="560" y="2214"/>
              <a:ext cx="2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10</a:t>
              </a:r>
            </a:p>
          </p:txBody>
        </p:sp>
        <p:sp>
          <p:nvSpPr>
            <p:cNvPr id="46112" name="Text Box 72"/>
            <p:cNvSpPr txBox="1">
              <a:spLocks noChangeArrowheads="1"/>
            </p:cNvSpPr>
            <p:nvPr/>
          </p:nvSpPr>
          <p:spPr bwMode="auto">
            <a:xfrm>
              <a:off x="836" y="2214"/>
              <a:ext cx="2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15</a:t>
              </a:r>
            </a:p>
          </p:txBody>
        </p:sp>
        <p:sp>
          <p:nvSpPr>
            <p:cNvPr id="46113" name="Text Box 73"/>
            <p:cNvSpPr txBox="1">
              <a:spLocks noChangeArrowheads="1"/>
            </p:cNvSpPr>
            <p:nvPr/>
          </p:nvSpPr>
          <p:spPr bwMode="auto">
            <a:xfrm>
              <a:off x="1118" y="2214"/>
              <a:ext cx="2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20</a:t>
              </a:r>
            </a:p>
          </p:txBody>
        </p:sp>
        <p:pic>
          <p:nvPicPr>
            <p:cNvPr id="46114" name="Picture 78" descr="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" y="1189"/>
              <a:ext cx="900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5" name="Text Box 74"/>
            <p:cNvSpPr txBox="1">
              <a:spLocks noChangeArrowheads="1"/>
            </p:cNvSpPr>
            <p:nvPr/>
          </p:nvSpPr>
          <p:spPr bwMode="auto">
            <a:xfrm>
              <a:off x="637" y="1202"/>
              <a:ext cx="5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 b="1">
                  <a:solidFill>
                    <a:srgbClr val="FFFF00"/>
                  </a:solidFill>
                  <a:latin typeface="Times New Roman" charset="0"/>
                  <a:cs typeface="Arial" charset="0"/>
                </a:rPr>
                <a:t>4U1728-34</a:t>
              </a:r>
              <a:endParaRPr lang="en-US" sz="1200" b="1">
                <a:solidFill>
                  <a:srgbClr val="FFFFFF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46090" name="Group 54"/>
          <p:cNvGrpSpPr>
            <a:grpSpLocks/>
          </p:cNvGrpSpPr>
          <p:nvPr/>
        </p:nvGrpSpPr>
        <p:grpSpPr bwMode="auto">
          <a:xfrm>
            <a:off x="166688" y="3724276"/>
            <a:ext cx="1343025" cy="1638300"/>
            <a:chOff x="153988" y="3863975"/>
            <a:chExt cx="1343025" cy="1638300"/>
          </a:xfrm>
        </p:grpSpPr>
        <p:grpSp>
          <p:nvGrpSpPr>
            <p:cNvPr id="46097" name="Group 50"/>
            <p:cNvGrpSpPr>
              <a:grpSpLocks/>
            </p:cNvGrpSpPr>
            <p:nvPr/>
          </p:nvGrpSpPr>
          <p:grpSpPr bwMode="auto">
            <a:xfrm>
              <a:off x="153988" y="3863975"/>
              <a:ext cx="1343025" cy="1638300"/>
              <a:chOff x="192088" y="3952875"/>
              <a:chExt cx="1343025" cy="1638300"/>
            </a:xfrm>
          </p:grpSpPr>
          <p:sp>
            <p:nvSpPr>
              <p:cNvPr id="46099" name="Text Box 76"/>
              <p:cNvSpPr txBox="1">
                <a:spLocks noChangeArrowheads="1"/>
              </p:cNvSpPr>
              <p:nvPr/>
            </p:nvSpPr>
            <p:spPr bwMode="auto">
              <a:xfrm>
                <a:off x="579438" y="3952875"/>
                <a:ext cx="61211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3977"/>
                <a:r>
                  <a:rPr lang="en-US" sz="1400" b="1" dirty="0">
                    <a:solidFill>
                      <a:srgbClr val="0033CC"/>
                    </a:solidFill>
                    <a:latin typeface="Comic Sans MS" charset="0"/>
                    <a:cs typeface="Arial" charset="0"/>
                  </a:rPr>
                  <a:t>Nova</a:t>
                </a:r>
                <a:endParaRPr lang="en-US" sz="1400" b="1" dirty="0">
                  <a:solidFill>
                    <a:srgbClr val="000000"/>
                  </a:solidFill>
                  <a:latin typeface="Comic Sans MS" charset="0"/>
                  <a:cs typeface="Arial" charset="0"/>
                </a:endParaRPr>
              </a:p>
            </p:txBody>
          </p:sp>
          <p:pic>
            <p:nvPicPr>
              <p:cNvPr id="46100" name="Picture 79" descr="a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88" y="4213225"/>
                <a:ext cx="1343025" cy="137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098" name="Text Box 77"/>
            <p:cNvSpPr txBox="1">
              <a:spLocks noChangeArrowheads="1"/>
            </p:cNvSpPr>
            <p:nvPr/>
          </p:nvSpPr>
          <p:spPr bwMode="auto">
            <a:xfrm>
              <a:off x="690563" y="5213350"/>
              <a:ext cx="8018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3977"/>
              <a:r>
                <a:rPr lang="en-US" sz="1200" b="1">
                  <a:solidFill>
                    <a:srgbClr val="FFFF00"/>
                  </a:solidFill>
                  <a:latin typeface="Times New Roman" charset="0"/>
                  <a:cs typeface="Arial" charset="0"/>
                </a:rPr>
                <a:t>T Pyxidis</a:t>
              </a:r>
              <a:endParaRPr lang="en-US" sz="1200" b="1">
                <a:solidFill>
                  <a:srgbClr val="FFFFFF"/>
                </a:solidFill>
                <a:latin typeface="Times New Roman" charset="0"/>
                <a:cs typeface="Arial" charset="0"/>
              </a:endParaRPr>
            </a:p>
          </p:txBody>
        </p:sp>
      </p:grpSp>
      <p:pic>
        <p:nvPicPr>
          <p:cNvPr id="46091" name="Picture 82" descr="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746126"/>
            <a:ext cx="1682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Rectangle 89"/>
          <p:cNvSpPr>
            <a:spLocks noChangeArrowheads="1"/>
          </p:cNvSpPr>
          <p:nvPr/>
        </p:nvSpPr>
        <p:spPr bwMode="auto">
          <a:xfrm>
            <a:off x="6670666" y="4294198"/>
            <a:ext cx="1329808" cy="3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9" rIns="91397" bIns="45699">
            <a:spAutoFit/>
          </a:bodyPr>
          <a:lstStyle/>
          <a:p>
            <a:pPr defTabSz="913977"/>
            <a:r>
              <a:rPr lang="en-US" sz="1400" b="1">
                <a:solidFill>
                  <a:srgbClr val="0033CC"/>
                </a:solidFill>
                <a:latin typeface="Comic Sans MS" charset="0"/>
                <a:ea typeface="ＭＳ Ｐゴシック" charset="0"/>
                <a:cs typeface="Arial" charset="0"/>
              </a:rPr>
              <a:t>Neutron star</a:t>
            </a:r>
          </a:p>
        </p:txBody>
      </p:sp>
      <p:pic>
        <p:nvPicPr>
          <p:cNvPr id="46093" name="Picture 56" descr="neutron sta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4613276"/>
            <a:ext cx="15890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5" descr="integr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838209"/>
            <a:ext cx="19192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065212" y="0"/>
            <a:ext cx="7405687" cy="5206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45" tIns="44430" rIns="90445" bIns="44430">
            <a:spAutoFit/>
          </a:bodyPr>
          <a:lstStyle/>
          <a:p>
            <a:pPr algn="ctr" defTabSz="913977" eaLnBrk="0" hangingPunct="0">
              <a:defRPr/>
            </a:pPr>
            <a:r>
              <a:rPr 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The Nuclear Landscape </a:t>
            </a:r>
            <a:r>
              <a:rPr lang="en-US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and the </a:t>
            </a:r>
            <a:r>
              <a:rPr 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Cosmos</a:t>
            </a:r>
          </a:p>
        </p:txBody>
      </p:sp>
    </p:spTree>
    <p:extLst>
      <p:ext uri="{BB962C8B-B14F-4D97-AF65-F5344CB8AC3E}">
        <p14:creationId xmlns:p14="http://schemas.microsoft.com/office/powerpoint/2010/main" val="22379807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" descr="matter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665288"/>
            <a:ext cx="42545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6" name="Group 9"/>
          <p:cNvGrpSpPr>
            <a:grpSpLocks/>
          </p:cNvGrpSpPr>
          <p:nvPr/>
        </p:nvGrpSpPr>
        <p:grpSpPr bwMode="auto">
          <a:xfrm>
            <a:off x="257175" y="1514475"/>
            <a:ext cx="4167188" cy="4198938"/>
            <a:chOff x="1751013" y="2382838"/>
            <a:chExt cx="4167187" cy="4198937"/>
          </a:xfrm>
        </p:grpSpPr>
        <p:grpSp>
          <p:nvGrpSpPr>
            <p:cNvPr id="62471" name="Group 1"/>
            <p:cNvGrpSpPr>
              <a:grpSpLocks/>
            </p:cNvGrpSpPr>
            <p:nvPr/>
          </p:nvGrpSpPr>
          <p:grpSpPr bwMode="auto">
            <a:xfrm>
              <a:off x="1751013" y="2382838"/>
              <a:ext cx="4167187" cy="4198937"/>
              <a:chOff x="910310" y="674236"/>
              <a:chExt cx="4166844" cy="4198819"/>
            </a:xfrm>
          </p:grpSpPr>
          <p:pic>
            <p:nvPicPr>
              <p:cNvPr id="62473" name="Picture 3" descr="e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310" y="674236"/>
                <a:ext cx="4166844" cy="4198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74" name="Rectangle 4"/>
              <p:cNvSpPr>
                <a:spLocks noChangeArrowheads="1"/>
              </p:cNvSpPr>
              <p:nvPr/>
            </p:nvSpPr>
            <p:spPr bwMode="auto">
              <a:xfrm>
                <a:off x="1458023" y="941759"/>
                <a:ext cx="33396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hangingPunct="0"/>
                <a:r>
                  <a:rPr lang="en-US" sz="1400" smtClean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rPr>
                  <a:t>http://physics.aps.org/articles/v3/44</a:t>
                </a:r>
              </a:p>
            </p:txBody>
          </p:sp>
        </p:grpSp>
        <p:sp>
          <p:nvSpPr>
            <p:cNvPr id="2" name="Chord 1"/>
            <p:cNvSpPr/>
            <p:nvPr/>
          </p:nvSpPr>
          <p:spPr bwMode="auto">
            <a:xfrm rot="6818283">
              <a:off x="3128964" y="5781674"/>
              <a:ext cx="328612" cy="328613"/>
            </a:xfrm>
            <a:prstGeom prst="chor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2467" name="TextBox 10"/>
          <p:cNvSpPr txBox="1">
            <a:spLocks noChangeArrowheads="1"/>
          </p:cNvSpPr>
          <p:nvPr/>
        </p:nvSpPr>
        <p:spPr bwMode="auto">
          <a:xfrm>
            <a:off x="271463" y="1173163"/>
            <a:ext cx="408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smtClean="0">
                <a:solidFill>
                  <a:srgbClr val="000000"/>
                </a:solidFill>
              </a:rPr>
              <a:t>…as seen by the QCD phase diagram</a:t>
            </a:r>
          </a:p>
        </p:txBody>
      </p:sp>
      <p:sp>
        <p:nvSpPr>
          <p:cNvPr id="62468" name="TextBox 14"/>
          <p:cNvSpPr txBox="1">
            <a:spLocks noChangeArrowheads="1"/>
          </p:cNvSpPr>
          <p:nvPr/>
        </p:nvSpPr>
        <p:spPr bwMode="auto">
          <a:xfrm>
            <a:off x="5359400" y="1231900"/>
            <a:ext cx="3636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dirty="0" smtClean="0">
                <a:solidFill>
                  <a:srgbClr val="000000"/>
                </a:solidFill>
              </a:rPr>
              <a:t>…as seen by nuclear </a:t>
            </a:r>
            <a:r>
              <a:rPr lang="en-US" sz="1800" dirty="0" err="1" smtClean="0">
                <a:solidFill>
                  <a:srgbClr val="000000"/>
                </a:solidFill>
              </a:rPr>
              <a:t>astro</a:t>
            </a:r>
            <a:r>
              <a:rPr lang="en-US" sz="1800" dirty="0" smtClean="0">
                <a:solidFill>
                  <a:srgbClr val="000000"/>
                </a:solidFill>
              </a:rPr>
              <a:t> theory</a:t>
            </a:r>
          </a:p>
        </p:txBody>
      </p:sp>
      <p:sp>
        <p:nvSpPr>
          <p:cNvPr id="62469" name="Rectangle 2"/>
          <p:cNvSpPr>
            <a:spLocks noChangeArrowheads="1"/>
          </p:cNvSpPr>
          <p:nvPr/>
        </p:nvSpPr>
        <p:spPr bwMode="auto">
          <a:xfrm>
            <a:off x="5351463" y="5481638"/>
            <a:ext cx="3487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hangingPunct="0"/>
            <a:r>
              <a:rPr lang="en-US" sz="12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Pethick and Ravenhall, Annu. Rev. Nucl. Part. Sci. 45, 429 (1995)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92200" y="0"/>
            <a:ext cx="6891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sz="2800" b="1" dirty="0">
                <a:solidFill>
                  <a:srgbClr val="063DE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Calibri"/>
              </a:rPr>
              <a:t>The Nuclear Landscape…</a:t>
            </a:r>
          </a:p>
        </p:txBody>
      </p:sp>
    </p:spTree>
    <p:extLst>
      <p:ext uri="{BB962C8B-B14F-4D97-AF65-F5344CB8AC3E}">
        <p14:creationId xmlns:p14="http://schemas.microsoft.com/office/powerpoint/2010/main" val="187481626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1028" descr="landscape_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r="10165" b="3346"/>
          <a:stretch>
            <a:fillRect/>
          </a:stretch>
        </p:blipFill>
        <p:spPr bwMode="auto">
          <a:xfrm>
            <a:off x="1447800" y="889000"/>
            <a:ext cx="61976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48400"/>
            <a:ext cx="391074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14400" eaLnBrk="0" hangingPunct="0">
              <a:defRPr/>
            </a:pPr>
            <a:r>
              <a:rPr lang="en-US" sz="2400" b="1" dirty="0">
                <a:ln>
                  <a:prstDash val="solid"/>
                </a:ln>
                <a:gradFill rotWithShape="1">
                  <a:gsLst>
                    <a:gs pos="0">
                      <a:srgbClr val="000000">
                        <a:tint val="70000"/>
                        <a:satMod val="200000"/>
                      </a:srgbClr>
                    </a:gs>
                    <a:gs pos="40000">
                      <a:srgbClr val="000000">
                        <a:tint val="90000"/>
                        <a:satMod val="130000"/>
                      </a:srgbClr>
                    </a:gs>
                    <a:gs pos="50000">
                      <a:srgbClr val="000000">
                        <a:tint val="90000"/>
                        <a:satMod val="130000"/>
                      </a:srgbClr>
                    </a:gs>
                    <a:gs pos="68000">
                      <a:srgbClr val="000000">
                        <a:tint val="90000"/>
                        <a:satMod val="130000"/>
                      </a:srgbClr>
                    </a:gs>
                    <a:gs pos="100000">
                      <a:srgbClr val="000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A: 0, …, 1, 1, 2, 4, </a:t>
            </a:r>
            <a:r>
              <a:rPr lang="en-US" sz="2400" b="1" baseline="30000" dirty="0">
                <a:ln>
                  <a:prstDash val="solid"/>
                </a:ln>
                <a:gradFill rotWithShape="1">
                  <a:gsLst>
                    <a:gs pos="0">
                      <a:srgbClr val="000000">
                        <a:tint val="70000"/>
                        <a:satMod val="200000"/>
                      </a:srgbClr>
                    </a:gs>
                    <a:gs pos="40000">
                      <a:srgbClr val="000000">
                        <a:tint val="90000"/>
                        <a:satMod val="130000"/>
                      </a:srgbClr>
                    </a:gs>
                    <a:gs pos="50000">
                      <a:srgbClr val="000000">
                        <a:tint val="90000"/>
                        <a:satMod val="130000"/>
                      </a:srgbClr>
                    </a:gs>
                    <a:gs pos="68000">
                      <a:srgbClr val="000000">
                        <a:tint val="90000"/>
                        <a:satMod val="130000"/>
                      </a:srgbClr>
                    </a:gs>
                    <a:gs pos="100000">
                      <a:srgbClr val="000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208</a:t>
            </a:r>
            <a:r>
              <a:rPr lang="en-US" sz="2400" b="1" dirty="0">
                <a:ln>
                  <a:prstDash val="solid"/>
                </a:ln>
                <a:gradFill rotWithShape="1">
                  <a:gsLst>
                    <a:gs pos="0">
                      <a:srgbClr val="000000">
                        <a:tint val="70000"/>
                        <a:satMod val="200000"/>
                      </a:srgbClr>
                    </a:gs>
                    <a:gs pos="40000">
                      <a:srgbClr val="000000">
                        <a:tint val="90000"/>
                        <a:satMod val="130000"/>
                      </a:srgbClr>
                    </a:gs>
                    <a:gs pos="50000">
                      <a:srgbClr val="000000">
                        <a:tint val="90000"/>
                        <a:satMod val="130000"/>
                      </a:srgbClr>
                    </a:gs>
                    <a:gs pos="68000">
                      <a:srgbClr val="000000">
                        <a:tint val="90000"/>
                        <a:satMod val="130000"/>
                      </a:srgbClr>
                    </a:gs>
                    <a:gs pos="100000">
                      <a:srgbClr val="000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Pb, ∞ </a:t>
            </a:r>
          </a:p>
        </p:txBody>
      </p:sp>
      <p:sp>
        <p:nvSpPr>
          <p:cNvPr id="63491" name="TextBox 6"/>
          <p:cNvSpPr txBox="1">
            <a:spLocks noChangeArrowheads="1"/>
          </p:cNvSpPr>
          <p:nvPr/>
        </p:nvSpPr>
        <p:spPr bwMode="auto">
          <a:xfrm>
            <a:off x="3403600" y="444500"/>
            <a:ext cx="299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smtClean="0">
                <a:solidFill>
                  <a:srgbClr val="000000"/>
                </a:solidFill>
              </a:rPr>
              <a:t>…as seen by Jefferson Lab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130300" y="0"/>
            <a:ext cx="6891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sz="2800" b="1" dirty="0">
                <a:solidFill>
                  <a:srgbClr val="063DE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Calibri"/>
              </a:rPr>
              <a:t>The Nuclear Landscape</a:t>
            </a:r>
          </a:p>
        </p:txBody>
      </p:sp>
    </p:spTree>
    <p:extLst>
      <p:ext uri="{BB962C8B-B14F-4D97-AF65-F5344CB8AC3E}">
        <p14:creationId xmlns:p14="http://schemas.microsoft.com/office/powerpoint/2010/main" val="29433961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icrosoft Office 98">
  <a:themeElements>
    <a:clrScheme name="Microsoft Office 98 8">
      <a:dk1>
        <a:srgbClr val="000000"/>
      </a:dk1>
      <a:lt1>
        <a:srgbClr val="FFFFFF"/>
      </a:lt1>
      <a:dk2>
        <a:srgbClr val="1F1DE8"/>
      </a:dk2>
      <a:lt2>
        <a:srgbClr val="007469"/>
      </a:lt2>
      <a:accent1>
        <a:srgbClr val="FC0128"/>
      </a:accent1>
      <a:accent2>
        <a:srgbClr val="CF16CE"/>
      </a:accent2>
      <a:accent3>
        <a:srgbClr val="FFFFFF"/>
      </a:accent3>
      <a:accent4>
        <a:srgbClr val="000000"/>
      </a:accent4>
      <a:accent5>
        <a:srgbClr val="FDAAAC"/>
      </a:accent5>
      <a:accent6>
        <a:srgbClr val="BB13BA"/>
      </a:accent6>
      <a:hlink>
        <a:srgbClr val="F39FD1"/>
      </a:hlink>
      <a:folHlink>
        <a:srgbClr val="7C0F59"/>
      </a:folHlink>
    </a:clrScheme>
    <a:fontScheme name="Microsoft Office 9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baseline="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1805</Words>
  <Application>Microsoft Macintosh PowerPoint</Application>
  <PresentationFormat>On-screen Show (4:3)</PresentationFormat>
  <Paragraphs>379</Paragraphs>
  <Slides>23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Office Theme</vt:lpstr>
      <vt:lpstr>3_Blank Presentation</vt:lpstr>
      <vt:lpstr>1_Default - Title and Content</vt:lpstr>
      <vt:lpstr>3_Microsoft Office 98</vt:lpstr>
      <vt:lpstr>4_Blank</vt:lpstr>
      <vt:lpstr>1_Microsoft Office 98</vt:lpstr>
      <vt:lpstr>1_Blank</vt:lpstr>
      <vt:lpstr>8_Blank Presentation</vt:lpstr>
      <vt:lpstr>9_Blank Presentation</vt:lpstr>
      <vt:lpstr>1_Office Theme</vt:lpstr>
      <vt:lpstr>Blank Presentation</vt:lpstr>
      <vt:lpstr>2_Office Theme</vt:lpstr>
      <vt:lpstr>10_Blank Presentation</vt:lpstr>
      <vt:lpstr>5_Default Theme</vt:lpstr>
      <vt:lpstr>6_Blank Presentation</vt:lpstr>
      <vt:lpstr>6_Office Theme</vt:lpstr>
      <vt:lpstr>Équation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Tennessee, Knoxville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Witold Nazarewicz</dc:creator>
  <cp:lastModifiedBy>Witold Nazarewicz</cp:lastModifiedBy>
  <cp:revision>159</cp:revision>
  <dcterms:created xsi:type="dcterms:W3CDTF">2011-07-08T14:25:07Z</dcterms:created>
  <dcterms:modified xsi:type="dcterms:W3CDTF">2014-06-12T14:50:50Z</dcterms:modified>
</cp:coreProperties>
</file>